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87" r:id="rId2"/>
    <p:sldId id="334" r:id="rId3"/>
    <p:sldId id="401" r:id="rId4"/>
    <p:sldId id="402" r:id="rId5"/>
    <p:sldId id="403" r:id="rId6"/>
    <p:sldId id="474" r:id="rId7"/>
    <p:sldId id="475" r:id="rId8"/>
    <p:sldId id="476" r:id="rId9"/>
    <p:sldId id="477" r:id="rId10"/>
    <p:sldId id="478" r:id="rId11"/>
    <p:sldId id="479" r:id="rId12"/>
    <p:sldId id="480" r:id="rId13"/>
    <p:sldId id="481" r:id="rId14"/>
    <p:sldId id="482" r:id="rId15"/>
    <p:sldId id="484" r:id="rId16"/>
    <p:sldId id="485" r:id="rId17"/>
    <p:sldId id="486" r:id="rId18"/>
    <p:sldId id="488" r:id="rId19"/>
    <p:sldId id="489" r:id="rId20"/>
    <p:sldId id="490" r:id="rId21"/>
    <p:sldId id="491" r:id="rId22"/>
    <p:sldId id="492" r:id="rId23"/>
    <p:sldId id="454" r:id="rId24"/>
    <p:sldId id="493" r:id="rId25"/>
    <p:sldId id="494" r:id="rId26"/>
    <p:sldId id="495" r:id="rId27"/>
    <p:sldId id="496" r:id="rId28"/>
    <p:sldId id="497" r:id="rId29"/>
    <p:sldId id="498" r:id="rId30"/>
    <p:sldId id="499" r:id="rId31"/>
    <p:sldId id="500" r:id="rId32"/>
    <p:sldId id="501" r:id="rId33"/>
    <p:sldId id="502" r:id="rId34"/>
    <p:sldId id="503" r:id="rId35"/>
    <p:sldId id="504" r:id="rId36"/>
    <p:sldId id="505" r:id="rId37"/>
    <p:sldId id="506" r:id="rId38"/>
    <p:sldId id="507" r:id="rId39"/>
    <p:sldId id="508" r:id="rId40"/>
    <p:sldId id="509" r:id="rId41"/>
    <p:sldId id="510" r:id="rId42"/>
    <p:sldId id="511" r:id="rId43"/>
    <p:sldId id="512" r:id="rId44"/>
    <p:sldId id="513" r:id="rId45"/>
    <p:sldId id="514" r:id="rId46"/>
    <p:sldId id="515" r:id="rId47"/>
    <p:sldId id="516" r:id="rId48"/>
    <p:sldId id="517" r:id="rId49"/>
    <p:sldId id="518" r:id="rId50"/>
    <p:sldId id="519" r:id="rId51"/>
    <p:sldId id="520" r:id="rId52"/>
    <p:sldId id="521" r:id="rId53"/>
    <p:sldId id="522" r:id="rId54"/>
    <p:sldId id="455" r:id="rId55"/>
    <p:sldId id="523" r:id="rId56"/>
    <p:sldId id="524" r:id="rId57"/>
    <p:sldId id="525" r:id="rId58"/>
    <p:sldId id="526" r:id="rId59"/>
    <p:sldId id="527" r:id="rId60"/>
    <p:sldId id="528" r:id="rId61"/>
    <p:sldId id="529" r:id="rId62"/>
    <p:sldId id="530" r:id="rId63"/>
    <p:sldId id="531" r:id="rId64"/>
    <p:sldId id="532" r:id="rId65"/>
    <p:sldId id="533" r:id="rId66"/>
    <p:sldId id="534" r:id="rId67"/>
    <p:sldId id="535" r:id="rId68"/>
    <p:sldId id="536" r:id="rId69"/>
    <p:sldId id="538" r:id="rId70"/>
    <p:sldId id="539" r:id="rId71"/>
    <p:sldId id="540" r:id="rId72"/>
    <p:sldId id="395" r:id="rId73"/>
  </p:sldIdLst>
  <p:sldSz cx="12192000" cy="6858000"/>
  <p:notesSz cx="6858000" cy="9144000"/>
  <p:custDataLst>
    <p:tags r:id="rId7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4190"/>
    <a:srgbClr val="FFFFFF"/>
    <a:srgbClr val="DC0000"/>
    <a:srgbClr val="990000"/>
    <a:srgbClr val="FF3232"/>
    <a:srgbClr val="DD492B"/>
    <a:srgbClr val="EB613B"/>
    <a:srgbClr val="F234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18" autoAdjust="0"/>
    <p:restoredTop sz="91388" autoAdjust="0"/>
  </p:normalViewPr>
  <p:slideViewPr>
    <p:cSldViewPr snapToGrid="0">
      <p:cViewPr varScale="1">
        <p:scale>
          <a:sx n="121" d="100"/>
          <a:sy n="121" d="100"/>
        </p:scale>
        <p:origin x="192"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6B8C1D-5DDE-45B0-8602-4CACDF397E89}" type="datetimeFigureOut">
              <a:rPr lang="zh-CN" altLang="en-US" smtClean="0"/>
              <a:t>2021/4/6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05D85F-4392-4135-93FD-966BA6EE7734}" type="slidenum">
              <a:rPr lang="zh-CN" altLang="en-US" smtClean="0"/>
              <a:t>‹#›</a:t>
            </a:fld>
            <a:endParaRPr lang="zh-CN" altLang="en-US"/>
          </a:p>
        </p:txBody>
      </p:sp>
    </p:spTree>
    <p:extLst>
      <p:ext uri="{BB962C8B-B14F-4D97-AF65-F5344CB8AC3E}">
        <p14:creationId xmlns:p14="http://schemas.microsoft.com/office/powerpoint/2010/main" val="2354922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05D85F-4392-4135-93FD-966BA6EE7734}" type="slidenum">
              <a:rPr lang="zh-CN" altLang="en-US" smtClean="0"/>
              <a:t>1</a:t>
            </a:fld>
            <a:endParaRPr lang="zh-CN" altLang="en-US"/>
          </a:p>
        </p:txBody>
      </p:sp>
    </p:spTree>
    <p:extLst>
      <p:ext uri="{BB962C8B-B14F-4D97-AF65-F5344CB8AC3E}">
        <p14:creationId xmlns:p14="http://schemas.microsoft.com/office/powerpoint/2010/main" val="3013963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12</a:t>
            </a:fld>
            <a:endParaRPr lang="zh-CN" altLang="en-US"/>
          </a:p>
        </p:txBody>
      </p:sp>
    </p:spTree>
    <p:extLst>
      <p:ext uri="{BB962C8B-B14F-4D97-AF65-F5344CB8AC3E}">
        <p14:creationId xmlns:p14="http://schemas.microsoft.com/office/powerpoint/2010/main" val="2016744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13</a:t>
            </a:fld>
            <a:endParaRPr lang="zh-CN" altLang="en-US"/>
          </a:p>
        </p:txBody>
      </p:sp>
    </p:spTree>
    <p:extLst>
      <p:ext uri="{BB962C8B-B14F-4D97-AF65-F5344CB8AC3E}">
        <p14:creationId xmlns:p14="http://schemas.microsoft.com/office/powerpoint/2010/main" val="3967132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14</a:t>
            </a:fld>
            <a:endParaRPr lang="zh-CN" altLang="en-US"/>
          </a:p>
        </p:txBody>
      </p:sp>
    </p:spTree>
    <p:extLst>
      <p:ext uri="{BB962C8B-B14F-4D97-AF65-F5344CB8AC3E}">
        <p14:creationId xmlns:p14="http://schemas.microsoft.com/office/powerpoint/2010/main" val="1712898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15</a:t>
            </a:fld>
            <a:endParaRPr lang="zh-CN" altLang="en-US"/>
          </a:p>
        </p:txBody>
      </p:sp>
    </p:spTree>
    <p:extLst>
      <p:ext uri="{BB962C8B-B14F-4D97-AF65-F5344CB8AC3E}">
        <p14:creationId xmlns:p14="http://schemas.microsoft.com/office/powerpoint/2010/main" val="537199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16</a:t>
            </a:fld>
            <a:endParaRPr lang="zh-CN" altLang="en-US"/>
          </a:p>
        </p:txBody>
      </p:sp>
    </p:spTree>
    <p:extLst>
      <p:ext uri="{BB962C8B-B14F-4D97-AF65-F5344CB8AC3E}">
        <p14:creationId xmlns:p14="http://schemas.microsoft.com/office/powerpoint/2010/main" val="3843743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17</a:t>
            </a:fld>
            <a:endParaRPr lang="zh-CN" altLang="en-US"/>
          </a:p>
        </p:txBody>
      </p:sp>
    </p:spTree>
    <p:extLst>
      <p:ext uri="{BB962C8B-B14F-4D97-AF65-F5344CB8AC3E}">
        <p14:creationId xmlns:p14="http://schemas.microsoft.com/office/powerpoint/2010/main" val="2047202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18</a:t>
            </a:fld>
            <a:endParaRPr lang="zh-CN" altLang="en-US"/>
          </a:p>
        </p:txBody>
      </p:sp>
    </p:spTree>
    <p:extLst>
      <p:ext uri="{BB962C8B-B14F-4D97-AF65-F5344CB8AC3E}">
        <p14:creationId xmlns:p14="http://schemas.microsoft.com/office/powerpoint/2010/main" val="2557369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19</a:t>
            </a:fld>
            <a:endParaRPr lang="zh-CN" altLang="en-US"/>
          </a:p>
        </p:txBody>
      </p:sp>
    </p:spTree>
    <p:extLst>
      <p:ext uri="{BB962C8B-B14F-4D97-AF65-F5344CB8AC3E}">
        <p14:creationId xmlns:p14="http://schemas.microsoft.com/office/powerpoint/2010/main" val="758082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20</a:t>
            </a:fld>
            <a:endParaRPr lang="zh-CN" altLang="en-US"/>
          </a:p>
        </p:txBody>
      </p:sp>
    </p:spTree>
    <p:extLst>
      <p:ext uri="{BB962C8B-B14F-4D97-AF65-F5344CB8AC3E}">
        <p14:creationId xmlns:p14="http://schemas.microsoft.com/office/powerpoint/2010/main" val="805542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21</a:t>
            </a:fld>
            <a:endParaRPr lang="zh-CN" altLang="en-US"/>
          </a:p>
        </p:txBody>
      </p:sp>
    </p:spTree>
    <p:extLst>
      <p:ext uri="{BB962C8B-B14F-4D97-AF65-F5344CB8AC3E}">
        <p14:creationId xmlns:p14="http://schemas.microsoft.com/office/powerpoint/2010/main" val="441134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2</a:t>
            </a:fld>
            <a:endParaRPr lang="zh-CN" altLang="en-US"/>
          </a:p>
        </p:txBody>
      </p:sp>
    </p:spTree>
    <p:extLst>
      <p:ext uri="{BB962C8B-B14F-4D97-AF65-F5344CB8AC3E}">
        <p14:creationId xmlns:p14="http://schemas.microsoft.com/office/powerpoint/2010/main" val="600102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22</a:t>
            </a:fld>
            <a:endParaRPr lang="zh-CN" altLang="en-US"/>
          </a:p>
        </p:txBody>
      </p:sp>
    </p:spTree>
    <p:extLst>
      <p:ext uri="{BB962C8B-B14F-4D97-AF65-F5344CB8AC3E}">
        <p14:creationId xmlns:p14="http://schemas.microsoft.com/office/powerpoint/2010/main" val="3437637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23</a:t>
            </a:fld>
            <a:endParaRPr lang="zh-CN" altLang="en-US"/>
          </a:p>
        </p:txBody>
      </p:sp>
    </p:spTree>
    <p:extLst>
      <p:ext uri="{BB962C8B-B14F-4D97-AF65-F5344CB8AC3E}">
        <p14:creationId xmlns:p14="http://schemas.microsoft.com/office/powerpoint/2010/main" val="2116587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24</a:t>
            </a:fld>
            <a:endParaRPr lang="zh-CN" altLang="en-US"/>
          </a:p>
        </p:txBody>
      </p:sp>
    </p:spTree>
    <p:extLst>
      <p:ext uri="{BB962C8B-B14F-4D97-AF65-F5344CB8AC3E}">
        <p14:creationId xmlns:p14="http://schemas.microsoft.com/office/powerpoint/2010/main" val="1696970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25</a:t>
            </a:fld>
            <a:endParaRPr lang="zh-CN" altLang="en-US"/>
          </a:p>
        </p:txBody>
      </p:sp>
    </p:spTree>
    <p:extLst>
      <p:ext uri="{BB962C8B-B14F-4D97-AF65-F5344CB8AC3E}">
        <p14:creationId xmlns:p14="http://schemas.microsoft.com/office/powerpoint/2010/main" val="26074921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26</a:t>
            </a:fld>
            <a:endParaRPr lang="zh-CN" altLang="en-US"/>
          </a:p>
        </p:txBody>
      </p:sp>
    </p:spTree>
    <p:extLst>
      <p:ext uri="{BB962C8B-B14F-4D97-AF65-F5344CB8AC3E}">
        <p14:creationId xmlns:p14="http://schemas.microsoft.com/office/powerpoint/2010/main" val="524651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27</a:t>
            </a:fld>
            <a:endParaRPr lang="zh-CN" altLang="en-US"/>
          </a:p>
        </p:txBody>
      </p:sp>
    </p:spTree>
    <p:extLst>
      <p:ext uri="{BB962C8B-B14F-4D97-AF65-F5344CB8AC3E}">
        <p14:creationId xmlns:p14="http://schemas.microsoft.com/office/powerpoint/2010/main" val="4051248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28</a:t>
            </a:fld>
            <a:endParaRPr lang="zh-CN" altLang="en-US"/>
          </a:p>
        </p:txBody>
      </p:sp>
    </p:spTree>
    <p:extLst>
      <p:ext uri="{BB962C8B-B14F-4D97-AF65-F5344CB8AC3E}">
        <p14:creationId xmlns:p14="http://schemas.microsoft.com/office/powerpoint/2010/main" val="2637175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29</a:t>
            </a:fld>
            <a:endParaRPr lang="zh-CN" altLang="en-US"/>
          </a:p>
        </p:txBody>
      </p:sp>
    </p:spTree>
    <p:extLst>
      <p:ext uri="{BB962C8B-B14F-4D97-AF65-F5344CB8AC3E}">
        <p14:creationId xmlns:p14="http://schemas.microsoft.com/office/powerpoint/2010/main" val="1718455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30</a:t>
            </a:fld>
            <a:endParaRPr lang="zh-CN" altLang="en-US"/>
          </a:p>
        </p:txBody>
      </p:sp>
    </p:spTree>
    <p:extLst>
      <p:ext uri="{BB962C8B-B14F-4D97-AF65-F5344CB8AC3E}">
        <p14:creationId xmlns:p14="http://schemas.microsoft.com/office/powerpoint/2010/main" val="2561069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31</a:t>
            </a:fld>
            <a:endParaRPr lang="zh-CN" altLang="en-US"/>
          </a:p>
        </p:txBody>
      </p:sp>
    </p:spTree>
    <p:extLst>
      <p:ext uri="{BB962C8B-B14F-4D97-AF65-F5344CB8AC3E}">
        <p14:creationId xmlns:p14="http://schemas.microsoft.com/office/powerpoint/2010/main" val="2265968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5</a:t>
            </a:fld>
            <a:endParaRPr lang="zh-CN" altLang="en-US"/>
          </a:p>
        </p:txBody>
      </p:sp>
    </p:spTree>
    <p:extLst>
      <p:ext uri="{BB962C8B-B14F-4D97-AF65-F5344CB8AC3E}">
        <p14:creationId xmlns:p14="http://schemas.microsoft.com/office/powerpoint/2010/main" val="42540457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32</a:t>
            </a:fld>
            <a:endParaRPr lang="zh-CN" altLang="en-US"/>
          </a:p>
        </p:txBody>
      </p:sp>
    </p:spTree>
    <p:extLst>
      <p:ext uri="{BB962C8B-B14F-4D97-AF65-F5344CB8AC3E}">
        <p14:creationId xmlns:p14="http://schemas.microsoft.com/office/powerpoint/2010/main" val="1258759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33</a:t>
            </a:fld>
            <a:endParaRPr lang="zh-CN" altLang="en-US"/>
          </a:p>
        </p:txBody>
      </p:sp>
    </p:spTree>
    <p:extLst>
      <p:ext uri="{BB962C8B-B14F-4D97-AF65-F5344CB8AC3E}">
        <p14:creationId xmlns:p14="http://schemas.microsoft.com/office/powerpoint/2010/main" val="2208630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34</a:t>
            </a:fld>
            <a:endParaRPr lang="zh-CN" altLang="en-US"/>
          </a:p>
        </p:txBody>
      </p:sp>
    </p:spTree>
    <p:extLst>
      <p:ext uri="{BB962C8B-B14F-4D97-AF65-F5344CB8AC3E}">
        <p14:creationId xmlns:p14="http://schemas.microsoft.com/office/powerpoint/2010/main" val="2684176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35</a:t>
            </a:fld>
            <a:endParaRPr lang="zh-CN" altLang="en-US"/>
          </a:p>
        </p:txBody>
      </p:sp>
    </p:spTree>
    <p:extLst>
      <p:ext uri="{BB962C8B-B14F-4D97-AF65-F5344CB8AC3E}">
        <p14:creationId xmlns:p14="http://schemas.microsoft.com/office/powerpoint/2010/main" val="11275982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36</a:t>
            </a:fld>
            <a:endParaRPr lang="zh-CN" altLang="en-US"/>
          </a:p>
        </p:txBody>
      </p:sp>
    </p:spTree>
    <p:extLst>
      <p:ext uri="{BB962C8B-B14F-4D97-AF65-F5344CB8AC3E}">
        <p14:creationId xmlns:p14="http://schemas.microsoft.com/office/powerpoint/2010/main" val="24143444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37</a:t>
            </a:fld>
            <a:endParaRPr lang="zh-CN" altLang="en-US"/>
          </a:p>
        </p:txBody>
      </p:sp>
    </p:spTree>
    <p:extLst>
      <p:ext uri="{BB962C8B-B14F-4D97-AF65-F5344CB8AC3E}">
        <p14:creationId xmlns:p14="http://schemas.microsoft.com/office/powerpoint/2010/main" val="13295324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38</a:t>
            </a:fld>
            <a:endParaRPr lang="zh-CN" altLang="en-US"/>
          </a:p>
        </p:txBody>
      </p:sp>
    </p:spTree>
    <p:extLst>
      <p:ext uri="{BB962C8B-B14F-4D97-AF65-F5344CB8AC3E}">
        <p14:creationId xmlns:p14="http://schemas.microsoft.com/office/powerpoint/2010/main" val="26438130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39</a:t>
            </a:fld>
            <a:endParaRPr lang="zh-CN" altLang="en-US"/>
          </a:p>
        </p:txBody>
      </p:sp>
    </p:spTree>
    <p:extLst>
      <p:ext uri="{BB962C8B-B14F-4D97-AF65-F5344CB8AC3E}">
        <p14:creationId xmlns:p14="http://schemas.microsoft.com/office/powerpoint/2010/main" val="42572249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40</a:t>
            </a:fld>
            <a:endParaRPr lang="zh-CN" altLang="en-US"/>
          </a:p>
        </p:txBody>
      </p:sp>
    </p:spTree>
    <p:extLst>
      <p:ext uri="{BB962C8B-B14F-4D97-AF65-F5344CB8AC3E}">
        <p14:creationId xmlns:p14="http://schemas.microsoft.com/office/powerpoint/2010/main" val="36069906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41</a:t>
            </a:fld>
            <a:endParaRPr lang="zh-CN" altLang="en-US"/>
          </a:p>
        </p:txBody>
      </p:sp>
    </p:spTree>
    <p:extLst>
      <p:ext uri="{BB962C8B-B14F-4D97-AF65-F5344CB8AC3E}">
        <p14:creationId xmlns:p14="http://schemas.microsoft.com/office/powerpoint/2010/main" val="4271392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6</a:t>
            </a:fld>
            <a:endParaRPr lang="zh-CN" altLang="en-US"/>
          </a:p>
        </p:txBody>
      </p:sp>
    </p:spTree>
    <p:extLst>
      <p:ext uri="{BB962C8B-B14F-4D97-AF65-F5344CB8AC3E}">
        <p14:creationId xmlns:p14="http://schemas.microsoft.com/office/powerpoint/2010/main" val="35325870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42</a:t>
            </a:fld>
            <a:endParaRPr lang="zh-CN" altLang="en-US"/>
          </a:p>
        </p:txBody>
      </p:sp>
    </p:spTree>
    <p:extLst>
      <p:ext uri="{BB962C8B-B14F-4D97-AF65-F5344CB8AC3E}">
        <p14:creationId xmlns:p14="http://schemas.microsoft.com/office/powerpoint/2010/main" val="17579014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43</a:t>
            </a:fld>
            <a:endParaRPr lang="zh-CN" altLang="en-US"/>
          </a:p>
        </p:txBody>
      </p:sp>
    </p:spTree>
    <p:extLst>
      <p:ext uri="{BB962C8B-B14F-4D97-AF65-F5344CB8AC3E}">
        <p14:creationId xmlns:p14="http://schemas.microsoft.com/office/powerpoint/2010/main" val="23443413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44</a:t>
            </a:fld>
            <a:endParaRPr lang="zh-CN" altLang="en-US"/>
          </a:p>
        </p:txBody>
      </p:sp>
    </p:spTree>
    <p:extLst>
      <p:ext uri="{BB962C8B-B14F-4D97-AF65-F5344CB8AC3E}">
        <p14:creationId xmlns:p14="http://schemas.microsoft.com/office/powerpoint/2010/main" val="37796871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45</a:t>
            </a:fld>
            <a:endParaRPr lang="zh-CN" altLang="en-US"/>
          </a:p>
        </p:txBody>
      </p:sp>
    </p:spTree>
    <p:extLst>
      <p:ext uri="{BB962C8B-B14F-4D97-AF65-F5344CB8AC3E}">
        <p14:creationId xmlns:p14="http://schemas.microsoft.com/office/powerpoint/2010/main" val="657843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46</a:t>
            </a:fld>
            <a:endParaRPr lang="zh-CN" altLang="en-US"/>
          </a:p>
        </p:txBody>
      </p:sp>
    </p:spTree>
    <p:extLst>
      <p:ext uri="{BB962C8B-B14F-4D97-AF65-F5344CB8AC3E}">
        <p14:creationId xmlns:p14="http://schemas.microsoft.com/office/powerpoint/2010/main" val="42775360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47</a:t>
            </a:fld>
            <a:endParaRPr lang="zh-CN" altLang="en-US"/>
          </a:p>
        </p:txBody>
      </p:sp>
    </p:spTree>
    <p:extLst>
      <p:ext uri="{BB962C8B-B14F-4D97-AF65-F5344CB8AC3E}">
        <p14:creationId xmlns:p14="http://schemas.microsoft.com/office/powerpoint/2010/main" val="33305645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48</a:t>
            </a:fld>
            <a:endParaRPr lang="zh-CN" altLang="en-US"/>
          </a:p>
        </p:txBody>
      </p:sp>
    </p:spTree>
    <p:extLst>
      <p:ext uri="{BB962C8B-B14F-4D97-AF65-F5344CB8AC3E}">
        <p14:creationId xmlns:p14="http://schemas.microsoft.com/office/powerpoint/2010/main" val="36294742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49</a:t>
            </a:fld>
            <a:endParaRPr lang="zh-CN" altLang="en-US"/>
          </a:p>
        </p:txBody>
      </p:sp>
    </p:spTree>
    <p:extLst>
      <p:ext uri="{BB962C8B-B14F-4D97-AF65-F5344CB8AC3E}">
        <p14:creationId xmlns:p14="http://schemas.microsoft.com/office/powerpoint/2010/main" val="31186343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50</a:t>
            </a:fld>
            <a:endParaRPr lang="zh-CN" altLang="en-US"/>
          </a:p>
        </p:txBody>
      </p:sp>
    </p:spTree>
    <p:extLst>
      <p:ext uri="{BB962C8B-B14F-4D97-AF65-F5344CB8AC3E}">
        <p14:creationId xmlns:p14="http://schemas.microsoft.com/office/powerpoint/2010/main" val="38496531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51</a:t>
            </a:fld>
            <a:endParaRPr lang="zh-CN" altLang="en-US"/>
          </a:p>
        </p:txBody>
      </p:sp>
    </p:spTree>
    <p:extLst>
      <p:ext uri="{BB962C8B-B14F-4D97-AF65-F5344CB8AC3E}">
        <p14:creationId xmlns:p14="http://schemas.microsoft.com/office/powerpoint/2010/main" val="3103143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7</a:t>
            </a:fld>
            <a:endParaRPr lang="zh-CN" altLang="en-US"/>
          </a:p>
        </p:txBody>
      </p:sp>
    </p:spTree>
    <p:extLst>
      <p:ext uri="{BB962C8B-B14F-4D97-AF65-F5344CB8AC3E}">
        <p14:creationId xmlns:p14="http://schemas.microsoft.com/office/powerpoint/2010/main" val="3906766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52</a:t>
            </a:fld>
            <a:endParaRPr lang="zh-CN" altLang="en-US"/>
          </a:p>
        </p:txBody>
      </p:sp>
    </p:spTree>
    <p:extLst>
      <p:ext uri="{BB962C8B-B14F-4D97-AF65-F5344CB8AC3E}">
        <p14:creationId xmlns:p14="http://schemas.microsoft.com/office/powerpoint/2010/main" val="38484845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53</a:t>
            </a:fld>
            <a:endParaRPr lang="zh-CN" altLang="en-US"/>
          </a:p>
        </p:txBody>
      </p:sp>
    </p:spTree>
    <p:extLst>
      <p:ext uri="{BB962C8B-B14F-4D97-AF65-F5344CB8AC3E}">
        <p14:creationId xmlns:p14="http://schemas.microsoft.com/office/powerpoint/2010/main" val="3475655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54</a:t>
            </a:fld>
            <a:endParaRPr lang="zh-CN" altLang="en-US"/>
          </a:p>
        </p:txBody>
      </p:sp>
    </p:spTree>
    <p:extLst>
      <p:ext uri="{BB962C8B-B14F-4D97-AF65-F5344CB8AC3E}">
        <p14:creationId xmlns:p14="http://schemas.microsoft.com/office/powerpoint/2010/main" val="7834885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55</a:t>
            </a:fld>
            <a:endParaRPr lang="zh-CN" altLang="en-US"/>
          </a:p>
        </p:txBody>
      </p:sp>
    </p:spTree>
    <p:extLst>
      <p:ext uri="{BB962C8B-B14F-4D97-AF65-F5344CB8AC3E}">
        <p14:creationId xmlns:p14="http://schemas.microsoft.com/office/powerpoint/2010/main" val="9945140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56</a:t>
            </a:fld>
            <a:endParaRPr lang="zh-CN" altLang="en-US"/>
          </a:p>
        </p:txBody>
      </p:sp>
    </p:spTree>
    <p:extLst>
      <p:ext uri="{BB962C8B-B14F-4D97-AF65-F5344CB8AC3E}">
        <p14:creationId xmlns:p14="http://schemas.microsoft.com/office/powerpoint/2010/main" val="23616317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57</a:t>
            </a:fld>
            <a:endParaRPr lang="zh-CN" altLang="en-US"/>
          </a:p>
        </p:txBody>
      </p:sp>
    </p:spTree>
    <p:extLst>
      <p:ext uri="{BB962C8B-B14F-4D97-AF65-F5344CB8AC3E}">
        <p14:creationId xmlns:p14="http://schemas.microsoft.com/office/powerpoint/2010/main" val="20984642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58</a:t>
            </a:fld>
            <a:endParaRPr lang="zh-CN" altLang="en-US"/>
          </a:p>
        </p:txBody>
      </p:sp>
    </p:spTree>
    <p:extLst>
      <p:ext uri="{BB962C8B-B14F-4D97-AF65-F5344CB8AC3E}">
        <p14:creationId xmlns:p14="http://schemas.microsoft.com/office/powerpoint/2010/main" val="6102703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59</a:t>
            </a:fld>
            <a:endParaRPr lang="zh-CN" altLang="en-US"/>
          </a:p>
        </p:txBody>
      </p:sp>
    </p:spTree>
    <p:extLst>
      <p:ext uri="{BB962C8B-B14F-4D97-AF65-F5344CB8AC3E}">
        <p14:creationId xmlns:p14="http://schemas.microsoft.com/office/powerpoint/2010/main" val="3228319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60</a:t>
            </a:fld>
            <a:endParaRPr lang="zh-CN" altLang="en-US"/>
          </a:p>
        </p:txBody>
      </p:sp>
    </p:spTree>
    <p:extLst>
      <p:ext uri="{BB962C8B-B14F-4D97-AF65-F5344CB8AC3E}">
        <p14:creationId xmlns:p14="http://schemas.microsoft.com/office/powerpoint/2010/main" val="15503910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61</a:t>
            </a:fld>
            <a:endParaRPr lang="zh-CN" altLang="en-US"/>
          </a:p>
        </p:txBody>
      </p:sp>
    </p:spTree>
    <p:extLst>
      <p:ext uri="{BB962C8B-B14F-4D97-AF65-F5344CB8AC3E}">
        <p14:creationId xmlns:p14="http://schemas.microsoft.com/office/powerpoint/2010/main" val="2740331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8</a:t>
            </a:fld>
            <a:endParaRPr lang="zh-CN" altLang="en-US"/>
          </a:p>
        </p:txBody>
      </p:sp>
    </p:spTree>
    <p:extLst>
      <p:ext uri="{BB962C8B-B14F-4D97-AF65-F5344CB8AC3E}">
        <p14:creationId xmlns:p14="http://schemas.microsoft.com/office/powerpoint/2010/main" val="16063611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62</a:t>
            </a:fld>
            <a:endParaRPr lang="zh-CN" altLang="en-US"/>
          </a:p>
        </p:txBody>
      </p:sp>
    </p:spTree>
    <p:extLst>
      <p:ext uri="{BB962C8B-B14F-4D97-AF65-F5344CB8AC3E}">
        <p14:creationId xmlns:p14="http://schemas.microsoft.com/office/powerpoint/2010/main" val="37784252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63</a:t>
            </a:fld>
            <a:endParaRPr lang="zh-CN" altLang="en-US"/>
          </a:p>
        </p:txBody>
      </p:sp>
    </p:spTree>
    <p:extLst>
      <p:ext uri="{BB962C8B-B14F-4D97-AF65-F5344CB8AC3E}">
        <p14:creationId xmlns:p14="http://schemas.microsoft.com/office/powerpoint/2010/main" val="5939093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64</a:t>
            </a:fld>
            <a:endParaRPr lang="zh-CN" altLang="en-US"/>
          </a:p>
        </p:txBody>
      </p:sp>
    </p:spTree>
    <p:extLst>
      <p:ext uri="{BB962C8B-B14F-4D97-AF65-F5344CB8AC3E}">
        <p14:creationId xmlns:p14="http://schemas.microsoft.com/office/powerpoint/2010/main" val="35192856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65</a:t>
            </a:fld>
            <a:endParaRPr lang="zh-CN" altLang="en-US"/>
          </a:p>
        </p:txBody>
      </p:sp>
    </p:spTree>
    <p:extLst>
      <p:ext uri="{BB962C8B-B14F-4D97-AF65-F5344CB8AC3E}">
        <p14:creationId xmlns:p14="http://schemas.microsoft.com/office/powerpoint/2010/main" val="14254236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66</a:t>
            </a:fld>
            <a:endParaRPr lang="zh-CN" altLang="en-US"/>
          </a:p>
        </p:txBody>
      </p:sp>
    </p:spTree>
    <p:extLst>
      <p:ext uri="{BB962C8B-B14F-4D97-AF65-F5344CB8AC3E}">
        <p14:creationId xmlns:p14="http://schemas.microsoft.com/office/powerpoint/2010/main" val="14358662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67</a:t>
            </a:fld>
            <a:endParaRPr lang="zh-CN" altLang="en-US"/>
          </a:p>
        </p:txBody>
      </p:sp>
    </p:spTree>
    <p:extLst>
      <p:ext uri="{BB962C8B-B14F-4D97-AF65-F5344CB8AC3E}">
        <p14:creationId xmlns:p14="http://schemas.microsoft.com/office/powerpoint/2010/main" val="30877527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68</a:t>
            </a:fld>
            <a:endParaRPr lang="zh-CN" altLang="en-US"/>
          </a:p>
        </p:txBody>
      </p:sp>
    </p:spTree>
    <p:extLst>
      <p:ext uri="{BB962C8B-B14F-4D97-AF65-F5344CB8AC3E}">
        <p14:creationId xmlns:p14="http://schemas.microsoft.com/office/powerpoint/2010/main" val="27879266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69</a:t>
            </a:fld>
            <a:endParaRPr lang="zh-CN" altLang="en-US"/>
          </a:p>
        </p:txBody>
      </p:sp>
    </p:spTree>
    <p:extLst>
      <p:ext uri="{BB962C8B-B14F-4D97-AF65-F5344CB8AC3E}">
        <p14:creationId xmlns:p14="http://schemas.microsoft.com/office/powerpoint/2010/main" val="682275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70</a:t>
            </a:fld>
            <a:endParaRPr lang="zh-CN" altLang="en-US"/>
          </a:p>
        </p:txBody>
      </p:sp>
    </p:spTree>
    <p:extLst>
      <p:ext uri="{BB962C8B-B14F-4D97-AF65-F5344CB8AC3E}">
        <p14:creationId xmlns:p14="http://schemas.microsoft.com/office/powerpoint/2010/main" val="37816076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71</a:t>
            </a:fld>
            <a:endParaRPr lang="zh-CN" altLang="en-US"/>
          </a:p>
        </p:txBody>
      </p:sp>
    </p:spTree>
    <p:extLst>
      <p:ext uri="{BB962C8B-B14F-4D97-AF65-F5344CB8AC3E}">
        <p14:creationId xmlns:p14="http://schemas.microsoft.com/office/powerpoint/2010/main" val="836338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9</a:t>
            </a:fld>
            <a:endParaRPr lang="zh-CN" altLang="en-US"/>
          </a:p>
        </p:txBody>
      </p:sp>
    </p:spTree>
    <p:extLst>
      <p:ext uri="{BB962C8B-B14F-4D97-AF65-F5344CB8AC3E}">
        <p14:creationId xmlns:p14="http://schemas.microsoft.com/office/powerpoint/2010/main" val="35649221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ADB20A9-D41A-4FC4-B096-05C165E1A1A1}" type="slidenum">
              <a:rPr lang="zh-CN" altLang="en-US" smtClean="0"/>
              <a:t>72</a:t>
            </a:fld>
            <a:endParaRPr lang="zh-CN" altLang="en-US"/>
          </a:p>
        </p:txBody>
      </p:sp>
    </p:spTree>
    <p:extLst>
      <p:ext uri="{BB962C8B-B14F-4D97-AF65-F5344CB8AC3E}">
        <p14:creationId xmlns:p14="http://schemas.microsoft.com/office/powerpoint/2010/main" val="2494904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10</a:t>
            </a:fld>
            <a:endParaRPr lang="zh-CN" altLang="en-US"/>
          </a:p>
        </p:txBody>
      </p:sp>
    </p:spTree>
    <p:extLst>
      <p:ext uri="{BB962C8B-B14F-4D97-AF65-F5344CB8AC3E}">
        <p14:creationId xmlns:p14="http://schemas.microsoft.com/office/powerpoint/2010/main" val="3240796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11</a:t>
            </a:fld>
            <a:endParaRPr lang="zh-CN" altLang="en-US"/>
          </a:p>
        </p:txBody>
      </p:sp>
    </p:spTree>
    <p:extLst>
      <p:ext uri="{BB962C8B-B14F-4D97-AF65-F5344CB8AC3E}">
        <p14:creationId xmlns:p14="http://schemas.microsoft.com/office/powerpoint/2010/main" val="329620469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1" name="任意多边形: 形状 20">
            <a:extLst>
              <a:ext uri="{FF2B5EF4-FFF2-40B4-BE49-F238E27FC236}">
                <a16:creationId xmlns:a16="http://schemas.microsoft.com/office/drawing/2014/main" id="{0374BC5D-8BB4-4311-8D2E-1E4EE2B269CF}"/>
              </a:ext>
            </a:extLst>
          </p:cNvPr>
          <p:cNvSpPr/>
          <p:nvPr userDrawn="1"/>
        </p:nvSpPr>
        <p:spPr>
          <a:xfrm rot="10800000">
            <a:off x="63305" y="12462"/>
            <a:ext cx="647115" cy="714715"/>
          </a:xfrm>
          <a:custGeom>
            <a:avLst/>
            <a:gdLst>
              <a:gd name="connsiteX0" fmla="*/ 795997 w 795997"/>
              <a:gd name="connsiteY0" fmla="*/ 787399 h 787399"/>
              <a:gd name="connsiteX1" fmla="*/ 0 w 795997"/>
              <a:gd name="connsiteY1" fmla="*/ 787399 h 787399"/>
              <a:gd name="connsiteX2" fmla="*/ 0 w 795997"/>
              <a:gd name="connsiteY2" fmla="*/ 422274 h 787399"/>
              <a:gd name="connsiteX3" fmla="*/ 397999 w 795997"/>
              <a:gd name="connsiteY3" fmla="*/ 0 h 787399"/>
              <a:gd name="connsiteX4" fmla="*/ 795997 w 795997"/>
              <a:gd name="connsiteY4" fmla="*/ 422274 h 787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997" h="787399">
                <a:moveTo>
                  <a:pt x="795997" y="787399"/>
                </a:moveTo>
                <a:lnTo>
                  <a:pt x="0" y="787399"/>
                </a:lnTo>
                <a:lnTo>
                  <a:pt x="0" y="422274"/>
                </a:lnTo>
                <a:lnTo>
                  <a:pt x="397999" y="0"/>
                </a:lnTo>
                <a:lnTo>
                  <a:pt x="795997" y="422274"/>
                </a:lnTo>
                <a:close/>
              </a:path>
            </a:pathLst>
          </a:cu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7" name="图片 36">
            <a:extLst>
              <a:ext uri="{FF2B5EF4-FFF2-40B4-BE49-F238E27FC236}">
                <a16:creationId xmlns:a16="http://schemas.microsoft.com/office/drawing/2014/main" id="{30B2B642-A5F8-482C-AE27-56945E909FC7}"/>
              </a:ext>
            </a:extLst>
          </p:cNvPr>
          <p:cNvPicPr>
            <a:picLocks noChangeAspect="1"/>
          </p:cNvPicPr>
          <p:nvPr userDrawn="1"/>
        </p:nvPicPr>
        <p:blipFill>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harpenSoften amount="-100000"/>
                    </a14:imgEffect>
                    <a14:imgEffect>
                      <a14:colorTemperature colorTemp="11500"/>
                    </a14:imgEffect>
                    <a14:imgEffect>
                      <a14:saturation sat="400000"/>
                    </a14:imgEffect>
                    <a14:imgEffect>
                      <a14:brightnessContrast bright="70000" contrast="-100000"/>
                    </a14:imgEffect>
                  </a14:imgLayer>
                </a14:imgProps>
              </a:ext>
              <a:ext uri="{28A0092B-C50C-407E-A947-70E740481C1C}">
                <a14:useLocalDpi xmlns:a14="http://schemas.microsoft.com/office/drawing/2010/main" val="0"/>
              </a:ext>
            </a:extLst>
          </a:blip>
          <a:stretch>
            <a:fillRect/>
          </a:stretch>
        </p:blipFill>
        <p:spPr>
          <a:xfrm>
            <a:off x="5647620" y="12456"/>
            <a:ext cx="6544381" cy="6858000"/>
          </a:xfrm>
          <a:prstGeom prst="rect">
            <a:avLst/>
          </a:prstGeom>
          <a:effectLst>
            <a:softEdge rad="0"/>
          </a:effectLst>
        </p:spPr>
      </p:pic>
      <p:pic>
        <p:nvPicPr>
          <p:cNvPr id="36" name="图片 35">
            <a:extLst>
              <a:ext uri="{FF2B5EF4-FFF2-40B4-BE49-F238E27FC236}">
                <a16:creationId xmlns:a16="http://schemas.microsoft.com/office/drawing/2014/main" id="{CCE0230D-982B-448B-A5DE-E791735AFD88}"/>
              </a:ext>
            </a:extLst>
          </p:cNvPr>
          <p:cNvPicPr>
            <a:picLocks noChangeAspect="1"/>
          </p:cNvPicPr>
          <p:nvPr userDrawn="1"/>
        </p:nvPicPr>
        <p:blipFill rotWithShape="1">
          <a:blip r:embed="rId4" cstate="print">
            <a:duotone>
              <a:schemeClr val="accent2">
                <a:shade val="45000"/>
                <a:satMod val="135000"/>
              </a:schemeClr>
              <a:prstClr val="white"/>
            </a:duotone>
            <a:extLst>
              <a:ext uri="{BEBA8EAE-BF5A-486C-A8C5-ECC9F3942E4B}">
                <a14:imgProps xmlns:a14="http://schemas.microsoft.com/office/drawing/2010/main">
                  <a14:imgLayer r:embed="rId3">
                    <a14:imgEffect>
                      <a14:sharpenSoften amount="-100000"/>
                    </a14:imgEffect>
                    <a14:imgEffect>
                      <a14:colorTemperature colorTemp="4699"/>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l="22335"/>
          <a:stretch/>
        </p:blipFill>
        <p:spPr>
          <a:xfrm>
            <a:off x="19976" y="0"/>
            <a:ext cx="5627645" cy="6858000"/>
          </a:xfrm>
          <a:prstGeom prst="rect">
            <a:avLst/>
          </a:prstGeom>
          <a:noFill/>
          <a:effectLst>
            <a:outerShdw blurRad="1270000" algn="ctr" rotWithShape="0">
              <a:srgbClr val="000000">
                <a:alpha val="0"/>
              </a:srgbClr>
            </a:outerShdw>
            <a:reflection endPos="0" dir="5400000" sy="-100000" algn="bl" rotWithShape="0"/>
            <a:softEdge rad="0"/>
          </a:effectLst>
        </p:spPr>
      </p:pic>
      <p:sp>
        <p:nvSpPr>
          <p:cNvPr id="2" name="标题 1">
            <a:extLst>
              <a:ext uri="{FF2B5EF4-FFF2-40B4-BE49-F238E27FC236}">
                <a16:creationId xmlns:a16="http://schemas.microsoft.com/office/drawing/2014/main" id="{65218728-E8FA-46FB-8D16-D90975DBDA1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5621DBB7-B5DE-44CB-AC0D-09B34344AB1E}"/>
              </a:ext>
            </a:extLst>
          </p:cNvPr>
          <p:cNvSpPr>
            <a:spLocks noGrp="1"/>
          </p:cNvSpPr>
          <p:nvPr>
            <p:ph type="subTitle" idx="1"/>
          </p:nvPr>
        </p:nvSpPr>
        <p:spPr>
          <a:xfrm>
            <a:off x="1524000" y="3602038"/>
            <a:ext cx="9144000" cy="1655762"/>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E67E426-BAE5-4957-9B1D-A5F7C4A52366}"/>
              </a:ext>
            </a:extLst>
          </p:cNvPr>
          <p:cNvSpPr>
            <a:spLocks noGrp="1"/>
          </p:cNvSpPr>
          <p:nvPr>
            <p:ph type="dt" sz="half" idx="10"/>
          </p:nvPr>
        </p:nvSpPr>
        <p:spPr>
          <a:xfrm>
            <a:off x="838200" y="6356356"/>
            <a:ext cx="2743200" cy="365125"/>
          </a:xfrm>
        </p:spPr>
        <p:txBody>
          <a:bodyPr/>
          <a:lstStyle/>
          <a:p>
            <a:fld id="{3C4D8C20-93F1-4DFC-BFB6-589D8282B412}" type="datetime1">
              <a:rPr lang="zh-CN" altLang="en-US" smtClean="0"/>
              <a:t>2021/4/6</a:t>
            </a:fld>
            <a:endParaRPr lang="zh-CN" altLang="en-US" dirty="0"/>
          </a:p>
        </p:txBody>
      </p:sp>
      <p:sp>
        <p:nvSpPr>
          <p:cNvPr id="5" name="页脚占位符 4">
            <a:extLst>
              <a:ext uri="{FF2B5EF4-FFF2-40B4-BE49-F238E27FC236}">
                <a16:creationId xmlns:a16="http://schemas.microsoft.com/office/drawing/2014/main" id="{151DEC33-DC0D-4465-B349-5A7064641532}"/>
              </a:ext>
            </a:extLst>
          </p:cNvPr>
          <p:cNvSpPr>
            <a:spLocks noGrp="1"/>
          </p:cNvSpPr>
          <p:nvPr>
            <p:ph type="ftr" sz="quarter" idx="11"/>
          </p:nvPr>
        </p:nvSpPr>
        <p:spPr/>
        <p:txBody>
          <a:bodyPr/>
          <a:lstStyle/>
          <a:p>
            <a:endParaRPr lang="zh-CN" altLang="en-US" dirty="0"/>
          </a:p>
        </p:txBody>
      </p:sp>
      <p:grpSp>
        <p:nvGrpSpPr>
          <p:cNvPr id="33" name="组合 32">
            <a:extLst>
              <a:ext uri="{FF2B5EF4-FFF2-40B4-BE49-F238E27FC236}">
                <a16:creationId xmlns:a16="http://schemas.microsoft.com/office/drawing/2014/main" id="{50CA2F03-2133-4D53-B05E-E1E497B72E05}"/>
              </a:ext>
            </a:extLst>
          </p:cNvPr>
          <p:cNvGrpSpPr/>
          <p:nvPr userDrawn="1"/>
        </p:nvGrpSpPr>
        <p:grpSpPr>
          <a:xfrm>
            <a:off x="236717" y="171254"/>
            <a:ext cx="361403" cy="265646"/>
            <a:chOff x="5446713" y="5784850"/>
            <a:chExt cx="557213" cy="409576"/>
          </a:xfrm>
          <a:solidFill>
            <a:schemeClr val="bg1"/>
          </a:solidFill>
        </p:grpSpPr>
        <p:sp>
          <p:nvSpPr>
            <p:cNvPr id="34" name="Freeform 61">
              <a:extLst>
                <a:ext uri="{FF2B5EF4-FFF2-40B4-BE49-F238E27FC236}">
                  <a16:creationId xmlns:a16="http://schemas.microsoft.com/office/drawing/2014/main" id="{3723E9BC-E4C4-4937-95CC-440BB3050187}"/>
                </a:ext>
              </a:extLst>
            </p:cNvPr>
            <p:cNvSpPr>
              <a:spLocks/>
            </p:cNvSpPr>
            <p:nvPr/>
          </p:nvSpPr>
          <p:spPr bwMode="auto">
            <a:xfrm>
              <a:off x="5446713" y="5784850"/>
              <a:ext cx="390525" cy="369888"/>
            </a:xfrm>
            <a:custGeom>
              <a:avLst/>
              <a:gdLst>
                <a:gd name="T0" fmla="*/ 67 w 182"/>
                <a:gd name="T1" fmla="*/ 128 h 173"/>
                <a:gd name="T2" fmla="*/ 65 w 182"/>
                <a:gd name="T3" fmla="*/ 128 h 173"/>
                <a:gd name="T4" fmla="*/ 64 w 182"/>
                <a:gd name="T5" fmla="*/ 128 h 173"/>
                <a:gd name="T6" fmla="*/ 41 w 182"/>
                <a:gd name="T7" fmla="*/ 137 h 173"/>
                <a:gd name="T8" fmla="*/ 47 w 182"/>
                <a:gd name="T9" fmla="*/ 120 h 173"/>
                <a:gd name="T10" fmla="*/ 42 w 182"/>
                <a:gd name="T11" fmla="*/ 117 h 173"/>
                <a:gd name="T12" fmla="*/ 17 w 182"/>
                <a:gd name="T13" fmla="*/ 74 h 173"/>
                <a:gd name="T14" fmla="*/ 98 w 182"/>
                <a:gd name="T15" fmla="*/ 16 h 173"/>
                <a:gd name="T16" fmla="*/ 159 w 182"/>
                <a:gd name="T17" fmla="*/ 36 h 173"/>
                <a:gd name="T18" fmla="*/ 170 w 182"/>
                <a:gd name="T19" fmla="*/ 36 h 173"/>
                <a:gd name="T20" fmla="*/ 182 w 182"/>
                <a:gd name="T21" fmla="*/ 36 h 173"/>
                <a:gd name="T22" fmla="*/ 98 w 182"/>
                <a:gd name="T23" fmla="*/ 0 h 173"/>
                <a:gd name="T24" fmla="*/ 0 w 182"/>
                <a:gd name="T25" fmla="*/ 74 h 173"/>
                <a:gd name="T26" fmla="*/ 27 w 182"/>
                <a:gd name="T27" fmla="*/ 126 h 173"/>
                <a:gd name="T28" fmla="*/ 11 w 182"/>
                <a:gd name="T29" fmla="*/ 173 h 173"/>
                <a:gd name="T30" fmla="*/ 30 w 182"/>
                <a:gd name="T31" fmla="*/ 162 h 173"/>
                <a:gd name="T32" fmla="*/ 64 w 182"/>
                <a:gd name="T33" fmla="*/ 145 h 173"/>
                <a:gd name="T34" fmla="*/ 86 w 182"/>
                <a:gd name="T35" fmla="*/ 149 h 173"/>
                <a:gd name="T36" fmla="*/ 76 w 182"/>
                <a:gd name="T37" fmla="*/ 130 h 173"/>
                <a:gd name="T38" fmla="*/ 67 w 182"/>
                <a:gd name="T39" fmla="*/ 12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173">
                  <a:moveTo>
                    <a:pt x="67" y="128"/>
                  </a:moveTo>
                  <a:cubicBezTo>
                    <a:pt x="65" y="128"/>
                    <a:pt x="65" y="128"/>
                    <a:pt x="65" y="128"/>
                  </a:cubicBezTo>
                  <a:cubicBezTo>
                    <a:pt x="64" y="128"/>
                    <a:pt x="64" y="128"/>
                    <a:pt x="64" y="128"/>
                  </a:cubicBezTo>
                  <a:cubicBezTo>
                    <a:pt x="62" y="128"/>
                    <a:pt x="59" y="128"/>
                    <a:pt x="41" y="137"/>
                  </a:cubicBezTo>
                  <a:cubicBezTo>
                    <a:pt x="47" y="120"/>
                    <a:pt x="47" y="120"/>
                    <a:pt x="47" y="120"/>
                  </a:cubicBezTo>
                  <a:cubicBezTo>
                    <a:pt x="42" y="117"/>
                    <a:pt x="42" y="117"/>
                    <a:pt x="42" y="117"/>
                  </a:cubicBezTo>
                  <a:cubicBezTo>
                    <a:pt x="26" y="105"/>
                    <a:pt x="17" y="90"/>
                    <a:pt x="17" y="74"/>
                  </a:cubicBezTo>
                  <a:cubicBezTo>
                    <a:pt x="17" y="42"/>
                    <a:pt x="53" y="16"/>
                    <a:pt x="98" y="16"/>
                  </a:cubicBezTo>
                  <a:cubicBezTo>
                    <a:pt x="122" y="16"/>
                    <a:pt x="144" y="24"/>
                    <a:pt x="159" y="36"/>
                  </a:cubicBezTo>
                  <a:cubicBezTo>
                    <a:pt x="163" y="36"/>
                    <a:pt x="167" y="36"/>
                    <a:pt x="170" y="36"/>
                  </a:cubicBezTo>
                  <a:cubicBezTo>
                    <a:pt x="174" y="36"/>
                    <a:pt x="178" y="36"/>
                    <a:pt x="182" y="36"/>
                  </a:cubicBezTo>
                  <a:cubicBezTo>
                    <a:pt x="165" y="14"/>
                    <a:pt x="134" y="0"/>
                    <a:pt x="98" y="0"/>
                  </a:cubicBezTo>
                  <a:cubicBezTo>
                    <a:pt x="44" y="0"/>
                    <a:pt x="0" y="33"/>
                    <a:pt x="0" y="74"/>
                  </a:cubicBezTo>
                  <a:cubicBezTo>
                    <a:pt x="0" y="94"/>
                    <a:pt x="10" y="113"/>
                    <a:pt x="27" y="126"/>
                  </a:cubicBezTo>
                  <a:cubicBezTo>
                    <a:pt x="11" y="173"/>
                    <a:pt x="11" y="173"/>
                    <a:pt x="11" y="173"/>
                  </a:cubicBezTo>
                  <a:cubicBezTo>
                    <a:pt x="30" y="162"/>
                    <a:pt x="30" y="162"/>
                    <a:pt x="30" y="162"/>
                  </a:cubicBezTo>
                  <a:cubicBezTo>
                    <a:pt x="43" y="155"/>
                    <a:pt x="59" y="147"/>
                    <a:pt x="64" y="145"/>
                  </a:cubicBezTo>
                  <a:cubicBezTo>
                    <a:pt x="71" y="147"/>
                    <a:pt x="79" y="148"/>
                    <a:pt x="86" y="149"/>
                  </a:cubicBezTo>
                  <a:cubicBezTo>
                    <a:pt x="82" y="143"/>
                    <a:pt x="78" y="137"/>
                    <a:pt x="76" y="130"/>
                  </a:cubicBezTo>
                  <a:cubicBezTo>
                    <a:pt x="73" y="130"/>
                    <a:pt x="70" y="129"/>
                    <a:pt x="67"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latin typeface="+mn-ea"/>
              </a:endParaRPr>
            </a:p>
          </p:txBody>
        </p:sp>
        <p:sp>
          <p:nvSpPr>
            <p:cNvPr id="35" name="Freeform 62">
              <a:extLst>
                <a:ext uri="{FF2B5EF4-FFF2-40B4-BE49-F238E27FC236}">
                  <a16:creationId xmlns:a16="http://schemas.microsoft.com/office/drawing/2014/main" id="{4AFE75CD-6B1C-4091-ACC0-8165A52BC3B2}"/>
                </a:ext>
              </a:extLst>
            </p:cNvPr>
            <p:cNvSpPr>
              <a:spLocks noEditPoints="1"/>
            </p:cNvSpPr>
            <p:nvPr/>
          </p:nvSpPr>
          <p:spPr bwMode="auto">
            <a:xfrm>
              <a:off x="5621338" y="5878513"/>
              <a:ext cx="382588" cy="315913"/>
            </a:xfrm>
            <a:custGeom>
              <a:avLst/>
              <a:gdLst>
                <a:gd name="T0" fmla="*/ 179 w 179"/>
                <a:gd name="T1" fmla="*/ 66 h 147"/>
                <a:gd name="T2" fmla="*/ 89 w 179"/>
                <a:gd name="T3" fmla="*/ 0 h 147"/>
                <a:gd name="T4" fmla="*/ 0 w 179"/>
                <a:gd name="T5" fmla="*/ 66 h 147"/>
                <a:gd name="T6" fmla="*/ 89 w 179"/>
                <a:gd name="T7" fmla="*/ 133 h 147"/>
                <a:gd name="T8" fmla="*/ 123 w 179"/>
                <a:gd name="T9" fmla="*/ 128 h 147"/>
                <a:gd name="T10" fmla="*/ 161 w 179"/>
                <a:gd name="T11" fmla="*/ 147 h 147"/>
                <a:gd name="T12" fmla="*/ 150 w 179"/>
                <a:gd name="T13" fmla="*/ 115 h 147"/>
                <a:gd name="T14" fmla="*/ 179 w 179"/>
                <a:gd name="T15" fmla="*/ 66 h 147"/>
                <a:gd name="T16" fmla="*/ 137 w 179"/>
                <a:gd name="T17" fmla="*/ 88 h 147"/>
                <a:gd name="T18" fmla="*/ 45 w 179"/>
                <a:gd name="T19" fmla="*/ 88 h 147"/>
                <a:gd name="T20" fmla="*/ 45 w 179"/>
                <a:gd name="T21" fmla="*/ 79 h 147"/>
                <a:gd name="T22" fmla="*/ 137 w 179"/>
                <a:gd name="T23" fmla="*/ 79 h 147"/>
                <a:gd name="T24" fmla="*/ 137 w 179"/>
                <a:gd name="T25" fmla="*/ 88 h 147"/>
                <a:gd name="T26" fmla="*/ 137 w 179"/>
                <a:gd name="T27" fmla="*/ 71 h 147"/>
                <a:gd name="T28" fmla="*/ 45 w 179"/>
                <a:gd name="T29" fmla="*/ 71 h 147"/>
                <a:gd name="T30" fmla="*/ 45 w 179"/>
                <a:gd name="T31" fmla="*/ 62 h 147"/>
                <a:gd name="T32" fmla="*/ 137 w 179"/>
                <a:gd name="T33" fmla="*/ 62 h 147"/>
                <a:gd name="T34" fmla="*/ 137 w 179"/>
                <a:gd name="T35" fmla="*/ 71 h 147"/>
                <a:gd name="T36" fmla="*/ 137 w 179"/>
                <a:gd name="T37" fmla="*/ 53 h 147"/>
                <a:gd name="T38" fmla="*/ 45 w 179"/>
                <a:gd name="T39" fmla="*/ 53 h 147"/>
                <a:gd name="T40" fmla="*/ 45 w 179"/>
                <a:gd name="T41" fmla="*/ 45 h 147"/>
                <a:gd name="T42" fmla="*/ 137 w 179"/>
                <a:gd name="T43" fmla="*/ 45 h 147"/>
                <a:gd name="T44" fmla="*/ 137 w 179"/>
                <a:gd name="T45" fmla="*/ 5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147">
                  <a:moveTo>
                    <a:pt x="179" y="66"/>
                  </a:moveTo>
                  <a:cubicBezTo>
                    <a:pt x="179" y="30"/>
                    <a:pt x="139" y="0"/>
                    <a:pt x="89" y="0"/>
                  </a:cubicBezTo>
                  <a:cubicBezTo>
                    <a:pt x="40" y="0"/>
                    <a:pt x="0" y="30"/>
                    <a:pt x="0" y="66"/>
                  </a:cubicBezTo>
                  <a:cubicBezTo>
                    <a:pt x="0" y="103"/>
                    <a:pt x="40" y="133"/>
                    <a:pt x="89" y="133"/>
                  </a:cubicBezTo>
                  <a:cubicBezTo>
                    <a:pt x="101" y="133"/>
                    <a:pt x="113" y="131"/>
                    <a:pt x="123" y="128"/>
                  </a:cubicBezTo>
                  <a:cubicBezTo>
                    <a:pt x="126" y="127"/>
                    <a:pt x="161" y="147"/>
                    <a:pt x="161" y="147"/>
                  </a:cubicBezTo>
                  <a:cubicBezTo>
                    <a:pt x="150" y="115"/>
                    <a:pt x="150" y="115"/>
                    <a:pt x="150" y="115"/>
                  </a:cubicBezTo>
                  <a:cubicBezTo>
                    <a:pt x="168" y="103"/>
                    <a:pt x="179" y="86"/>
                    <a:pt x="179" y="66"/>
                  </a:cubicBezTo>
                  <a:close/>
                  <a:moveTo>
                    <a:pt x="137" y="88"/>
                  </a:moveTo>
                  <a:cubicBezTo>
                    <a:pt x="45" y="88"/>
                    <a:pt x="45" y="88"/>
                    <a:pt x="45" y="88"/>
                  </a:cubicBezTo>
                  <a:cubicBezTo>
                    <a:pt x="45" y="79"/>
                    <a:pt x="45" y="79"/>
                    <a:pt x="45" y="79"/>
                  </a:cubicBezTo>
                  <a:cubicBezTo>
                    <a:pt x="137" y="79"/>
                    <a:pt x="137" y="79"/>
                    <a:pt x="137" y="79"/>
                  </a:cubicBezTo>
                  <a:lnTo>
                    <a:pt x="137" y="88"/>
                  </a:lnTo>
                  <a:close/>
                  <a:moveTo>
                    <a:pt x="137" y="71"/>
                  </a:moveTo>
                  <a:cubicBezTo>
                    <a:pt x="45" y="71"/>
                    <a:pt x="45" y="71"/>
                    <a:pt x="45" y="71"/>
                  </a:cubicBezTo>
                  <a:cubicBezTo>
                    <a:pt x="45" y="62"/>
                    <a:pt x="45" y="62"/>
                    <a:pt x="45" y="62"/>
                  </a:cubicBezTo>
                  <a:cubicBezTo>
                    <a:pt x="137" y="62"/>
                    <a:pt x="137" y="62"/>
                    <a:pt x="137" y="62"/>
                  </a:cubicBezTo>
                  <a:lnTo>
                    <a:pt x="137" y="71"/>
                  </a:lnTo>
                  <a:close/>
                  <a:moveTo>
                    <a:pt x="137" y="53"/>
                  </a:moveTo>
                  <a:cubicBezTo>
                    <a:pt x="45" y="53"/>
                    <a:pt x="45" y="53"/>
                    <a:pt x="45" y="53"/>
                  </a:cubicBezTo>
                  <a:cubicBezTo>
                    <a:pt x="45" y="45"/>
                    <a:pt x="45" y="45"/>
                    <a:pt x="45" y="45"/>
                  </a:cubicBezTo>
                  <a:cubicBezTo>
                    <a:pt x="137" y="45"/>
                    <a:pt x="137" y="45"/>
                    <a:pt x="137" y="45"/>
                  </a:cubicBezTo>
                  <a:lnTo>
                    <a:pt x="137"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latin typeface="+mn-ea"/>
              </a:endParaRPr>
            </a:p>
          </p:txBody>
        </p:sp>
      </p:grpSp>
      <p:pic>
        <p:nvPicPr>
          <p:cNvPr id="19" name="内容占位符 10">
            <a:extLst>
              <a:ext uri="{FF2B5EF4-FFF2-40B4-BE49-F238E27FC236}">
                <a16:creationId xmlns:a16="http://schemas.microsoft.com/office/drawing/2014/main" id="{5139C7EF-1F5E-4BAD-86F8-BA6EECC3F87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9293" y="62380"/>
            <a:ext cx="2648803" cy="592589"/>
          </a:xfrm>
          <a:prstGeom prst="rect">
            <a:avLst/>
          </a:prstGeom>
        </p:spPr>
      </p:pic>
      <p:sp>
        <p:nvSpPr>
          <p:cNvPr id="20" name="矩形 19">
            <a:extLst>
              <a:ext uri="{FF2B5EF4-FFF2-40B4-BE49-F238E27FC236}">
                <a16:creationId xmlns:a16="http://schemas.microsoft.com/office/drawing/2014/main" id="{B78DA1FB-74D2-4FB9-983E-C112F550AFD2}"/>
              </a:ext>
            </a:extLst>
          </p:cNvPr>
          <p:cNvSpPr/>
          <p:nvPr userDrawn="1"/>
        </p:nvSpPr>
        <p:spPr>
          <a:xfrm>
            <a:off x="3798277" y="5632"/>
            <a:ext cx="8393723" cy="70607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16" name="图片 15"/>
          <p:cNvPicPr>
            <a:picLocks noChangeAspect="1"/>
          </p:cNvPicPr>
          <p:nvPr userDrawn="1"/>
        </p:nvPicPr>
        <p:blipFill>
          <a:blip r:embed="rId6"/>
          <a:stretch>
            <a:fillRect/>
          </a:stretch>
        </p:blipFill>
        <p:spPr>
          <a:xfrm>
            <a:off x="9762423" y="6185527"/>
            <a:ext cx="2384823" cy="642068"/>
          </a:xfrm>
          <a:prstGeom prst="rect">
            <a:avLst/>
          </a:prstGeom>
        </p:spPr>
      </p:pic>
      <p:sp>
        <p:nvSpPr>
          <p:cNvPr id="17" name="灯片编号占位符 5">
            <a:extLst>
              <a:ext uri="{FF2B5EF4-FFF2-40B4-BE49-F238E27FC236}">
                <a16:creationId xmlns:a16="http://schemas.microsoft.com/office/drawing/2014/main" id="{DC80BF80-68CF-494B-A9E7-7467EE0155B9}"/>
              </a:ext>
            </a:extLst>
          </p:cNvPr>
          <p:cNvSpPr>
            <a:spLocks noGrp="1"/>
          </p:cNvSpPr>
          <p:nvPr>
            <p:ph type="sldNum" sz="quarter" idx="4"/>
          </p:nvPr>
        </p:nvSpPr>
        <p:spPr>
          <a:xfrm>
            <a:off x="161218" y="6469836"/>
            <a:ext cx="2743200" cy="365125"/>
          </a:xfrm>
          <a:prstGeom prst="rect">
            <a:avLst/>
          </a:prstGeom>
        </p:spPr>
        <p:txBody>
          <a:bodyPr vert="horz" lIns="91440" tIns="45720" rIns="91440" bIns="45720" rtlCol="0" anchor="ctr"/>
          <a:lstStyle>
            <a:lvl1pPr algn="l">
              <a:defRPr sz="1800" b="1">
                <a:solidFill>
                  <a:schemeClr val="tx1"/>
                </a:solidFill>
                <a:latin typeface="Times New Roman" panose="02020603050405020304" pitchFamily="18" charset="0"/>
                <a:cs typeface="Times New Roman" panose="02020603050405020304" pitchFamily="18" charset="0"/>
              </a:defRPr>
            </a:lvl1pPr>
          </a:lstStyle>
          <a:p>
            <a:fld id="{07D7C2B2-BAC3-48DB-A1AC-102E5B34AE51}" type="slidenum">
              <a:rPr lang="zh-CN" altLang="en-US" smtClean="0"/>
              <a:pPr/>
              <a:t>‹#›</a:t>
            </a:fld>
            <a:endParaRPr lang="zh-CN" altLang="en-US" dirty="0"/>
          </a:p>
        </p:txBody>
      </p:sp>
    </p:spTree>
    <p:extLst>
      <p:ext uri="{BB962C8B-B14F-4D97-AF65-F5344CB8AC3E}">
        <p14:creationId xmlns:p14="http://schemas.microsoft.com/office/powerpoint/2010/main" val="355492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A50506-F99E-4EF8-97FE-4AE1EEE099E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E6C8F0-5E3E-4B03-9093-09C0BC9E743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6F98C34-BAFC-4D54-974C-725F6E63A419}"/>
              </a:ext>
            </a:extLst>
          </p:cNvPr>
          <p:cNvSpPr>
            <a:spLocks noGrp="1"/>
          </p:cNvSpPr>
          <p:nvPr>
            <p:ph type="dt" sz="half" idx="10"/>
          </p:nvPr>
        </p:nvSpPr>
        <p:spPr/>
        <p:txBody>
          <a:bodyPr/>
          <a:lstStyle/>
          <a:p>
            <a:fld id="{55BEBA8E-31F0-4128-B5AE-43D5F94372FA}" type="datetime1">
              <a:rPr lang="zh-CN" altLang="en-US" smtClean="0"/>
              <a:t>2021/4/6</a:t>
            </a:fld>
            <a:endParaRPr lang="zh-CN" altLang="en-US"/>
          </a:p>
        </p:txBody>
      </p:sp>
      <p:sp>
        <p:nvSpPr>
          <p:cNvPr id="5" name="页脚占位符 4">
            <a:extLst>
              <a:ext uri="{FF2B5EF4-FFF2-40B4-BE49-F238E27FC236}">
                <a16:creationId xmlns:a16="http://schemas.microsoft.com/office/drawing/2014/main" id="{3628C564-49F3-4084-91C1-D4F080BE243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AA85EE-A22F-4834-92DE-CDE27DA7EBE8}"/>
              </a:ext>
            </a:extLst>
          </p:cNvPr>
          <p:cNvSpPr>
            <a:spLocks noGrp="1"/>
          </p:cNvSpPr>
          <p:nvPr>
            <p:ph type="sldNum" sz="quarter" idx="12"/>
          </p:nvPr>
        </p:nvSpPr>
        <p:spPr>
          <a:xfrm>
            <a:off x="8610600" y="6356356"/>
            <a:ext cx="2743200" cy="365125"/>
          </a:xfrm>
          <a:prstGeom prst="rect">
            <a:avLst/>
          </a:prstGeom>
        </p:spPr>
        <p:txBody>
          <a:bodyPr/>
          <a:lstStyle/>
          <a:p>
            <a:fld id="{07D7C2B2-BAC3-48DB-A1AC-102E5B34AE51}" type="slidenum">
              <a:rPr lang="zh-CN" altLang="en-US" smtClean="0"/>
              <a:t>‹#›</a:t>
            </a:fld>
            <a:endParaRPr lang="zh-CN" altLang="en-US"/>
          </a:p>
        </p:txBody>
      </p:sp>
    </p:spTree>
    <p:extLst>
      <p:ext uri="{BB962C8B-B14F-4D97-AF65-F5344CB8AC3E}">
        <p14:creationId xmlns:p14="http://schemas.microsoft.com/office/powerpoint/2010/main" val="3776814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EB97248-21EB-4CD7-8F68-3F67EFB2B6A8}"/>
              </a:ext>
            </a:extLst>
          </p:cNvPr>
          <p:cNvSpPr>
            <a:spLocks noGrp="1"/>
          </p:cNvSpPr>
          <p:nvPr>
            <p:ph type="title" orient="vert"/>
          </p:nvPr>
        </p:nvSpPr>
        <p:spPr>
          <a:xfrm>
            <a:off x="8724902"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128CFD9-EA56-48FD-8B06-64898DDE2D79}"/>
              </a:ext>
            </a:extLst>
          </p:cNvPr>
          <p:cNvSpPr>
            <a:spLocks noGrp="1"/>
          </p:cNvSpPr>
          <p:nvPr>
            <p:ph type="body" orient="vert" idx="1"/>
          </p:nvPr>
        </p:nvSpPr>
        <p:spPr>
          <a:xfrm>
            <a:off x="838203"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30748E-B6E4-495F-B5FD-47113D799E2C}"/>
              </a:ext>
            </a:extLst>
          </p:cNvPr>
          <p:cNvSpPr>
            <a:spLocks noGrp="1"/>
          </p:cNvSpPr>
          <p:nvPr>
            <p:ph type="dt" sz="half" idx="10"/>
          </p:nvPr>
        </p:nvSpPr>
        <p:spPr/>
        <p:txBody>
          <a:bodyPr/>
          <a:lstStyle/>
          <a:p>
            <a:fld id="{DC8ABD34-3549-4050-B639-5011D3C31E7E}" type="datetime1">
              <a:rPr lang="zh-CN" altLang="en-US" smtClean="0"/>
              <a:t>2021/4/6</a:t>
            </a:fld>
            <a:endParaRPr lang="zh-CN" altLang="en-US"/>
          </a:p>
        </p:txBody>
      </p:sp>
      <p:sp>
        <p:nvSpPr>
          <p:cNvPr id="5" name="页脚占位符 4">
            <a:extLst>
              <a:ext uri="{FF2B5EF4-FFF2-40B4-BE49-F238E27FC236}">
                <a16:creationId xmlns:a16="http://schemas.microsoft.com/office/drawing/2014/main" id="{BD18F534-0304-4715-84B4-7E293D42CA5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E94B6A4-FA54-477F-8E47-66242CC4724D}"/>
              </a:ext>
            </a:extLst>
          </p:cNvPr>
          <p:cNvSpPr>
            <a:spLocks noGrp="1"/>
          </p:cNvSpPr>
          <p:nvPr>
            <p:ph type="sldNum" sz="quarter" idx="12"/>
          </p:nvPr>
        </p:nvSpPr>
        <p:spPr>
          <a:xfrm>
            <a:off x="8610600" y="6356356"/>
            <a:ext cx="2743200" cy="365125"/>
          </a:xfrm>
          <a:prstGeom prst="rect">
            <a:avLst/>
          </a:prstGeom>
        </p:spPr>
        <p:txBody>
          <a:bodyPr/>
          <a:lstStyle/>
          <a:p>
            <a:fld id="{07D7C2B2-BAC3-48DB-A1AC-102E5B34AE51}" type="slidenum">
              <a:rPr lang="zh-CN" altLang="en-US" smtClean="0"/>
              <a:t>‹#›</a:t>
            </a:fld>
            <a:endParaRPr lang="zh-CN" altLang="en-US"/>
          </a:p>
        </p:txBody>
      </p:sp>
    </p:spTree>
    <p:extLst>
      <p:ext uri="{BB962C8B-B14F-4D97-AF65-F5344CB8AC3E}">
        <p14:creationId xmlns:p14="http://schemas.microsoft.com/office/powerpoint/2010/main" val="3376460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240EEC-C6E0-40E6-B30B-EA562E47E6B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3FF2E-A321-4ADC-AC64-D9A607F3A5DD}"/>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B4177AE-0619-43FF-B33B-029335414580}"/>
              </a:ext>
            </a:extLst>
          </p:cNvPr>
          <p:cNvSpPr>
            <a:spLocks noGrp="1"/>
          </p:cNvSpPr>
          <p:nvPr>
            <p:ph type="dt" sz="half" idx="10"/>
          </p:nvPr>
        </p:nvSpPr>
        <p:spPr/>
        <p:txBody>
          <a:bodyPr/>
          <a:lstStyle/>
          <a:p>
            <a:fld id="{67A1CD76-DA23-437C-B241-774F45D3F73E}" type="datetime1">
              <a:rPr lang="zh-CN" altLang="en-US" smtClean="0"/>
              <a:t>2021/4/6</a:t>
            </a:fld>
            <a:endParaRPr lang="zh-CN" altLang="en-US"/>
          </a:p>
        </p:txBody>
      </p:sp>
      <p:sp>
        <p:nvSpPr>
          <p:cNvPr id="5" name="页脚占位符 4">
            <a:extLst>
              <a:ext uri="{FF2B5EF4-FFF2-40B4-BE49-F238E27FC236}">
                <a16:creationId xmlns:a16="http://schemas.microsoft.com/office/drawing/2014/main" id="{43E5C7F4-DEBB-425D-B795-567DF16F0AE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6970AC-1E60-4931-9E18-2047D2129AE6}"/>
              </a:ext>
            </a:extLst>
          </p:cNvPr>
          <p:cNvSpPr>
            <a:spLocks noGrp="1"/>
          </p:cNvSpPr>
          <p:nvPr>
            <p:ph type="sldNum" sz="quarter" idx="12"/>
          </p:nvPr>
        </p:nvSpPr>
        <p:spPr>
          <a:xfrm>
            <a:off x="8610600" y="6356356"/>
            <a:ext cx="2743200" cy="365125"/>
          </a:xfrm>
          <a:prstGeom prst="rect">
            <a:avLst/>
          </a:prstGeom>
        </p:spPr>
        <p:txBody>
          <a:bodyPr/>
          <a:lstStyle/>
          <a:p>
            <a:fld id="{07D7C2B2-BAC3-48DB-A1AC-102E5B34AE51}" type="slidenum">
              <a:rPr lang="zh-CN" altLang="en-US" smtClean="0"/>
              <a:t>‹#›</a:t>
            </a:fld>
            <a:endParaRPr lang="zh-CN" altLang="en-US" dirty="0"/>
          </a:p>
        </p:txBody>
      </p:sp>
    </p:spTree>
    <p:extLst>
      <p:ext uri="{BB962C8B-B14F-4D97-AF65-F5344CB8AC3E}">
        <p14:creationId xmlns:p14="http://schemas.microsoft.com/office/powerpoint/2010/main" val="2162224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DD0369-B217-417C-95BC-19B4293689A0}"/>
              </a:ext>
            </a:extLst>
          </p:cNvPr>
          <p:cNvSpPr>
            <a:spLocks noGrp="1"/>
          </p:cNvSpPr>
          <p:nvPr>
            <p:ph type="title"/>
          </p:nvPr>
        </p:nvSpPr>
        <p:spPr>
          <a:xfrm>
            <a:off x="831851" y="1709744"/>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51E0CE4-46D2-4683-972E-28BFE9D6BBD4}"/>
              </a:ext>
            </a:extLst>
          </p:cNvPr>
          <p:cNvSpPr>
            <a:spLocks noGrp="1"/>
          </p:cNvSpPr>
          <p:nvPr>
            <p:ph type="body" idx="1"/>
          </p:nvPr>
        </p:nvSpPr>
        <p:spPr>
          <a:xfrm>
            <a:off x="831851" y="4589469"/>
            <a:ext cx="10515600" cy="1500187"/>
          </a:xfrm>
        </p:spPr>
        <p:txBody>
          <a:bodyPr/>
          <a:lstStyle>
            <a:lvl1pPr marL="0" indent="0">
              <a:buNone/>
              <a:defRPr sz="2400">
                <a:solidFill>
                  <a:schemeClr val="tx1">
                    <a:tint val="7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DE32D2E-77F1-4B15-946F-DCE8DB2ED200}"/>
              </a:ext>
            </a:extLst>
          </p:cNvPr>
          <p:cNvSpPr>
            <a:spLocks noGrp="1"/>
          </p:cNvSpPr>
          <p:nvPr>
            <p:ph type="dt" sz="half" idx="10"/>
          </p:nvPr>
        </p:nvSpPr>
        <p:spPr/>
        <p:txBody>
          <a:bodyPr/>
          <a:lstStyle/>
          <a:p>
            <a:fld id="{8F639803-1E4A-4BEA-8CC1-98A0FDCAECF9}" type="datetime1">
              <a:rPr lang="zh-CN" altLang="en-US" smtClean="0"/>
              <a:t>2021/4/6</a:t>
            </a:fld>
            <a:endParaRPr lang="zh-CN" altLang="en-US"/>
          </a:p>
        </p:txBody>
      </p:sp>
      <p:sp>
        <p:nvSpPr>
          <p:cNvPr id="5" name="页脚占位符 4">
            <a:extLst>
              <a:ext uri="{FF2B5EF4-FFF2-40B4-BE49-F238E27FC236}">
                <a16:creationId xmlns:a16="http://schemas.microsoft.com/office/drawing/2014/main" id="{C27F2FA3-0EF8-4C4C-9C57-2A443B39C9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870E98-E84B-4E63-B96C-6CBB6749D68B}"/>
              </a:ext>
            </a:extLst>
          </p:cNvPr>
          <p:cNvSpPr>
            <a:spLocks noGrp="1"/>
          </p:cNvSpPr>
          <p:nvPr>
            <p:ph type="sldNum" sz="quarter" idx="12"/>
          </p:nvPr>
        </p:nvSpPr>
        <p:spPr>
          <a:xfrm>
            <a:off x="8610600" y="6356356"/>
            <a:ext cx="2743200" cy="365125"/>
          </a:xfrm>
          <a:prstGeom prst="rect">
            <a:avLst/>
          </a:prstGeom>
        </p:spPr>
        <p:txBody>
          <a:bodyPr/>
          <a:lstStyle/>
          <a:p>
            <a:fld id="{07D7C2B2-BAC3-48DB-A1AC-102E5B34AE51}" type="slidenum">
              <a:rPr lang="zh-CN" altLang="en-US" smtClean="0"/>
              <a:t>‹#›</a:t>
            </a:fld>
            <a:endParaRPr lang="zh-CN" altLang="en-US"/>
          </a:p>
        </p:txBody>
      </p:sp>
    </p:spTree>
    <p:extLst>
      <p:ext uri="{BB962C8B-B14F-4D97-AF65-F5344CB8AC3E}">
        <p14:creationId xmlns:p14="http://schemas.microsoft.com/office/powerpoint/2010/main" val="1148813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23B02A-A80A-42DA-90E4-CC98728484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ECA2136-8349-4D0B-ADE8-6172B7FC41A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414A476E-0A80-44F2-A0AA-15EC237FAA8E}"/>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FBCAD272-DA23-4917-9B1F-9AB367C987FC}"/>
              </a:ext>
            </a:extLst>
          </p:cNvPr>
          <p:cNvSpPr>
            <a:spLocks noGrp="1"/>
          </p:cNvSpPr>
          <p:nvPr>
            <p:ph type="dt" sz="half" idx="10"/>
          </p:nvPr>
        </p:nvSpPr>
        <p:spPr/>
        <p:txBody>
          <a:bodyPr/>
          <a:lstStyle/>
          <a:p>
            <a:fld id="{F919097F-6842-4106-BDC7-1D5655A908F0}" type="datetime1">
              <a:rPr lang="zh-CN" altLang="en-US" smtClean="0"/>
              <a:t>2021/4/6</a:t>
            </a:fld>
            <a:endParaRPr lang="zh-CN" altLang="en-US"/>
          </a:p>
        </p:txBody>
      </p:sp>
      <p:sp>
        <p:nvSpPr>
          <p:cNvPr id="6" name="页脚占位符 5">
            <a:extLst>
              <a:ext uri="{FF2B5EF4-FFF2-40B4-BE49-F238E27FC236}">
                <a16:creationId xmlns:a16="http://schemas.microsoft.com/office/drawing/2014/main" id="{573BE929-3FD3-484F-902F-A9B88C3BC8B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623D726-4969-4A53-A3F2-1B3CA3205343}"/>
              </a:ext>
            </a:extLst>
          </p:cNvPr>
          <p:cNvSpPr>
            <a:spLocks noGrp="1"/>
          </p:cNvSpPr>
          <p:nvPr>
            <p:ph type="sldNum" sz="quarter" idx="12"/>
          </p:nvPr>
        </p:nvSpPr>
        <p:spPr>
          <a:xfrm>
            <a:off x="8610600" y="6356356"/>
            <a:ext cx="2743200" cy="365125"/>
          </a:xfrm>
          <a:prstGeom prst="rect">
            <a:avLst/>
          </a:prstGeom>
        </p:spPr>
        <p:txBody>
          <a:bodyPr/>
          <a:lstStyle/>
          <a:p>
            <a:fld id="{07D7C2B2-BAC3-48DB-A1AC-102E5B34AE51}" type="slidenum">
              <a:rPr lang="zh-CN" altLang="en-US" smtClean="0"/>
              <a:t>‹#›</a:t>
            </a:fld>
            <a:endParaRPr lang="zh-CN" altLang="en-US"/>
          </a:p>
        </p:txBody>
      </p:sp>
    </p:spTree>
    <p:extLst>
      <p:ext uri="{BB962C8B-B14F-4D97-AF65-F5344CB8AC3E}">
        <p14:creationId xmlns:p14="http://schemas.microsoft.com/office/powerpoint/2010/main" val="3140599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95ACD-6A47-4FCD-A951-38C6F213CC94}"/>
              </a:ext>
            </a:extLst>
          </p:cNvPr>
          <p:cNvSpPr>
            <a:spLocks noGrp="1"/>
          </p:cNvSpPr>
          <p:nvPr>
            <p:ph type="title"/>
          </p:nvPr>
        </p:nvSpPr>
        <p:spPr>
          <a:xfrm>
            <a:off x="839788" y="365129"/>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713F604-44C7-4DD5-B9E3-AC7BED96309D}"/>
              </a:ext>
            </a:extLst>
          </p:cNvPr>
          <p:cNvSpPr>
            <a:spLocks noGrp="1"/>
          </p:cNvSpPr>
          <p:nvPr>
            <p:ph type="body" idx="1"/>
          </p:nvPr>
        </p:nvSpPr>
        <p:spPr>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0AA2215-4592-4834-B3B7-C27DB92BAEC3}"/>
              </a:ext>
            </a:extLst>
          </p:cNvPr>
          <p:cNvSpPr>
            <a:spLocks noGrp="1"/>
          </p:cNvSpPr>
          <p:nvPr>
            <p:ph sz="half" idx="2"/>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82BDB36F-A9E4-400F-81CA-52DBCC2C5B3C}"/>
              </a:ext>
            </a:extLst>
          </p:cNvPr>
          <p:cNvSpPr>
            <a:spLocks noGrp="1"/>
          </p:cNvSpPr>
          <p:nvPr>
            <p:ph type="body" sz="quarter" idx="3"/>
          </p:nvPr>
        </p:nvSpPr>
        <p:spPr>
          <a:xfrm>
            <a:off x="6172203"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9C0B19DA-43DF-4D16-83E0-3B449FD70956}"/>
              </a:ext>
            </a:extLst>
          </p:cNvPr>
          <p:cNvSpPr>
            <a:spLocks noGrp="1"/>
          </p:cNvSpPr>
          <p:nvPr>
            <p:ph sz="quarter" idx="4"/>
          </p:nvPr>
        </p:nvSpPr>
        <p:spPr>
          <a:xfrm>
            <a:off x="6172203"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F33D6D5-2D64-4F84-B52E-0965F568F519}"/>
              </a:ext>
            </a:extLst>
          </p:cNvPr>
          <p:cNvSpPr>
            <a:spLocks noGrp="1"/>
          </p:cNvSpPr>
          <p:nvPr>
            <p:ph type="dt" sz="half" idx="10"/>
          </p:nvPr>
        </p:nvSpPr>
        <p:spPr/>
        <p:txBody>
          <a:bodyPr/>
          <a:lstStyle/>
          <a:p>
            <a:fld id="{D7756173-326C-4EAA-99E2-47815B41FC4B}" type="datetime1">
              <a:rPr lang="zh-CN" altLang="en-US" smtClean="0"/>
              <a:t>2021/4/6</a:t>
            </a:fld>
            <a:endParaRPr lang="zh-CN" altLang="en-US"/>
          </a:p>
        </p:txBody>
      </p:sp>
      <p:sp>
        <p:nvSpPr>
          <p:cNvPr id="8" name="页脚占位符 7">
            <a:extLst>
              <a:ext uri="{FF2B5EF4-FFF2-40B4-BE49-F238E27FC236}">
                <a16:creationId xmlns:a16="http://schemas.microsoft.com/office/drawing/2014/main" id="{123F6194-A0CE-47C7-A8F0-8E5AB0CC8A6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7BC3EEB-CD7F-4987-8F21-F44DB336EC48}"/>
              </a:ext>
            </a:extLst>
          </p:cNvPr>
          <p:cNvSpPr>
            <a:spLocks noGrp="1"/>
          </p:cNvSpPr>
          <p:nvPr>
            <p:ph type="sldNum" sz="quarter" idx="12"/>
          </p:nvPr>
        </p:nvSpPr>
        <p:spPr>
          <a:xfrm>
            <a:off x="8610600" y="6356356"/>
            <a:ext cx="2743200" cy="365125"/>
          </a:xfrm>
          <a:prstGeom prst="rect">
            <a:avLst/>
          </a:prstGeom>
        </p:spPr>
        <p:txBody>
          <a:bodyPr/>
          <a:lstStyle/>
          <a:p>
            <a:fld id="{07D7C2B2-BAC3-48DB-A1AC-102E5B34AE51}" type="slidenum">
              <a:rPr lang="zh-CN" altLang="en-US" smtClean="0"/>
              <a:t>‹#›</a:t>
            </a:fld>
            <a:endParaRPr lang="zh-CN" altLang="en-US"/>
          </a:p>
        </p:txBody>
      </p:sp>
    </p:spTree>
    <p:extLst>
      <p:ext uri="{BB962C8B-B14F-4D97-AF65-F5344CB8AC3E}">
        <p14:creationId xmlns:p14="http://schemas.microsoft.com/office/powerpoint/2010/main" val="3224380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F5B263-4EE2-45F1-9748-06B0D6FFB6B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09B85B-0568-4A5B-A147-783543D14230}"/>
              </a:ext>
            </a:extLst>
          </p:cNvPr>
          <p:cNvSpPr>
            <a:spLocks noGrp="1"/>
          </p:cNvSpPr>
          <p:nvPr>
            <p:ph type="dt" sz="half" idx="10"/>
          </p:nvPr>
        </p:nvSpPr>
        <p:spPr/>
        <p:txBody>
          <a:bodyPr/>
          <a:lstStyle/>
          <a:p>
            <a:fld id="{2020B1AF-1E4D-48C2-825F-3BAB5319B53E}" type="datetime1">
              <a:rPr lang="zh-CN" altLang="en-US" smtClean="0"/>
              <a:t>2021/4/6</a:t>
            </a:fld>
            <a:endParaRPr lang="zh-CN" altLang="en-US"/>
          </a:p>
        </p:txBody>
      </p:sp>
      <p:sp>
        <p:nvSpPr>
          <p:cNvPr id="4" name="页脚占位符 3">
            <a:extLst>
              <a:ext uri="{FF2B5EF4-FFF2-40B4-BE49-F238E27FC236}">
                <a16:creationId xmlns:a16="http://schemas.microsoft.com/office/drawing/2014/main" id="{19408589-6C40-4142-B70E-B80EC2ABF10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7F12D5A-BBA9-4FE9-819F-E43725D23705}"/>
              </a:ext>
            </a:extLst>
          </p:cNvPr>
          <p:cNvSpPr>
            <a:spLocks noGrp="1"/>
          </p:cNvSpPr>
          <p:nvPr>
            <p:ph type="sldNum" sz="quarter" idx="12"/>
          </p:nvPr>
        </p:nvSpPr>
        <p:spPr>
          <a:xfrm>
            <a:off x="8610600" y="6356356"/>
            <a:ext cx="2743200" cy="365125"/>
          </a:xfrm>
          <a:prstGeom prst="rect">
            <a:avLst/>
          </a:prstGeom>
        </p:spPr>
        <p:txBody>
          <a:bodyPr/>
          <a:lstStyle/>
          <a:p>
            <a:fld id="{07D7C2B2-BAC3-48DB-A1AC-102E5B34AE51}" type="slidenum">
              <a:rPr lang="zh-CN" altLang="en-US" smtClean="0"/>
              <a:t>‹#›</a:t>
            </a:fld>
            <a:endParaRPr lang="zh-CN" altLang="en-US"/>
          </a:p>
        </p:txBody>
      </p:sp>
    </p:spTree>
    <p:extLst>
      <p:ext uri="{BB962C8B-B14F-4D97-AF65-F5344CB8AC3E}">
        <p14:creationId xmlns:p14="http://schemas.microsoft.com/office/powerpoint/2010/main" val="2496884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FB9B1F9-0EA8-48DF-95D2-20AFBC85C758}"/>
              </a:ext>
            </a:extLst>
          </p:cNvPr>
          <p:cNvSpPr>
            <a:spLocks noGrp="1"/>
          </p:cNvSpPr>
          <p:nvPr>
            <p:ph type="dt" sz="half" idx="10"/>
          </p:nvPr>
        </p:nvSpPr>
        <p:spPr/>
        <p:txBody>
          <a:bodyPr/>
          <a:lstStyle/>
          <a:p>
            <a:fld id="{3DED3D3D-8721-42B8-BA23-FC8990963B5F}" type="datetime1">
              <a:rPr lang="zh-CN" altLang="en-US" smtClean="0"/>
              <a:t>2021/4/6</a:t>
            </a:fld>
            <a:endParaRPr lang="zh-CN" altLang="en-US"/>
          </a:p>
        </p:txBody>
      </p:sp>
      <p:sp>
        <p:nvSpPr>
          <p:cNvPr id="3" name="页脚占位符 2">
            <a:extLst>
              <a:ext uri="{FF2B5EF4-FFF2-40B4-BE49-F238E27FC236}">
                <a16:creationId xmlns:a16="http://schemas.microsoft.com/office/drawing/2014/main" id="{28D5327C-A58E-407E-BE1F-8D0CD642D40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C8AC901-AE73-4746-92AD-58B9D0ACC5A1}"/>
              </a:ext>
            </a:extLst>
          </p:cNvPr>
          <p:cNvSpPr>
            <a:spLocks noGrp="1"/>
          </p:cNvSpPr>
          <p:nvPr>
            <p:ph type="sldNum" sz="quarter" idx="12"/>
          </p:nvPr>
        </p:nvSpPr>
        <p:spPr>
          <a:xfrm>
            <a:off x="8610600" y="6356356"/>
            <a:ext cx="2743200" cy="365125"/>
          </a:xfrm>
          <a:prstGeom prst="rect">
            <a:avLst/>
          </a:prstGeom>
        </p:spPr>
        <p:txBody>
          <a:bodyPr/>
          <a:lstStyle/>
          <a:p>
            <a:fld id="{07D7C2B2-BAC3-48DB-A1AC-102E5B34AE51}" type="slidenum">
              <a:rPr lang="zh-CN" altLang="en-US" smtClean="0"/>
              <a:t>‹#›</a:t>
            </a:fld>
            <a:endParaRPr lang="zh-CN" altLang="en-US"/>
          </a:p>
        </p:txBody>
      </p:sp>
    </p:spTree>
    <p:extLst>
      <p:ext uri="{BB962C8B-B14F-4D97-AF65-F5344CB8AC3E}">
        <p14:creationId xmlns:p14="http://schemas.microsoft.com/office/powerpoint/2010/main" val="1966535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820D2-3C24-4773-BD14-4EA63E08AF6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531C844-1B5C-4020-8133-1F8775347461}"/>
              </a:ext>
            </a:extLst>
          </p:cNvPr>
          <p:cNvSpPr>
            <a:spLocks noGrp="1"/>
          </p:cNvSpPr>
          <p:nvPr>
            <p:ph idx="1"/>
          </p:nvPr>
        </p:nvSpPr>
        <p:spPr>
          <a:xfrm>
            <a:off x="5183188" y="98743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FCA26DC-B2CF-42D3-AA9C-0BC2EC97CE63}"/>
              </a:ext>
            </a:extLst>
          </p:cNvPr>
          <p:cNvSpPr>
            <a:spLocks noGrp="1"/>
          </p:cNvSpPr>
          <p:nvPr>
            <p:ph type="body" sz="half" idx="2"/>
          </p:nvPr>
        </p:nvSpPr>
        <p:spPr>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7F5CA4F-FFAF-4EBE-AA52-9C24CAE3DA26}"/>
              </a:ext>
            </a:extLst>
          </p:cNvPr>
          <p:cNvSpPr>
            <a:spLocks noGrp="1"/>
          </p:cNvSpPr>
          <p:nvPr>
            <p:ph type="dt" sz="half" idx="10"/>
          </p:nvPr>
        </p:nvSpPr>
        <p:spPr/>
        <p:txBody>
          <a:bodyPr/>
          <a:lstStyle/>
          <a:p>
            <a:fld id="{AD342E14-DCFB-437F-87E9-4BF02368D63E}" type="datetime1">
              <a:rPr lang="zh-CN" altLang="en-US" smtClean="0"/>
              <a:t>2021/4/6</a:t>
            </a:fld>
            <a:endParaRPr lang="zh-CN" altLang="en-US"/>
          </a:p>
        </p:txBody>
      </p:sp>
      <p:sp>
        <p:nvSpPr>
          <p:cNvPr id="6" name="页脚占位符 5">
            <a:extLst>
              <a:ext uri="{FF2B5EF4-FFF2-40B4-BE49-F238E27FC236}">
                <a16:creationId xmlns:a16="http://schemas.microsoft.com/office/drawing/2014/main" id="{A369CCFF-3ADC-499F-8975-CA33BC8DE03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27E1CEB-2C24-4280-B217-544ED14EE44E}"/>
              </a:ext>
            </a:extLst>
          </p:cNvPr>
          <p:cNvSpPr>
            <a:spLocks noGrp="1"/>
          </p:cNvSpPr>
          <p:nvPr>
            <p:ph type="sldNum" sz="quarter" idx="12"/>
          </p:nvPr>
        </p:nvSpPr>
        <p:spPr>
          <a:xfrm>
            <a:off x="8610600" y="6356356"/>
            <a:ext cx="2743200" cy="365125"/>
          </a:xfrm>
          <a:prstGeom prst="rect">
            <a:avLst/>
          </a:prstGeom>
        </p:spPr>
        <p:txBody>
          <a:bodyPr/>
          <a:lstStyle/>
          <a:p>
            <a:fld id="{07D7C2B2-BAC3-48DB-A1AC-102E5B34AE51}" type="slidenum">
              <a:rPr lang="zh-CN" altLang="en-US" smtClean="0"/>
              <a:t>‹#›</a:t>
            </a:fld>
            <a:endParaRPr lang="zh-CN" altLang="en-US"/>
          </a:p>
        </p:txBody>
      </p:sp>
    </p:spTree>
    <p:extLst>
      <p:ext uri="{BB962C8B-B14F-4D97-AF65-F5344CB8AC3E}">
        <p14:creationId xmlns:p14="http://schemas.microsoft.com/office/powerpoint/2010/main" val="3413579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B97A4F-BC2E-4177-B9F7-ACB5ADD771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50BDD5E-E229-493C-9DEF-C3014AE6A9CF}"/>
              </a:ext>
            </a:extLst>
          </p:cNvPr>
          <p:cNvSpPr>
            <a:spLocks noGrp="1"/>
          </p:cNvSpPr>
          <p:nvPr>
            <p:ph type="pic" idx="1"/>
          </p:nvPr>
        </p:nvSpPr>
        <p:spPr>
          <a:xfrm>
            <a:off x="5183188" y="987431"/>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zh-CN" altLang="en-US"/>
          </a:p>
        </p:txBody>
      </p:sp>
      <p:sp>
        <p:nvSpPr>
          <p:cNvPr id="4" name="文本占位符 3">
            <a:extLst>
              <a:ext uri="{FF2B5EF4-FFF2-40B4-BE49-F238E27FC236}">
                <a16:creationId xmlns:a16="http://schemas.microsoft.com/office/drawing/2014/main" id="{DECF2ABA-33BE-4D91-A853-D04D419F2C1E}"/>
              </a:ext>
            </a:extLst>
          </p:cNvPr>
          <p:cNvSpPr>
            <a:spLocks noGrp="1"/>
          </p:cNvSpPr>
          <p:nvPr>
            <p:ph type="body" sz="half" idx="2"/>
          </p:nvPr>
        </p:nvSpPr>
        <p:spPr>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212740D-CFD8-499E-9A03-DA7B63A2C9DE}"/>
              </a:ext>
            </a:extLst>
          </p:cNvPr>
          <p:cNvSpPr>
            <a:spLocks noGrp="1"/>
          </p:cNvSpPr>
          <p:nvPr>
            <p:ph type="dt" sz="half" idx="10"/>
          </p:nvPr>
        </p:nvSpPr>
        <p:spPr/>
        <p:txBody>
          <a:bodyPr/>
          <a:lstStyle/>
          <a:p>
            <a:fld id="{84B9789E-AB00-431D-AA51-A949D36AABFA}" type="datetime1">
              <a:rPr lang="zh-CN" altLang="en-US" smtClean="0"/>
              <a:t>2021/4/6</a:t>
            </a:fld>
            <a:endParaRPr lang="zh-CN" altLang="en-US"/>
          </a:p>
        </p:txBody>
      </p:sp>
      <p:sp>
        <p:nvSpPr>
          <p:cNvPr id="6" name="页脚占位符 5">
            <a:extLst>
              <a:ext uri="{FF2B5EF4-FFF2-40B4-BE49-F238E27FC236}">
                <a16:creationId xmlns:a16="http://schemas.microsoft.com/office/drawing/2014/main" id="{5B07DF92-B0C2-41C3-B5C8-A67D0F96DA3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D6AFC50-9993-4539-8862-C3AC269BE622}"/>
              </a:ext>
            </a:extLst>
          </p:cNvPr>
          <p:cNvSpPr>
            <a:spLocks noGrp="1"/>
          </p:cNvSpPr>
          <p:nvPr>
            <p:ph type="sldNum" sz="quarter" idx="12"/>
          </p:nvPr>
        </p:nvSpPr>
        <p:spPr>
          <a:xfrm>
            <a:off x="8610600" y="6356356"/>
            <a:ext cx="2743200" cy="365125"/>
          </a:xfrm>
          <a:prstGeom prst="rect">
            <a:avLst/>
          </a:prstGeom>
        </p:spPr>
        <p:txBody>
          <a:bodyPr/>
          <a:lstStyle/>
          <a:p>
            <a:fld id="{07D7C2B2-BAC3-48DB-A1AC-102E5B34AE51}" type="slidenum">
              <a:rPr lang="zh-CN" altLang="en-US" smtClean="0"/>
              <a:t>‹#›</a:t>
            </a:fld>
            <a:endParaRPr lang="zh-CN" altLang="en-US"/>
          </a:p>
        </p:txBody>
      </p:sp>
    </p:spTree>
    <p:extLst>
      <p:ext uri="{BB962C8B-B14F-4D97-AF65-F5344CB8AC3E}">
        <p14:creationId xmlns:p14="http://schemas.microsoft.com/office/powerpoint/2010/main" val="836079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3224F07-D803-463D-B8C9-133CBF0CDEB1}"/>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B9664C5-F4B8-4DAE-9876-7D6DF91B29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DB58355-A795-4090-A580-53A426468E48}"/>
              </a:ext>
            </a:extLst>
          </p:cNvPr>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7D575D-5248-4F3E-B8DF-530E32768B3E}" type="datetime1">
              <a:rPr lang="zh-CN" altLang="en-US" smtClean="0"/>
              <a:t>2021/4/6</a:t>
            </a:fld>
            <a:endParaRPr lang="zh-CN" altLang="en-US"/>
          </a:p>
        </p:txBody>
      </p:sp>
      <p:sp>
        <p:nvSpPr>
          <p:cNvPr id="5" name="页脚占位符 4">
            <a:extLst>
              <a:ext uri="{FF2B5EF4-FFF2-40B4-BE49-F238E27FC236}">
                <a16:creationId xmlns:a16="http://schemas.microsoft.com/office/drawing/2014/main" id="{57D236C3-AD39-434C-98C2-C94D37A35527}"/>
              </a:ext>
            </a:extLst>
          </p:cNvPr>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extLst>
      <p:ext uri="{BB962C8B-B14F-4D97-AF65-F5344CB8AC3E}">
        <p14:creationId xmlns:p14="http://schemas.microsoft.com/office/powerpoint/2010/main" val="657587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C624772F-30CC-4438-96CA-15F20DB6BDDD}"/>
              </a:ext>
            </a:extLst>
          </p:cNvPr>
          <p:cNvSpPr/>
          <p:nvPr/>
        </p:nvSpPr>
        <p:spPr>
          <a:xfrm>
            <a:off x="6138204" y="-14644"/>
            <a:ext cx="6096000" cy="6857999"/>
          </a:xfrm>
          <a:prstGeom prst="rect">
            <a:avLst/>
          </a:prstGeom>
          <a:solidFill>
            <a:srgbClr val="99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pic>
        <p:nvPicPr>
          <p:cNvPr id="41" name="图片 40">
            <a:extLst>
              <a:ext uri="{FF2B5EF4-FFF2-40B4-BE49-F238E27FC236}">
                <a16:creationId xmlns:a16="http://schemas.microsoft.com/office/drawing/2014/main" id="{937F8076-571C-4C78-8421-6C047849D3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015842" cy="2208628"/>
          </a:xfrm>
          <a:prstGeom prst="rect">
            <a:avLst/>
          </a:prstGeom>
          <a:ln w="0">
            <a:solidFill>
              <a:srgbClr val="FFFFFF"/>
            </a:solidFill>
          </a:ln>
        </p:spPr>
      </p:pic>
      <p:pic>
        <p:nvPicPr>
          <p:cNvPr id="43" name="图片 42">
            <a:extLst>
              <a:ext uri="{FF2B5EF4-FFF2-40B4-BE49-F238E27FC236}">
                <a16:creationId xmlns:a16="http://schemas.microsoft.com/office/drawing/2014/main" id="{02F5F6B1-F81D-4892-A6DF-51AF8009ABFD}"/>
              </a:ext>
            </a:extLst>
          </p:cNvPr>
          <p:cNvPicPr>
            <a:picLocks noChangeAspect="1"/>
          </p:cNvPicPr>
          <p:nvPr/>
        </p:nvPicPr>
        <p:blipFill rotWithShape="1">
          <a:blip r:embed="rId4">
            <a:extLst>
              <a:ext uri="{28A0092B-C50C-407E-A947-70E740481C1C}">
                <a14:useLocalDpi xmlns:a14="http://schemas.microsoft.com/office/drawing/2010/main" val="0"/>
              </a:ext>
            </a:extLst>
          </a:blip>
          <a:srcRect l="33772" t="18732" r="32486" b="18209"/>
          <a:stretch/>
        </p:blipFill>
        <p:spPr>
          <a:xfrm>
            <a:off x="3126045" y="907367"/>
            <a:ext cx="2901967" cy="3826992"/>
          </a:xfrm>
          <a:prstGeom prst="rect">
            <a:avLst/>
          </a:prstGeom>
          <a:ln w="0">
            <a:solidFill>
              <a:schemeClr val="bg1"/>
            </a:solidFill>
          </a:ln>
        </p:spPr>
      </p:pic>
      <p:pic>
        <p:nvPicPr>
          <p:cNvPr id="45" name="图片 44">
            <a:extLst>
              <a:ext uri="{FF2B5EF4-FFF2-40B4-BE49-F238E27FC236}">
                <a16:creationId xmlns:a16="http://schemas.microsoft.com/office/drawing/2014/main" id="{D4A2E038-6CFE-40DF-93FD-8E9F606ECCA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11091" b="11784"/>
          <a:stretch/>
        </p:blipFill>
        <p:spPr>
          <a:xfrm>
            <a:off x="0" y="2784823"/>
            <a:ext cx="3015842" cy="1941921"/>
          </a:xfrm>
          <a:prstGeom prst="rect">
            <a:avLst/>
          </a:prstGeom>
        </p:spPr>
      </p:pic>
      <p:sp>
        <p:nvSpPr>
          <p:cNvPr id="46" name="矩形 45">
            <a:extLst>
              <a:ext uri="{FF2B5EF4-FFF2-40B4-BE49-F238E27FC236}">
                <a16:creationId xmlns:a16="http://schemas.microsoft.com/office/drawing/2014/main" id="{E41EFA17-61A0-4F67-A68D-19642C87B510}"/>
              </a:ext>
            </a:extLst>
          </p:cNvPr>
          <p:cNvSpPr/>
          <p:nvPr/>
        </p:nvSpPr>
        <p:spPr>
          <a:xfrm>
            <a:off x="3093215" y="5"/>
            <a:ext cx="2925412" cy="822959"/>
          </a:xfrm>
          <a:prstGeom prst="rect">
            <a:avLst/>
          </a:prstGeom>
          <a:solidFill>
            <a:srgbClr val="99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dirty="0">
              <a:ln w="76200">
                <a:solidFill>
                  <a:schemeClr val="tx1"/>
                </a:solidFill>
              </a:ln>
            </a:endParaRPr>
          </a:p>
        </p:txBody>
      </p:sp>
      <p:sp>
        <p:nvSpPr>
          <p:cNvPr id="47" name="矩形 46">
            <a:extLst>
              <a:ext uri="{FF2B5EF4-FFF2-40B4-BE49-F238E27FC236}">
                <a16:creationId xmlns:a16="http://schemas.microsoft.com/office/drawing/2014/main" id="{7C2BB44D-8AA3-4097-868D-0A322795397D}"/>
              </a:ext>
            </a:extLst>
          </p:cNvPr>
          <p:cNvSpPr/>
          <p:nvPr/>
        </p:nvSpPr>
        <p:spPr>
          <a:xfrm>
            <a:off x="3" y="2264320"/>
            <a:ext cx="3040967" cy="408541"/>
          </a:xfrm>
          <a:prstGeom prst="rect">
            <a:avLst/>
          </a:prstGeom>
          <a:solidFill>
            <a:srgbClr val="99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n w="76200">
                <a:solidFill>
                  <a:schemeClr val="tx1"/>
                </a:solidFill>
              </a:ln>
            </a:endParaRPr>
          </a:p>
        </p:txBody>
      </p:sp>
      <p:pic>
        <p:nvPicPr>
          <p:cNvPr id="49" name="图片 48">
            <a:extLst>
              <a:ext uri="{FF2B5EF4-FFF2-40B4-BE49-F238E27FC236}">
                <a16:creationId xmlns:a16="http://schemas.microsoft.com/office/drawing/2014/main" id="{8EC62387-3E6A-4E91-B802-0AFCA44A7A8C}"/>
              </a:ext>
            </a:extLst>
          </p:cNvPr>
          <p:cNvPicPr>
            <a:picLocks noChangeAspect="1"/>
          </p:cNvPicPr>
          <p:nvPr/>
        </p:nvPicPr>
        <p:blipFill rotWithShape="1">
          <a:blip r:embed="rId6">
            <a:extLst>
              <a:ext uri="{28A0092B-C50C-407E-A947-70E740481C1C}">
                <a14:useLocalDpi xmlns:a14="http://schemas.microsoft.com/office/drawing/2010/main" val="0"/>
              </a:ext>
            </a:extLst>
          </a:blip>
          <a:srcRect t="26359" b="9343"/>
          <a:stretch/>
        </p:blipFill>
        <p:spPr>
          <a:xfrm>
            <a:off x="-1" y="5022162"/>
            <a:ext cx="6018627" cy="1821191"/>
          </a:xfrm>
          <a:prstGeom prst="rect">
            <a:avLst/>
          </a:prstGeom>
        </p:spPr>
      </p:pic>
      <p:sp>
        <p:nvSpPr>
          <p:cNvPr id="50" name="矩形 49">
            <a:extLst>
              <a:ext uri="{FF2B5EF4-FFF2-40B4-BE49-F238E27FC236}">
                <a16:creationId xmlns:a16="http://schemas.microsoft.com/office/drawing/2014/main" id="{B1566CF1-0E41-405C-9F0C-55B07D79BEBE}"/>
              </a:ext>
            </a:extLst>
          </p:cNvPr>
          <p:cNvSpPr/>
          <p:nvPr/>
        </p:nvSpPr>
        <p:spPr>
          <a:xfrm>
            <a:off x="1" y="4803539"/>
            <a:ext cx="6018627" cy="141255"/>
          </a:xfrm>
          <a:prstGeom prst="rect">
            <a:avLst/>
          </a:prstGeom>
          <a:solidFill>
            <a:srgbClr val="99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56" name="图片 55">
            <a:extLst>
              <a:ext uri="{FF2B5EF4-FFF2-40B4-BE49-F238E27FC236}">
                <a16:creationId xmlns:a16="http://schemas.microsoft.com/office/drawing/2014/main" id="{D29879EC-7132-4163-9393-656A3B526A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36816" y="72333"/>
            <a:ext cx="1393192" cy="1286823"/>
          </a:xfrm>
          <a:prstGeom prst="rect">
            <a:avLst/>
          </a:prstGeom>
        </p:spPr>
      </p:pic>
      <p:pic>
        <p:nvPicPr>
          <p:cNvPr id="58" name="图片 57">
            <a:extLst>
              <a:ext uri="{FF2B5EF4-FFF2-40B4-BE49-F238E27FC236}">
                <a16:creationId xmlns:a16="http://schemas.microsoft.com/office/drawing/2014/main" id="{EA18A477-0952-498F-B4F6-8A70434D341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10385" y="411483"/>
            <a:ext cx="3385624" cy="607621"/>
          </a:xfrm>
          <a:prstGeom prst="rect">
            <a:avLst/>
          </a:prstGeom>
        </p:spPr>
      </p:pic>
      <p:sp>
        <p:nvSpPr>
          <p:cNvPr id="61" name="文本框 60">
            <a:extLst>
              <a:ext uri="{FF2B5EF4-FFF2-40B4-BE49-F238E27FC236}">
                <a16:creationId xmlns:a16="http://schemas.microsoft.com/office/drawing/2014/main" id="{79AA94D3-778F-4CDF-A024-9BB87157ADC4}"/>
              </a:ext>
            </a:extLst>
          </p:cNvPr>
          <p:cNvSpPr txBox="1"/>
          <p:nvPr/>
        </p:nvSpPr>
        <p:spPr>
          <a:xfrm>
            <a:off x="6763045" y="1998134"/>
            <a:ext cx="4761915" cy="2377254"/>
          </a:xfrm>
          <a:prstGeom prst="rect">
            <a:avLst/>
          </a:prstGeom>
          <a:noFill/>
        </p:spPr>
        <p:txBody>
          <a:bodyPr wrap="square" rtlCol="0">
            <a:spAutoFit/>
          </a:bodyPr>
          <a:lstStyle/>
          <a:p>
            <a:pPr algn="ctr">
              <a:lnSpc>
                <a:spcPct val="150000"/>
              </a:lnSpc>
            </a:pPr>
            <a:r>
              <a:rPr lang="en-US" altLang="zh-CN" sz="4000" b="1" dirty="0">
                <a:solidFill>
                  <a:schemeClr val="bg1"/>
                </a:solidFill>
                <a:latin typeface="华文楷体" panose="02010600040101010101" pitchFamily="2" charset="-122"/>
              </a:rPr>
              <a:t>Web</a:t>
            </a:r>
            <a:r>
              <a:rPr lang="zh-CN" altLang="en-US" sz="4000" b="1" dirty="0">
                <a:solidFill>
                  <a:schemeClr val="bg1"/>
                </a:solidFill>
                <a:latin typeface="华文楷体" panose="02010600040101010101" pitchFamily="2" charset="-122"/>
              </a:rPr>
              <a:t>应用开发 </a:t>
            </a:r>
          </a:p>
          <a:p>
            <a:pPr algn="ctr">
              <a:lnSpc>
                <a:spcPct val="150000"/>
              </a:lnSpc>
            </a:pPr>
            <a:r>
              <a:rPr lang="zh-CN" altLang="en-US" sz="3200" b="1">
                <a:solidFill>
                  <a:schemeClr val="bg1"/>
                </a:solidFill>
                <a:latin typeface="华文楷体" panose="02010600040101010101" pitchFamily="2" charset="-122"/>
                <a:ea typeface="华文楷体" panose="02010600040101010101" pitchFamily="2" charset="-122"/>
              </a:rPr>
              <a:t>胡</a:t>
            </a:r>
            <a:r>
              <a:rPr lang="zh-CN" altLang="en-US" sz="3200" b="1" dirty="0">
                <a:solidFill>
                  <a:schemeClr val="bg1"/>
                </a:solidFill>
                <a:latin typeface="华文楷体" panose="02010600040101010101" pitchFamily="2" charset="-122"/>
                <a:ea typeface="华文楷体" panose="02010600040101010101" pitchFamily="2" charset="-122"/>
              </a:rPr>
              <a:t>伟通</a:t>
            </a:r>
            <a:endParaRPr lang="en-US" altLang="zh-CN" sz="3200" b="1" dirty="0">
              <a:solidFill>
                <a:schemeClr val="bg1"/>
              </a:solidFill>
              <a:latin typeface="华文楷体" panose="02010600040101010101" pitchFamily="2" charset="-122"/>
              <a:ea typeface="华文楷体" panose="02010600040101010101" pitchFamily="2" charset="-122"/>
            </a:endParaRPr>
          </a:p>
          <a:p>
            <a:pPr algn="ctr">
              <a:lnSpc>
                <a:spcPct val="150000"/>
              </a:lnSpc>
            </a:pPr>
            <a:fld id="{4D39E522-D3C7-44F1-ADA7-14487233B684}" type="datetime3">
              <a:rPr lang="zh-CN" altLang="en-US" sz="3200" b="1" smtClean="0">
                <a:solidFill>
                  <a:schemeClr val="bg1"/>
                </a:solidFill>
                <a:latin typeface="华文楷体" panose="02010600040101010101" pitchFamily="2" charset="-122"/>
                <a:ea typeface="华文楷体" panose="02010600040101010101" pitchFamily="2" charset="-122"/>
              </a:rPr>
              <a:t>2021年4月6日星期二</a:t>
            </a:fld>
            <a:endParaRPr lang="en-US" altLang="zh-CN" sz="3200" b="1" dirty="0">
              <a:solidFill>
                <a:schemeClr val="bg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08167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10</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396371" cy="481013"/>
          </a:xfrm>
          <a:prstGeom prst="rect">
            <a:avLst/>
          </a:prstGeom>
          <a:noFill/>
          <a:ln w="9525">
            <a:noFill/>
            <a:miter lim="800000"/>
            <a:headEnd/>
            <a:tailEnd/>
          </a:ln>
          <a:effectLst/>
        </p:spPr>
        <p:txBody>
          <a:bodyPr lIns="92075" tIns="46038" rIns="92075" bIns="46038" anchor="ctr"/>
          <a:lstStyle/>
          <a:p>
            <a:pPr>
              <a:defRPr/>
            </a:pPr>
            <a:r>
              <a:rPr lang="en-US" altLang="zh-CN" sz="4000" dirty="0">
                <a:solidFill>
                  <a:schemeClr val="bg1"/>
                </a:solidFill>
                <a:latin typeface="Microsoft YaHei" panose="020B0503020204020204" pitchFamily="34" charset="-122"/>
                <a:ea typeface="Microsoft YaHei" panose="020B0503020204020204" pitchFamily="34" charset="-122"/>
                <a:cs typeface="+mj-cs"/>
              </a:rPr>
              <a:t>1.4 PHP</a:t>
            </a:r>
            <a:r>
              <a:rPr lang="zh-CN" altLang="en-US" sz="4000" dirty="0">
                <a:solidFill>
                  <a:schemeClr val="bg1"/>
                </a:solidFill>
                <a:latin typeface="Microsoft YaHei" panose="020B0503020204020204" pitchFamily="34" charset="-122"/>
                <a:ea typeface="Microsoft YaHei" panose="020B0503020204020204" pitchFamily="34" charset="-122"/>
                <a:cs typeface="+mj-cs"/>
              </a:rPr>
              <a:t>和</a:t>
            </a:r>
            <a:r>
              <a:rPr lang="en-US" altLang="zh-CN" sz="4000" dirty="0">
                <a:solidFill>
                  <a:schemeClr val="bg1"/>
                </a:solidFill>
                <a:latin typeface="Microsoft YaHei" panose="020B0503020204020204" pitchFamily="34" charset="-122"/>
                <a:ea typeface="Microsoft YaHei" panose="020B0503020204020204" pitchFamily="34" charset="-122"/>
                <a:cs typeface="+mj-cs"/>
              </a:rPr>
              <a:t>MySQL</a:t>
            </a:r>
            <a:r>
              <a:rPr lang="zh-CN" altLang="en-US" sz="4000" dirty="0">
                <a:solidFill>
                  <a:schemeClr val="bg1"/>
                </a:solidFill>
                <a:latin typeface="Microsoft YaHei" panose="020B0503020204020204" pitchFamily="34" charset="-122"/>
                <a:ea typeface="Microsoft YaHei" panose="020B0503020204020204" pitchFamily="34" charset="-122"/>
                <a:cs typeface="+mj-cs"/>
              </a:rPr>
              <a:t>的合作方式</a:t>
            </a:r>
          </a:p>
        </p:txBody>
      </p:sp>
      <p:sp>
        <p:nvSpPr>
          <p:cNvPr id="17" name="Rectangle 3">
            <a:extLst>
              <a:ext uri="{FF2B5EF4-FFF2-40B4-BE49-F238E27FC236}">
                <a16:creationId xmlns:a16="http://schemas.microsoft.com/office/drawing/2014/main" id="{7A0ED088-4B47-6F4B-A2DF-2A27ABE9E2D5}"/>
              </a:ext>
            </a:extLst>
          </p:cNvPr>
          <p:cNvSpPr txBox="1">
            <a:spLocks noChangeArrowheads="1"/>
          </p:cNvSpPr>
          <p:nvPr/>
        </p:nvSpPr>
        <p:spPr bwMode="auto">
          <a:xfrm>
            <a:off x="971687" y="1352902"/>
            <a:ext cx="10248626" cy="3580480"/>
          </a:xfrm>
          <a:prstGeom prst="rect">
            <a:avLst/>
          </a:prstGeom>
          <a:noFill/>
          <a:ln w="9525">
            <a:noFill/>
            <a:miter lim="800000"/>
          </a:ln>
        </p:spPr>
        <p:txBody>
          <a:bodyPr/>
          <a:lstStyle/>
          <a:p>
            <a:pPr marL="0" indent="530352">
              <a:lnSpc>
                <a:spcPct val="150000"/>
              </a:lnSpc>
              <a:buClr>
                <a:schemeClr val="accent2"/>
              </a:buClr>
              <a:buSzPct val="75000"/>
              <a:buFont typeface="Wingdings" pitchFamily="2" charset="2"/>
              <a:buNone/>
            </a:pPr>
            <a:r>
              <a:rPr lang="zh-CN" altLang="en-US" sz="2400" dirty="0">
                <a:solidFill>
                  <a:srgbClr val="292929"/>
                </a:solidFill>
                <a:latin typeface="微软雅黑" pitchFamily="34" charset="-122"/>
                <a:ea typeface="微软雅黑" pitchFamily="34" charset="-122"/>
              </a:rPr>
              <a:t>在同一个</a:t>
            </a:r>
            <a:r>
              <a:rPr lang="en-US" altLang="zh-CN" sz="2400" dirty="0" err="1">
                <a:solidFill>
                  <a:srgbClr val="292929"/>
                </a:solidFill>
                <a:latin typeface="微软雅黑" pitchFamily="34" charset="-122"/>
                <a:ea typeface="微软雅黑" pitchFamily="34" charset="-122"/>
              </a:rPr>
              <a:t>MySQL</a:t>
            </a:r>
            <a:r>
              <a:rPr lang="zh-CN" altLang="en-US" sz="2400" dirty="0">
                <a:solidFill>
                  <a:srgbClr val="292929"/>
                </a:solidFill>
                <a:latin typeface="微软雅黑" pitchFamily="34" charset="-122"/>
                <a:ea typeface="微软雅黑" pitchFamily="34" charset="-122"/>
              </a:rPr>
              <a:t>数据库服务器中可以创建多个数据库，</a:t>
            </a:r>
            <a:r>
              <a:rPr lang="zh-CN" altLang="en-US" sz="2400" u="sng" dirty="0">
                <a:solidFill>
                  <a:srgbClr val="292929"/>
                </a:solidFill>
                <a:latin typeface="微软雅黑" pitchFamily="34" charset="-122"/>
                <a:ea typeface="微软雅黑" pitchFamily="34" charset="-122"/>
              </a:rPr>
              <a:t>如果把每个数据库看成是一个“仓库”，则网站中的内容数据就存储在这个仓库中，而对数据库中数据的存取及维护等，都是通过数据库系统软件管理的</a:t>
            </a:r>
            <a:r>
              <a:rPr lang="zh-CN" altLang="en-US" sz="2400" dirty="0">
                <a:solidFill>
                  <a:srgbClr val="292929"/>
                </a:solidFill>
                <a:latin typeface="微软雅黑" pitchFamily="34" charset="-122"/>
                <a:ea typeface="微软雅黑" pitchFamily="34" charset="-122"/>
              </a:rPr>
              <a:t>。为了使网站中的数据便于维护、备份及移植，</a:t>
            </a:r>
            <a:r>
              <a:rPr lang="zh-CN" altLang="en-US" sz="2400" dirty="0">
                <a:solidFill>
                  <a:srgbClr val="FF0000"/>
                </a:solidFill>
                <a:latin typeface="微软雅黑" pitchFamily="34" charset="-122"/>
                <a:ea typeface="微软雅黑" pitchFamily="34" charset="-122"/>
              </a:rPr>
              <a:t>最好为一个网站创建一个数据库</a:t>
            </a:r>
            <a:r>
              <a:rPr lang="zh-CN" altLang="en-US" sz="2400" dirty="0">
                <a:solidFill>
                  <a:srgbClr val="292929"/>
                </a:solidFill>
                <a:latin typeface="微软雅黑" pitchFamily="34" charset="-122"/>
                <a:ea typeface="微软雅黑" pitchFamily="34" charset="-122"/>
              </a:rPr>
              <a:t>。</a:t>
            </a:r>
          </a:p>
        </p:txBody>
      </p:sp>
    </p:spTree>
    <p:extLst>
      <p:ext uri="{BB962C8B-B14F-4D97-AF65-F5344CB8AC3E}">
        <p14:creationId xmlns:p14="http://schemas.microsoft.com/office/powerpoint/2010/main" val="2208434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11</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396371"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1.4 PHP</a:t>
            </a:r>
            <a:r>
              <a:rPr lang="zh-CN" altLang="en-US" sz="4400" dirty="0">
                <a:solidFill>
                  <a:schemeClr val="bg1"/>
                </a:solidFill>
                <a:latin typeface="Microsoft YaHei" panose="020B0503020204020204" pitchFamily="34" charset="-122"/>
                <a:ea typeface="Microsoft YaHei" panose="020B0503020204020204" pitchFamily="34" charset="-122"/>
                <a:cs typeface="+mj-cs"/>
              </a:rPr>
              <a:t>和</a:t>
            </a:r>
            <a:r>
              <a:rPr lang="en-US" altLang="zh-CN" sz="4400" dirty="0">
                <a:solidFill>
                  <a:schemeClr val="bg1"/>
                </a:solidFill>
                <a:latin typeface="Microsoft YaHei" panose="020B0503020204020204" pitchFamily="34" charset="-122"/>
                <a:ea typeface="Microsoft YaHei" panose="020B0503020204020204" pitchFamily="34" charset="-122"/>
                <a:cs typeface="+mj-cs"/>
              </a:rPr>
              <a:t>MySQL</a:t>
            </a:r>
            <a:r>
              <a:rPr lang="zh-CN" altLang="en-US" sz="4400" dirty="0">
                <a:solidFill>
                  <a:schemeClr val="bg1"/>
                </a:solidFill>
                <a:latin typeface="Microsoft YaHei" panose="020B0503020204020204" pitchFamily="34" charset="-122"/>
                <a:ea typeface="Microsoft YaHei" panose="020B0503020204020204" pitchFamily="34" charset="-122"/>
                <a:cs typeface="+mj-cs"/>
              </a:rPr>
              <a:t>的合作方式</a:t>
            </a:r>
          </a:p>
        </p:txBody>
      </p:sp>
      <p:sp>
        <p:nvSpPr>
          <p:cNvPr id="5" name="Rectangle 3">
            <a:extLst>
              <a:ext uri="{FF2B5EF4-FFF2-40B4-BE49-F238E27FC236}">
                <a16:creationId xmlns:a16="http://schemas.microsoft.com/office/drawing/2014/main" id="{1B7AD59B-80F1-A648-B8E1-AA00475C3A5E}"/>
              </a:ext>
            </a:extLst>
          </p:cNvPr>
          <p:cNvSpPr txBox="1">
            <a:spLocks noChangeArrowheads="1"/>
          </p:cNvSpPr>
          <p:nvPr/>
        </p:nvSpPr>
        <p:spPr bwMode="auto">
          <a:xfrm>
            <a:off x="895241" y="1244259"/>
            <a:ext cx="10401518" cy="4227426"/>
          </a:xfrm>
          <a:prstGeom prst="rect">
            <a:avLst/>
          </a:prstGeom>
          <a:noFill/>
          <a:ln w="9525">
            <a:noFill/>
            <a:miter lim="800000"/>
          </a:ln>
        </p:spPr>
        <p:txBody>
          <a:bodyPr/>
          <a:lstStyle/>
          <a:p>
            <a:pPr marL="342900" indent="342900">
              <a:lnSpc>
                <a:spcPct val="150000"/>
              </a:lnSpc>
              <a:buClr>
                <a:schemeClr val="accent2"/>
              </a:buClr>
              <a:buSzPct val="75000"/>
            </a:pPr>
            <a:r>
              <a:rPr lang="en-US" altLang="zh-CN" sz="2200" dirty="0">
                <a:solidFill>
                  <a:srgbClr val="292929"/>
                </a:solidFill>
                <a:latin typeface="Times New Roman" panose="02020603050405020304" pitchFamily="18" charset="0"/>
                <a:ea typeface="微软雅黑" pitchFamily="34" charset="-122"/>
                <a:cs typeface="Times New Roman" panose="02020603050405020304" pitchFamily="18" charset="0"/>
              </a:rPr>
              <a:t>	</a:t>
            </a:r>
            <a:r>
              <a:rPr lang="en-US" altLang="zh-CN" sz="2200" dirty="0" err="1">
                <a:solidFill>
                  <a:srgbClr val="292929"/>
                </a:solidFill>
                <a:latin typeface="Times New Roman" panose="02020603050405020304" pitchFamily="18" charset="0"/>
                <a:ea typeface="微软雅黑" pitchFamily="34" charset="-122"/>
                <a:cs typeface="Times New Roman" panose="02020603050405020304" pitchFamily="18" charset="0"/>
              </a:rPr>
              <a:t>MySQL</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数据库管理系统是一种“客户机</a:t>
            </a:r>
            <a:r>
              <a:rPr lang="en-US" altLang="zh-CN" sz="2200" dirty="0">
                <a:solidFill>
                  <a:srgbClr val="292929"/>
                </a:solidFill>
                <a:latin typeface="Times New Roman" panose="02020603050405020304" pitchFamily="18" charset="0"/>
                <a:ea typeface="微软雅黑" pitchFamily="34" charset="-122"/>
                <a:cs typeface="Times New Roman" panose="02020603050405020304" pitchFamily="18" charset="0"/>
              </a:rPr>
              <a:t>/</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服务器”体系结构的管理软件，所以</a:t>
            </a:r>
            <a:r>
              <a:rPr lang="zh-CN" altLang="en-US" sz="2200" b="1" dirty="0">
                <a:solidFill>
                  <a:srgbClr val="292929"/>
                </a:solidFill>
                <a:latin typeface="Times New Roman" panose="02020603050405020304" pitchFamily="18" charset="0"/>
                <a:ea typeface="微软雅黑" pitchFamily="34" charset="-122"/>
                <a:cs typeface="Times New Roman" panose="02020603050405020304" pitchFamily="18" charset="0"/>
              </a:rPr>
              <a:t>必须同时使用数据库服务器和客户机两个程序才能使用</a:t>
            </a:r>
            <a:r>
              <a:rPr lang="en-US" altLang="zh-CN" sz="2200" b="1" dirty="0" err="1">
                <a:solidFill>
                  <a:srgbClr val="292929"/>
                </a:solidFill>
                <a:latin typeface="Times New Roman" panose="02020603050405020304" pitchFamily="18" charset="0"/>
                <a:ea typeface="微软雅黑" pitchFamily="34" charset="-122"/>
                <a:cs typeface="Times New Roman" panose="02020603050405020304" pitchFamily="18" charset="0"/>
              </a:rPr>
              <a:t>MySQL</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。服务器程序用于监听客户机的请求，并根据这些请求访问数据库，以便向客户机提供它们所要求的数据。而客户机程序则必须通过网络连接到数据库服务器，才能向服务器提交数据操作请求。</a:t>
            </a:r>
            <a:r>
              <a:rPr lang="en-US" altLang="zh-CN" sz="2200" b="1" dirty="0">
                <a:solidFill>
                  <a:srgbClr val="292929"/>
                </a:solidFill>
                <a:latin typeface="Times New Roman" panose="02020603050405020304" pitchFamily="18" charset="0"/>
                <a:ea typeface="微软雅黑" pitchFamily="34" charset="-122"/>
                <a:cs typeface="Times New Roman" panose="02020603050405020304" pitchFamily="18" charset="0"/>
              </a:rPr>
              <a:t>PHP</a:t>
            </a:r>
            <a:r>
              <a:rPr lang="zh-CN" altLang="en-US" sz="2200" b="1" dirty="0">
                <a:solidFill>
                  <a:srgbClr val="292929"/>
                </a:solidFill>
                <a:latin typeface="Times New Roman" panose="02020603050405020304" pitchFamily="18" charset="0"/>
                <a:ea typeface="微软雅黑" pitchFamily="34" charset="-122"/>
                <a:cs typeface="Times New Roman" panose="02020603050405020304" pitchFamily="18" charset="0"/>
              </a:rPr>
              <a:t>脚本程序作为</a:t>
            </a:r>
            <a:r>
              <a:rPr lang="en-US" altLang="zh-CN" sz="2200" b="1" dirty="0" err="1">
                <a:solidFill>
                  <a:srgbClr val="292929"/>
                </a:solidFill>
                <a:latin typeface="Times New Roman" panose="02020603050405020304" pitchFamily="18" charset="0"/>
                <a:ea typeface="微软雅黑" pitchFamily="34" charset="-122"/>
                <a:cs typeface="Times New Roman" panose="02020603050405020304" pitchFamily="18" charset="0"/>
              </a:rPr>
              <a:t>MySQL</a:t>
            </a:r>
            <a:r>
              <a:rPr lang="zh-CN" altLang="en-US" sz="2200" b="1" dirty="0">
                <a:solidFill>
                  <a:srgbClr val="292929"/>
                </a:solidFill>
                <a:latin typeface="Times New Roman" panose="02020603050405020304" pitchFamily="18" charset="0"/>
                <a:ea typeface="微软雅黑" pitchFamily="34" charset="-122"/>
                <a:cs typeface="Times New Roman" panose="02020603050405020304" pitchFamily="18" charset="0"/>
              </a:rPr>
              <a:t>服务器的客户机程序，是通过</a:t>
            </a:r>
            <a:r>
              <a:rPr lang="en-US" altLang="zh-CN" sz="2200" b="1" dirty="0">
                <a:solidFill>
                  <a:srgbClr val="292929"/>
                </a:solidFill>
                <a:latin typeface="Times New Roman" panose="02020603050405020304" pitchFamily="18" charset="0"/>
                <a:ea typeface="微软雅黑" pitchFamily="34" charset="-122"/>
                <a:cs typeface="Times New Roman" panose="02020603050405020304" pitchFamily="18" charset="0"/>
              </a:rPr>
              <a:t>PHP</a:t>
            </a:r>
            <a:r>
              <a:rPr lang="zh-CN" altLang="en-US" sz="2200" b="1" dirty="0">
                <a:solidFill>
                  <a:srgbClr val="292929"/>
                </a:solidFill>
                <a:latin typeface="Times New Roman" panose="02020603050405020304" pitchFamily="18" charset="0"/>
                <a:ea typeface="微软雅黑" pitchFamily="34" charset="-122"/>
                <a:cs typeface="Times New Roman" panose="02020603050405020304" pitchFamily="18" charset="0"/>
              </a:rPr>
              <a:t>中的</a:t>
            </a:r>
            <a:r>
              <a:rPr lang="en-US" altLang="zh-CN" sz="2200" b="1" dirty="0" err="1">
                <a:solidFill>
                  <a:srgbClr val="292929"/>
                </a:solidFill>
                <a:latin typeface="Times New Roman" panose="02020603050405020304" pitchFamily="18" charset="0"/>
                <a:ea typeface="微软雅黑" pitchFamily="34" charset="-122"/>
                <a:cs typeface="Times New Roman" panose="02020603050405020304" pitchFamily="18" charset="0"/>
              </a:rPr>
              <a:t>MySQL</a:t>
            </a:r>
            <a:r>
              <a:rPr lang="zh-CN" altLang="en-US" sz="2200" b="1" dirty="0">
                <a:solidFill>
                  <a:srgbClr val="292929"/>
                </a:solidFill>
                <a:latin typeface="Times New Roman" panose="02020603050405020304" pitchFamily="18" charset="0"/>
                <a:ea typeface="微软雅黑" pitchFamily="34" charset="-122"/>
                <a:cs typeface="Times New Roman" panose="02020603050405020304" pitchFamily="18" charset="0"/>
              </a:rPr>
              <a:t>扩展函数</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，对</a:t>
            </a:r>
            <a:r>
              <a:rPr lang="en-US" altLang="zh-CN" sz="2200" dirty="0" err="1">
                <a:solidFill>
                  <a:srgbClr val="292929"/>
                </a:solidFill>
                <a:latin typeface="Times New Roman" panose="02020603050405020304" pitchFamily="18" charset="0"/>
                <a:ea typeface="微软雅黑" pitchFamily="34" charset="-122"/>
                <a:cs typeface="Times New Roman" panose="02020603050405020304" pitchFamily="18" charset="0"/>
              </a:rPr>
              <a:t>MySQL</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服务器中存储的数据进行获取、插入、更新及删除等操作。</a:t>
            </a:r>
          </a:p>
        </p:txBody>
      </p:sp>
    </p:spTree>
    <p:extLst>
      <p:ext uri="{BB962C8B-B14F-4D97-AF65-F5344CB8AC3E}">
        <p14:creationId xmlns:p14="http://schemas.microsoft.com/office/powerpoint/2010/main" val="154824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12</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396371"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1.5 </a:t>
            </a:r>
            <a:r>
              <a:rPr lang="zh-CN" altLang="en-US" sz="4400" dirty="0">
                <a:solidFill>
                  <a:schemeClr val="bg1"/>
                </a:solidFill>
                <a:latin typeface="Microsoft YaHei" panose="020B0503020204020204" pitchFamily="34" charset="-122"/>
                <a:ea typeface="Microsoft YaHei" panose="020B0503020204020204" pitchFamily="34" charset="-122"/>
                <a:cs typeface="+mj-cs"/>
              </a:rPr>
              <a:t>结构化查询语言</a:t>
            </a:r>
            <a:r>
              <a:rPr lang="en-US" altLang="zh-CN" sz="4400" dirty="0">
                <a:solidFill>
                  <a:schemeClr val="bg1"/>
                </a:solidFill>
                <a:latin typeface="Microsoft YaHei" panose="020B0503020204020204" pitchFamily="34" charset="-122"/>
                <a:ea typeface="Microsoft YaHei" panose="020B0503020204020204" pitchFamily="34" charset="-122"/>
                <a:cs typeface="+mj-cs"/>
              </a:rPr>
              <a:t>SQL</a:t>
            </a:r>
            <a:endParaRPr lang="zh-CN" altLang="en-US" sz="4400" dirty="0">
              <a:solidFill>
                <a:schemeClr val="bg1"/>
              </a:solidFill>
              <a:latin typeface="Microsoft YaHei" panose="020B0503020204020204" pitchFamily="34" charset="-122"/>
              <a:ea typeface="Microsoft YaHei" panose="020B0503020204020204" pitchFamily="34" charset="-122"/>
              <a:cs typeface="+mj-cs"/>
            </a:endParaRPr>
          </a:p>
        </p:txBody>
      </p:sp>
      <p:sp>
        <p:nvSpPr>
          <p:cNvPr id="6" name="Rectangle 3">
            <a:extLst>
              <a:ext uri="{FF2B5EF4-FFF2-40B4-BE49-F238E27FC236}">
                <a16:creationId xmlns:a16="http://schemas.microsoft.com/office/drawing/2014/main" id="{7820046E-79C4-6749-9F80-DB7E28B1DA7D}"/>
              </a:ext>
            </a:extLst>
          </p:cNvPr>
          <p:cNvSpPr txBox="1">
            <a:spLocks noChangeArrowheads="1"/>
          </p:cNvSpPr>
          <p:nvPr/>
        </p:nvSpPr>
        <p:spPr bwMode="auto">
          <a:xfrm>
            <a:off x="731520" y="1160721"/>
            <a:ext cx="10728960" cy="4536558"/>
          </a:xfrm>
          <a:prstGeom prst="rect">
            <a:avLst/>
          </a:prstGeom>
          <a:noFill/>
          <a:ln w="9525">
            <a:noFill/>
            <a:miter lim="800000"/>
          </a:ln>
        </p:spPr>
        <p:txBody>
          <a:bodyPr/>
          <a:lstStyle/>
          <a:p>
            <a:pPr marL="342900" indent="342900">
              <a:lnSpc>
                <a:spcPct val="150000"/>
              </a:lnSpc>
              <a:buClr>
                <a:schemeClr val="accent2"/>
              </a:buClr>
              <a:buSzPct val="75000"/>
            </a:pPr>
            <a:r>
              <a:rPr lang="en-US" altLang="zh-CN" sz="2200" dirty="0">
                <a:solidFill>
                  <a:srgbClr val="292929"/>
                </a:solidFill>
                <a:latin typeface="Times New Roman" panose="02020603050405020304" pitchFamily="18" charset="0"/>
                <a:ea typeface="微软雅黑" pitchFamily="34" charset="-122"/>
                <a:cs typeface="Times New Roman" panose="02020603050405020304" pitchFamily="18" charset="0"/>
              </a:rPr>
              <a:t>	</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对数据库服务器中数据的管理，必须使用客户机程序成功连接以后，再通过必要的操作指令对其进行操作，</a:t>
            </a:r>
            <a:r>
              <a:rPr lang="zh-CN" altLang="en-US" sz="2200" b="1" dirty="0">
                <a:solidFill>
                  <a:srgbClr val="292929"/>
                </a:solidFill>
                <a:latin typeface="Times New Roman" panose="02020603050405020304" pitchFamily="18" charset="0"/>
                <a:ea typeface="微软雅黑" pitchFamily="34" charset="-122"/>
                <a:cs typeface="Times New Roman" panose="02020603050405020304" pitchFamily="18" charset="0"/>
              </a:rPr>
              <a:t>这种数据库操作指令被称为</a:t>
            </a:r>
            <a:r>
              <a:rPr lang="en-US" altLang="zh-CN" sz="2200" b="1" dirty="0">
                <a:solidFill>
                  <a:srgbClr val="FF0000"/>
                </a:solidFill>
                <a:latin typeface="Times New Roman" panose="02020603050405020304" pitchFamily="18" charset="0"/>
                <a:ea typeface="微软雅黑" pitchFamily="34" charset="-122"/>
                <a:cs typeface="Times New Roman" panose="02020603050405020304" pitchFamily="18" charset="0"/>
              </a:rPr>
              <a:t>SQL</a:t>
            </a:r>
            <a:r>
              <a:rPr lang="zh-CN" altLang="en-US" sz="2200" b="1" dirty="0">
                <a:solidFill>
                  <a:srgbClr val="292929"/>
                </a:solidFill>
                <a:latin typeface="Times New Roman" panose="02020603050405020304" pitchFamily="18" charset="0"/>
                <a:ea typeface="微软雅黑" pitchFamily="34" charset="-122"/>
                <a:cs typeface="Times New Roman" panose="02020603050405020304" pitchFamily="18" charset="0"/>
              </a:rPr>
              <a:t>（</a:t>
            </a:r>
            <a:r>
              <a:rPr lang="en-US" altLang="zh-CN" sz="2200" b="1" dirty="0">
                <a:solidFill>
                  <a:srgbClr val="292929"/>
                </a:solidFill>
                <a:latin typeface="Times New Roman" panose="02020603050405020304" pitchFamily="18" charset="0"/>
                <a:ea typeface="微软雅黑" pitchFamily="34" charset="-122"/>
                <a:cs typeface="Times New Roman" panose="02020603050405020304" pitchFamily="18" charset="0"/>
              </a:rPr>
              <a:t>Structured Query Language</a:t>
            </a:r>
            <a:r>
              <a:rPr lang="zh-CN" altLang="en-US" sz="2200" b="1" dirty="0">
                <a:solidFill>
                  <a:srgbClr val="292929"/>
                </a:solidFill>
                <a:latin typeface="Times New Roman" panose="02020603050405020304" pitchFamily="18" charset="0"/>
                <a:ea typeface="微软雅黑" pitchFamily="34" charset="-122"/>
                <a:cs typeface="Times New Roman" panose="02020603050405020304" pitchFamily="18" charset="0"/>
              </a:rPr>
              <a:t>）语言</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，即结构化查询语言。</a:t>
            </a:r>
            <a:r>
              <a:rPr lang="en-US" altLang="zh-CN" sz="2200" dirty="0" err="1">
                <a:solidFill>
                  <a:srgbClr val="292929"/>
                </a:solidFill>
                <a:latin typeface="Times New Roman" panose="02020603050405020304" pitchFamily="18" charset="0"/>
                <a:ea typeface="微软雅黑" pitchFamily="34" charset="-122"/>
                <a:cs typeface="Times New Roman" panose="02020603050405020304" pitchFamily="18" charset="0"/>
              </a:rPr>
              <a:t>MySQL</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支持</a:t>
            </a:r>
            <a:r>
              <a:rPr lang="en-US" altLang="zh-CN" sz="2200" dirty="0">
                <a:solidFill>
                  <a:srgbClr val="292929"/>
                </a:solidFill>
                <a:latin typeface="Times New Roman" panose="02020603050405020304" pitchFamily="18" charset="0"/>
                <a:ea typeface="微软雅黑" pitchFamily="34" charset="-122"/>
                <a:cs typeface="Times New Roman" panose="02020603050405020304" pitchFamily="18" charset="0"/>
              </a:rPr>
              <a:t>SQL</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作为自己的数据库语言，</a:t>
            </a:r>
            <a:r>
              <a:rPr lang="en-US" altLang="zh-CN" sz="2200" b="1" dirty="0">
                <a:solidFill>
                  <a:srgbClr val="292929"/>
                </a:solidFill>
                <a:latin typeface="Times New Roman" panose="02020603050405020304" pitchFamily="18" charset="0"/>
                <a:ea typeface="微软雅黑" pitchFamily="34" charset="-122"/>
                <a:cs typeface="Times New Roman" panose="02020603050405020304" pitchFamily="18" charset="0"/>
              </a:rPr>
              <a:t>SQL</a:t>
            </a:r>
            <a:r>
              <a:rPr lang="zh-CN" altLang="en-US" sz="2200" b="1" dirty="0">
                <a:solidFill>
                  <a:srgbClr val="292929"/>
                </a:solidFill>
                <a:latin typeface="Times New Roman" panose="02020603050405020304" pitchFamily="18" charset="0"/>
                <a:ea typeface="微软雅黑" pitchFamily="34" charset="-122"/>
                <a:cs typeface="Times New Roman" panose="02020603050405020304" pitchFamily="18" charset="0"/>
              </a:rPr>
              <a:t>是一种专门用于查询和修改数据库里的数据，以及对数据库进行管理和维护的标准化语言</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a:t>
            </a:r>
            <a:endParaRPr lang="en-US" altLang="zh-CN" sz="2200" dirty="0">
              <a:solidFill>
                <a:srgbClr val="292929"/>
              </a:solidFill>
              <a:latin typeface="Times New Roman" panose="02020603050405020304" pitchFamily="18" charset="0"/>
              <a:ea typeface="微软雅黑" pitchFamily="34" charset="-122"/>
              <a:cs typeface="Times New Roman" panose="02020603050405020304" pitchFamily="18" charset="0"/>
            </a:endParaRPr>
          </a:p>
          <a:p>
            <a:pPr marL="342900" indent="342900">
              <a:lnSpc>
                <a:spcPct val="150000"/>
              </a:lnSpc>
              <a:buClr>
                <a:schemeClr val="accent2"/>
              </a:buClr>
              <a:buSzPct val="75000"/>
            </a:pPr>
            <a:r>
              <a:rPr lang="en-US" altLang="zh-CN" sz="2200" dirty="0">
                <a:solidFill>
                  <a:srgbClr val="292929"/>
                </a:solidFill>
                <a:latin typeface="Times New Roman" panose="02020603050405020304" pitchFamily="18" charset="0"/>
                <a:ea typeface="微软雅黑" pitchFamily="34" charset="-122"/>
                <a:cs typeface="Times New Roman" panose="02020603050405020304" pitchFamily="18" charset="0"/>
              </a:rPr>
              <a:t>	</a:t>
            </a:r>
            <a:r>
              <a:rPr lang="zh-CN" altLang="zh-CN" sz="2200" dirty="0">
                <a:solidFill>
                  <a:srgbClr val="292929"/>
                </a:solidFill>
                <a:latin typeface="Times New Roman" panose="02020603050405020304" pitchFamily="18" charset="0"/>
                <a:ea typeface="微软雅黑" pitchFamily="34" charset="-122"/>
                <a:cs typeface="Times New Roman" panose="02020603050405020304" pitchFamily="18" charset="0"/>
              </a:rPr>
              <a:t>S</a:t>
            </a:r>
            <a:r>
              <a:rPr lang="en-US" altLang="zh-CN" sz="2200" dirty="0">
                <a:solidFill>
                  <a:srgbClr val="292929"/>
                </a:solidFill>
                <a:latin typeface="Times New Roman" panose="02020603050405020304" pitchFamily="18" charset="0"/>
                <a:ea typeface="微软雅黑" pitchFamily="34" charset="-122"/>
                <a:cs typeface="Times New Roman" panose="02020603050405020304" pitchFamily="18" charset="0"/>
              </a:rPr>
              <a:t>QL</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语言结构简洁，功能强大，简单易学，所以自从</a:t>
            </a:r>
            <a:r>
              <a:rPr lang="en-US" altLang="zh-CN" sz="2200" dirty="0">
                <a:solidFill>
                  <a:srgbClr val="292929"/>
                </a:solidFill>
                <a:latin typeface="Times New Roman" panose="02020603050405020304" pitchFamily="18" charset="0"/>
                <a:ea typeface="微软雅黑" pitchFamily="34" charset="-122"/>
                <a:cs typeface="Times New Roman" panose="02020603050405020304" pitchFamily="18" charset="0"/>
              </a:rPr>
              <a:t>IBM</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公司在</a:t>
            </a:r>
            <a:r>
              <a:rPr lang="en-US" altLang="zh-CN" sz="2200" dirty="0">
                <a:solidFill>
                  <a:srgbClr val="292929"/>
                </a:solidFill>
                <a:latin typeface="Times New Roman" panose="02020603050405020304" pitchFamily="18" charset="0"/>
                <a:ea typeface="微软雅黑" pitchFamily="34" charset="-122"/>
                <a:cs typeface="Times New Roman" panose="02020603050405020304" pitchFamily="18" charset="0"/>
              </a:rPr>
              <a:t>1981</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年推出该语言以来，</a:t>
            </a:r>
            <a:r>
              <a:rPr lang="en-US" altLang="zh-CN" sz="2200" dirty="0">
                <a:solidFill>
                  <a:srgbClr val="292929"/>
                </a:solidFill>
                <a:latin typeface="Times New Roman" panose="02020603050405020304" pitchFamily="18" charset="0"/>
                <a:ea typeface="微软雅黑" pitchFamily="34" charset="-122"/>
                <a:cs typeface="Times New Roman" panose="02020603050405020304" pitchFamily="18" charset="0"/>
              </a:rPr>
              <a:t>SQL</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语言得到了广泛的应用。</a:t>
            </a:r>
          </a:p>
        </p:txBody>
      </p:sp>
    </p:spTree>
    <p:extLst>
      <p:ext uri="{BB962C8B-B14F-4D97-AF65-F5344CB8AC3E}">
        <p14:creationId xmlns:p14="http://schemas.microsoft.com/office/powerpoint/2010/main" val="1837951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13</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396371" cy="481013"/>
          </a:xfrm>
          <a:prstGeom prst="rect">
            <a:avLst/>
          </a:prstGeom>
          <a:noFill/>
          <a:ln w="9525">
            <a:noFill/>
            <a:miter lim="800000"/>
            <a:headEnd/>
            <a:tailEnd/>
          </a:ln>
          <a:effectLst/>
        </p:spPr>
        <p:txBody>
          <a:bodyPr lIns="92075" tIns="46038" rIns="92075" bIns="46038" anchor="ctr"/>
          <a:lstStyle/>
          <a:p>
            <a:pPr>
              <a:defRPr/>
            </a:pPr>
            <a:r>
              <a:rPr lang="en-US" altLang="zh-CN" sz="4800" dirty="0">
                <a:solidFill>
                  <a:schemeClr val="bg1"/>
                </a:solidFill>
                <a:latin typeface="Microsoft YaHei" panose="020B0503020204020204" pitchFamily="34" charset="-122"/>
                <a:ea typeface="Microsoft YaHei" panose="020B0503020204020204" pitchFamily="34" charset="-122"/>
                <a:cs typeface="+mj-cs"/>
              </a:rPr>
              <a:t>1.5 </a:t>
            </a:r>
            <a:r>
              <a:rPr lang="zh-CN" altLang="en-US" sz="4800" dirty="0">
                <a:solidFill>
                  <a:schemeClr val="bg1"/>
                </a:solidFill>
                <a:latin typeface="Microsoft YaHei" panose="020B0503020204020204" pitchFamily="34" charset="-122"/>
                <a:ea typeface="Microsoft YaHei" panose="020B0503020204020204" pitchFamily="34" charset="-122"/>
                <a:cs typeface="+mj-cs"/>
              </a:rPr>
              <a:t>结构化查询语言</a:t>
            </a:r>
            <a:r>
              <a:rPr lang="en-US" altLang="zh-CN" sz="4800" dirty="0">
                <a:solidFill>
                  <a:schemeClr val="bg1"/>
                </a:solidFill>
                <a:latin typeface="Microsoft YaHei" panose="020B0503020204020204" pitchFamily="34" charset="-122"/>
                <a:ea typeface="Microsoft YaHei" panose="020B0503020204020204" pitchFamily="34" charset="-122"/>
                <a:cs typeface="+mj-cs"/>
              </a:rPr>
              <a:t>SQL</a:t>
            </a:r>
            <a:endParaRPr lang="zh-CN" altLang="en-US" sz="4800" dirty="0">
              <a:solidFill>
                <a:schemeClr val="bg1"/>
              </a:solidFill>
              <a:latin typeface="Microsoft YaHei" panose="020B0503020204020204" pitchFamily="34" charset="-122"/>
              <a:ea typeface="Microsoft YaHei" panose="020B0503020204020204" pitchFamily="34" charset="-122"/>
              <a:cs typeface="+mj-cs"/>
            </a:endParaRPr>
          </a:p>
        </p:txBody>
      </p:sp>
      <p:sp>
        <p:nvSpPr>
          <p:cNvPr id="5" name="Rectangle 3">
            <a:extLst>
              <a:ext uri="{FF2B5EF4-FFF2-40B4-BE49-F238E27FC236}">
                <a16:creationId xmlns:a16="http://schemas.microsoft.com/office/drawing/2014/main" id="{6BB15008-3CA9-A748-8EB9-90E66DDF652B}"/>
              </a:ext>
            </a:extLst>
          </p:cNvPr>
          <p:cNvSpPr txBox="1">
            <a:spLocks noChangeArrowheads="1"/>
          </p:cNvSpPr>
          <p:nvPr/>
        </p:nvSpPr>
        <p:spPr bwMode="auto">
          <a:xfrm>
            <a:off x="838446" y="1586890"/>
            <a:ext cx="10515108" cy="2006975"/>
          </a:xfrm>
          <a:prstGeom prst="rect">
            <a:avLst/>
          </a:prstGeom>
          <a:noFill/>
          <a:ln w="9525">
            <a:noFill/>
            <a:miter lim="800000"/>
          </a:ln>
        </p:spPr>
        <p:txBody>
          <a:bodyPr/>
          <a:lstStyle/>
          <a:p>
            <a:pPr marL="347472" indent="530352">
              <a:lnSpc>
                <a:spcPct val="150000"/>
              </a:lnSpc>
              <a:buClr>
                <a:schemeClr val="accent2"/>
              </a:buClr>
              <a:buSzPct val="75000"/>
              <a:buFont typeface="Wingdings" pitchFamily="2" charset="2"/>
              <a:buNone/>
            </a:pPr>
            <a:r>
              <a:rPr lang="zh-CN" altLang="en-US" sz="2400" dirty="0">
                <a:solidFill>
                  <a:srgbClr val="292929"/>
                </a:solidFill>
                <a:latin typeface="微软雅黑" pitchFamily="34" charset="-122"/>
                <a:ea typeface="微软雅黑" pitchFamily="34" charset="-122"/>
              </a:rPr>
              <a:t>无论是</a:t>
            </a:r>
            <a:r>
              <a:rPr lang="en-US" altLang="zh-CN" sz="2400" dirty="0">
                <a:solidFill>
                  <a:srgbClr val="292929"/>
                </a:solidFill>
                <a:latin typeface="微软雅黑" pitchFamily="34" charset="-122"/>
                <a:ea typeface="微软雅黑" pitchFamily="34" charset="-122"/>
              </a:rPr>
              <a:t>Oracle</a:t>
            </a:r>
            <a:r>
              <a:rPr lang="zh-CN" altLang="en-US" sz="2400" dirty="0">
                <a:solidFill>
                  <a:srgbClr val="292929"/>
                </a:solidFill>
                <a:latin typeface="微软雅黑" pitchFamily="34" charset="-122"/>
                <a:ea typeface="微软雅黑" pitchFamily="34" charset="-122"/>
              </a:rPr>
              <a:t>、</a:t>
            </a:r>
            <a:r>
              <a:rPr lang="en-US" altLang="zh-CN" sz="2400" dirty="0">
                <a:solidFill>
                  <a:srgbClr val="292929"/>
                </a:solidFill>
                <a:latin typeface="微软雅黑" pitchFamily="34" charset="-122"/>
                <a:ea typeface="微软雅黑" pitchFamily="34" charset="-122"/>
              </a:rPr>
              <a:t>Sybase</a:t>
            </a:r>
            <a:r>
              <a:rPr lang="zh-CN" altLang="en-US" sz="2400" dirty="0">
                <a:solidFill>
                  <a:srgbClr val="292929"/>
                </a:solidFill>
                <a:latin typeface="微软雅黑" pitchFamily="34" charset="-122"/>
                <a:ea typeface="微软雅黑" pitchFamily="34" charset="-122"/>
              </a:rPr>
              <a:t>、</a:t>
            </a:r>
            <a:r>
              <a:rPr lang="en-US" altLang="zh-CN" sz="2400" dirty="0">
                <a:solidFill>
                  <a:srgbClr val="292929"/>
                </a:solidFill>
                <a:latin typeface="微软雅黑" pitchFamily="34" charset="-122"/>
                <a:ea typeface="微软雅黑" pitchFamily="34" charset="-122"/>
              </a:rPr>
              <a:t>Informix</a:t>
            </a:r>
            <a:r>
              <a:rPr lang="zh-CN" altLang="en-US" sz="2400" dirty="0">
                <a:solidFill>
                  <a:srgbClr val="292929"/>
                </a:solidFill>
                <a:latin typeface="微软雅黑" pitchFamily="34" charset="-122"/>
                <a:ea typeface="微软雅黑" pitchFamily="34" charset="-122"/>
              </a:rPr>
              <a:t>、</a:t>
            </a:r>
            <a:r>
              <a:rPr lang="en-US" altLang="zh-CN" sz="2400" dirty="0">
                <a:solidFill>
                  <a:srgbClr val="292929"/>
                </a:solidFill>
                <a:latin typeface="微软雅黑" pitchFamily="34" charset="-122"/>
                <a:ea typeface="微软雅黑" pitchFamily="34" charset="-122"/>
              </a:rPr>
              <a:t>SQL Server</a:t>
            </a:r>
            <a:r>
              <a:rPr lang="zh-CN" altLang="en-US" sz="2400" dirty="0">
                <a:solidFill>
                  <a:srgbClr val="292929"/>
                </a:solidFill>
                <a:latin typeface="微软雅黑" pitchFamily="34" charset="-122"/>
                <a:ea typeface="微软雅黑" pitchFamily="34" charset="-122"/>
              </a:rPr>
              <a:t>这些大型的数据库管理系统，还是像</a:t>
            </a:r>
            <a:r>
              <a:rPr lang="en-US" altLang="zh-CN" sz="2400" dirty="0">
                <a:solidFill>
                  <a:srgbClr val="292929"/>
                </a:solidFill>
                <a:latin typeface="微软雅黑" pitchFamily="34" charset="-122"/>
                <a:ea typeface="微软雅黑" pitchFamily="34" charset="-122"/>
              </a:rPr>
              <a:t>Visual </a:t>
            </a:r>
            <a:r>
              <a:rPr lang="en-US" altLang="zh-CN" sz="2400" dirty="0" err="1">
                <a:solidFill>
                  <a:srgbClr val="292929"/>
                </a:solidFill>
                <a:latin typeface="微软雅黑" pitchFamily="34" charset="-122"/>
                <a:ea typeface="微软雅黑" pitchFamily="34" charset="-122"/>
              </a:rPr>
              <a:t>Foxpro</a:t>
            </a:r>
            <a:r>
              <a:rPr lang="zh-CN" altLang="en-US" sz="2400" dirty="0">
                <a:solidFill>
                  <a:srgbClr val="292929"/>
                </a:solidFill>
                <a:latin typeface="微软雅黑" pitchFamily="34" charset="-122"/>
                <a:ea typeface="微软雅黑" pitchFamily="34" charset="-122"/>
              </a:rPr>
              <a:t>、</a:t>
            </a:r>
            <a:r>
              <a:rPr lang="en-US" altLang="zh-CN" sz="2400" dirty="0">
                <a:solidFill>
                  <a:srgbClr val="292929"/>
                </a:solidFill>
                <a:latin typeface="微软雅黑" pitchFamily="34" charset="-122"/>
                <a:ea typeface="微软雅黑" pitchFamily="34" charset="-122"/>
              </a:rPr>
              <a:t>PowerBuilder</a:t>
            </a:r>
            <a:r>
              <a:rPr lang="zh-CN" altLang="en-US" sz="2400" dirty="0">
                <a:solidFill>
                  <a:srgbClr val="292929"/>
                </a:solidFill>
                <a:latin typeface="微软雅黑" pitchFamily="34" charset="-122"/>
                <a:ea typeface="微软雅黑" pitchFamily="34" charset="-122"/>
              </a:rPr>
              <a:t>这些</a:t>
            </a:r>
            <a:r>
              <a:rPr lang="en-US" altLang="zh-CN" sz="2400" dirty="0">
                <a:solidFill>
                  <a:srgbClr val="292929"/>
                </a:solidFill>
                <a:latin typeface="微软雅黑" pitchFamily="34" charset="-122"/>
                <a:ea typeface="微软雅黑" pitchFamily="34" charset="-122"/>
              </a:rPr>
              <a:t>PC</a:t>
            </a:r>
            <a:r>
              <a:rPr lang="zh-CN" altLang="en-US" sz="2400" dirty="0">
                <a:solidFill>
                  <a:srgbClr val="292929"/>
                </a:solidFill>
                <a:latin typeface="微软雅黑" pitchFamily="34" charset="-122"/>
                <a:ea typeface="微软雅黑" pitchFamily="34" charset="-122"/>
              </a:rPr>
              <a:t>上常用的数据库开发系统，甚至是移动终端</a:t>
            </a:r>
            <a:r>
              <a:rPr lang="en-US" altLang="zh-CN" sz="2400" dirty="0">
                <a:solidFill>
                  <a:srgbClr val="292929"/>
                </a:solidFill>
                <a:latin typeface="微软雅黑" pitchFamily="34" charset="-122"/>
                <a:ea typeface="微软雅黑" pitchFamily="34" charset="-122"/>
              </a:rPr>
              <a:t>App</a:t>
            </a:r>
            <a:r>
              <a:rPr lang="zh-CN" altLang="en-US" sz="2400" dirty="0">
                <a:solidFill>
                  <a:srgbClr val="292929"/>
                </a:solidFill>
                <a:latin typeface="微软雅黑" pitchFamily="34" charset="-122"/>
                <a:ea typeface="微软雅黑" pitchFamily="34" charset="-122"/>
              </a:rPr>
              <a:t>内的</a:t>
            </a:r>
            <a:r>
              <a:rPr lang="en-US" altLang="zh-CN" sz="2400" dirty="0">
                <a:solidFill>
                  <a:srgbClr val="292929"/>
                </a:solidFill>
                <a:latin typeface="微软雅黑" pitchFamily="34" charset="-122"/>
                <a:ea typeface="微软雅黑" pitchFamily="34" charset="-122"/>
              </a:rPr>
              <a:t>SQLite</a:t>
            </a:r>
            <a:r>
              <a:rPr lang="zh-CN" altLang="en-US" sz="2400" dirty="0">
                <a:solidFill>
                  <a:srgbClr val="292929"/>
                </a:solidFill>
                <a:latin typeface="微软雅黑" pitchFamily="34" charset="-122"/>
                <a:ea typeface="微软雅黑" pitchFamily="34" charset="-122"/>
              </a:rPr>
              <a:t>数据库系统，</a:t>
            </a:r>
            <a:r>
              <a:rPr lang="zh-CN" altLang="en-US" sz="2400" dirty="0">
                <a:solidFill>
                  <a:srgbClr val="FF0000"/>
                </a:solidFill>
                <a:latin typeface="微软雅黑" pitchFamily="34" charset="-122"/>
                <a:ea typeface="微软雅黑" pitchFamily="34" charset="-122"/>
              </a:rPr>
              <a:t>都支持</a:t>
            </a:r>
            <a:r>
              <a:rPr lang="en-US" altLang="zh-CN" sz="2400" dirty="0">
                <a:solidFill>
                  <a:srgbClr val="FF0000"/>
                </a:solidFill>
                <a:latin typeface="微软雅黑" pitchFamily="34" charset="-122"/>
                <a:ea typeface="微软雅黑" pitchFamily="34" charset="-122"/>
              </a:rPr>
              <a:t>SQL</a:t>
            </a:r>
            <a:r>
              <a:rPr lang="zh-CN" altLang="en-US" sz="2400" dirty="0">
                <a:solidFill>
                  <a:srgbClr val="FF0000"/>
                </a:solidFill>
                <a:latin typeface="微软雅黑" pitchFamily="34" charset="-122"/>
                <a:ea typeface="微软雅黑" pitchFamily="34" charset="-122"/>
              </a:rPr>
              <a:t>语言作为查询语言</a:t>
            </a:r>
            <a:r>
              <a:rPr lang="zh-CN" altLang="en-US" sz="2400" dirty="0">
                <a:solidFill>
                  <a:srgbClr val="292929"/>
                </a:solidFill>
                <a:latin typeface="微软雅黑" pitchFamily="34" charset="-122"/>
                <a:ea typeface="微软雅黑" pitchFamily="34" charset="-122"/>
              </a:rPr>
              <a:t>。</a:t>
            </a:r>
          </a:p>
        </p:txBody>
      </p:sp>
    </p:spTree>
    <p:extLst>
      <p:ext uri="{BB962C8B-B14F-4D97-AF65-F5344CB8AC3E}">
        <p14:creationId xmlns:p14="http://schemas.microsoft.com/office/powerpoint/2010/main" val="547751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14</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396371" cy="481013"/>
          </a:xfrm>
          <a:prstGeom prst="rect">
            <a:avLst/>
          </a:prstGeom>
          <a:noFill/>
          <a:ln w="9525">
            <a:noFill/>
            <a:miter lim="800000"/>
            <a:headEnd/>
            <a:tailEnd/>
          </a:ln>
          <a:effectLst/>
        </p:spPr>
        <p:txBody>
          <a:bodyPr lIns="92075" tIns="46038" rIns="92075" bIns="46038" anchor="ctr"/>
          <a:lstStyle/>
          <a:p>
            <a:pPr>
              <a:defRPr/>
            </a:pPr>
            <a:r>
              <a:rPr lang="en-US" altLang="zh-CN" sz="4800" dirty="0">
                <a:solidFill>
                  <a:schemeClr val="bg1"/>
                </a:solidFill>
                <a:latin typeface="Microsoft YaHei" panose="020B0503020204020204" pitchFamily="34" charset="-122"/>
                <a:ea typeface="Microsoft YaHei" panose="020B0503020204020204" pitchFamily="34" charset="-122"/>
                <a:cs typeface="+mj-cs"/>
              </a:rPr>
              <a:t>1.5 </a:t>
            </a:r>
            <a:r>
              <a:rPr lang="zh-CN" altLang="en-US" sz="4800" dirty="0">
                <a:solidFill>
                  <a:schemeClr val="bg1"/>
                </a:solidFill>
                <a:latin typeface="Microsoft YaHei" panose="020B0503020204020204" pitchFamily="34" charset="-122"/>
                <a:ea typeface="Microsoft YaHei" panose="020B0503020204020204" pitchFamily="34" charset="-122"/>
                <a:cs typeface="+mj-cs"/>
              </a:rPr>
              <a:t>结构化查询语言</a:t>
            </a:r>
            <a:r>
              <a:rPr lang="en-US" altLang="zh-CN" sz="4800" dirty="0">
                <a:solidFill>
                  <a:schemeClr val="bg1"/>
                </a:solidFill>
                <a:latin typeface="Microsoft YaHei" panose="020B0503020204020204" pitchFamily="34" charset="-122"/>
                <a:ea typeface="Microsoft YaHei" panose="020B0503020204020204" pitchFamily="34" charset="-122"/>
                <a:cs typeface="+mj-cs"/>
              </a:rPr>
              <a:t>SQL</a:t>
            </a:r>
            <a:endParaRPr lang="zh-CN" altLang="en-US" sz="4800" dirty="0">
              <a:solidFill>
                <a:schemeClr val="bg1"/>
              </a:solidFill>
              <a:latin typeface="Microsoft YaHei" panose="020B0503020204020204" pitchFamily="34" charset="-122"/>
              <a:ea typeface="Microsoft YaHei" panose="020B0503020204020204" pitchFamily="34" charset="-122"/>
              <a:cs typeface="+mj-cs"/>
            </a:endParaRPr>
          </a:p>
        </p:txBody>
      </p:sp>
      <p:sp>
        <p:nvSpPr>
          <p:cNvPr id="6" name="内容占位符 2">
            <a:extLst>
              <a:ext uri="{FF2B5EF4-FFF2-40B4-BE49-F238E27FC236}">
                <a16:creationId xmlns:a16="http://schemas.microsoft.com/office/drawing/2014/main" id="{2405CD4A-D000-2849-B8F6-C34D944381B5}"/>
              </a:ext>
            </a:extLst>
          </p:cNvPr>
          <p:cNvSpPr/>
          <p:nvPr/>
        </p:nvSpPr>
        <p:spPr>
          <a:xfrm>
            <a:off x="1184964" y="875982"/>
            <a:ext cx="10249391" cy="5359355"/>
          </a:xfrm>
          <a:prstGeom prst="rect">
            <a:avLst/>
          </a:prstGeom>
          <a:noFill/>
          <a:ln w="9525">
            <a:noFill/>
            <a:miter/>
          </a:ln>
        </p:spPr>
        <p:txBody>
          <a:bodyPr/>
          <a:lstStyle/>
          <a:p>
            <a:pPr marL="1905" indent="340995">
              <a:lnSpc>
                <a:spcPct val="150000"/>
              </a:lnSpc>
              <a:buClr>
                <a:srgbClr val="FFC000"/>
              </a:buClr>
              <a:buSzPct val="90000"/>
              <a:buFont typeface="Wingdings" charset="2"/>
              <a:buBlip>
                <a:blip r:embed="rId3"/>
              </a:buBlip>
              <a:defRPr/>
            </a:pPr>
            <a:r>
              <a:rPr lang="en-US" altLang="zh-CN" sz="2400" b="1" dirty="0">
                <a:solidFill>
                  <a:srgbClr val="292929"/>
                </a:solidFill>
                <a:latin typeface="微软雅黑" charset="0"/>
                <a:ea typeface="微软雅黑" charset="0"/>
                <a:sym typeface="+mn-ea"/>
              </a:rPr>
              <a:t>SQL</a:t>
            </a:r>
            <a:r>
              <a:rPr lang="zh-CN" altLang="en-US" sz="2400" b="1" dirty="0">
                <a:solidFill>
                  <a:srgbClr val="292929"/>
                </a:solidFill>
                <a:latin typeface="微软雅黑" charset="0"/>
                <a:ea typeface="微软雅黑" charset="0"/>
                <a:sym typeface="+mn-ea"/>
              </a:rPr>
              <a:t>语言包含四个部分：</a:t>
            </a:r>
            <a:endParaRPr lang="zh-CN" altLang="en-US" sz="2400" noProof="1">
              <a:solidFill>
                <a:srgbClr val="000000"/>
              </a:solidFill>
              <a:latin typeface="微软雅黑" charset="0"/>
              <a:ea typeface="微软雅黑" charset="0"/>
              <a:cs typeface="+mn-ea"/>
              <a:sym typeface="+mn-ea"/>
            </a:endParaRPr>
          </a:p>
          <a:p>
            <a:pPr marL="802005" lvl="1" indent="-342900">
              <a:lnSpc>
                <a:spcPct val="150000"/>
              </a:lnSpc>
              <a:buClr>
                <a:srgbClr val="FFC000"/>
              </a:buClr>
              <a:buSzPct val="90000"/>
              <a:buFont typeface="Wingdings" charset="2"/>
              <a:buChar char="v"/>
              <a:defRPr/>
            </a:pPr>
            <a:r>
              <a:rPr lang="zh-CN" altLang="en-US" sz="2000" b="1" dirty="0">
                <a:solidFill>
                  <a:srgbClr val="292929"/>
                </a:solidFill>
                <a:latin typeface="微软雅黑" charset="0"/>
                <a:ea typeface="微软雅黑" charset="0"/>
                <a:sym typeface="+mn-ea"/>
              </a:rPr>
              <a:t>数据定义语言</a:t>
            </a:r>
            <a:r>
              <a:rPr lang="zh-CN" altLang="en-US" sz="2000" b="1" dirty="0">
                <a:solidFill>
                  <a:srgbClr val="FF0000"/>
                </a:solidFill>
                <a:latin typeface="微软雅黑" charset="0"/>
                <a:ea typeface="微软雅黑" charset="0"/>
                <a:sym typeface="+mn-ea"/>
              </a:rPr>
              <a:t>（</a:t>
            </a:r>
            <a:r>
              <a:rPr lang="en-US" altLang="zh-CN" sz="2000" b="1" dirty="0">
                <a:solidFill>
                  <a:srgbClr val="FF0000"/>
                </a:solidFill>
                <a:latin typeface="微软雅黑" charset="0"/>
                <a:ea typeface="微软雅黑" charset="0"/>
                <a:sym typeface="+mn-ea"/>
              </a:rPr>
              <a:t>DDL</a:t>
            </a:r>
            <a:r>
              <a:rPr lang="zh-CN" altLang="en-US" sz="2000" b="1" dirty="0">
                <a:solidFill>
                  <a:srgbClr val="FF0000"/>
                </a:solidFill>
                <a:latin typeface="微软雅黑" charset="0"/>
                <a:ea typeface="微软雅黑" charset="0"/>
                <a:sym typeface="+mn-ea"/>
              </a:rPr>
              <a:t>）</a:t>
            </a:r>
            <a:r>
              <a:rPr lang="zh-CN" altLang="en-US" sz="2000" dirty="0">
                <a:solidFill>
                  <a:srgbClr val="292929"/>
                </a:solidFill>
                <a:latin typeface="微软雅黑" charset="0"/>
                <a:ea typeface="微软雅黑" charset="0"/>
                <a:sym typeface="+mn-ea"/>
              </a:rPr>
              <a:t>：用于定义和管理数据对象，包括数据库、数据表等。例如：</a:t>
            </a:r>
            <a:r>
              <a:rPr lang="en-US" altLang="zh-CN" sz="2000" dirty="0">
                <a:solidFill>
                  <a:srgbClr val="FF0000"/>
                </a:solidFill>
                <a:latin typeface="微软雅黑" charset="0"/>
                <a:ea typeface="微软雅黑" charset="0"/>
                <a:sym typeface="+mn-ea"/>
              </a:rPr>
              <a:t>CREATE</a:t>
            </a:r>
            <a:r>
              <a:rPr lang="zh-CN" altLang="en-US" sz="2000" dirty="0">
                <a:solidFill>
                  <a:srgbClr val="FF0000"/>
                </a:solidFill>
                <a:latin typeface="微软雅黑" charset="0"/>
                <a:ea typeface="微软雅黑" charset="0"/>
                <a:sym typeface="+mn-ea"/>
              </a:rPr>
              <a:t>，</a:t>
            </a:r>
            <a:r>
              <a:rPr lang="en-US" altLang="zh-CN" sz="2000" dirty="0">
                <a:solidFill>
                  <a:srgbClr val="FF0000"/>
                </a:solidFill>
                <a:latin typeface="微软雅黑" charset="0"/>
                <a:ea typeface="微软雅黑" charset="0"/>
                <a:sym typeface="+mn-ea"/>
              </a:rPr>
              <a:t>DROP</a:t>
            </a:r>
            <a:r>
              <a:rPr lang="zh-CN" altLang="en-US" sz="2000" dirty="0">
                <a:solidFill>
                  <a:srgbClr val="FF0000"/>
                </a:solidFill>
                <a:latin typeface="微软雅黑" charset="0"/>
                <a:ea typeface="微软雅黑" charset="0"/>
                <a:sym typeface="+mn-ea"/>
              </a:rPr>
              <a:t>，</a:t>
            </a:r>
            <a:r>
              <a:rPr lang="en-US" altLang="zh-CN" sz="2000" dirty="0">
                <a:solidFill>
                  <a:srgbClr val="FF0000"/>
                </a:solidFill>
                <a:latin typeface="微软雅黑" charset="0"/>
                <a:ea typeface="微软雅黑" charset="0"/>
                <a:sym typeface="+mn-ea"/>
              </a:rPr>
              <a:t>ALTER</a:t>
            </a:r>
            <a:r>
              <a:rPr lang="zh-CN" altLang="en-US" sz="2000" dirty="0">
                <a:solidFill>
                  <a:srgbClr val="292929"/>
                </a:solidFill>
                <a:latin typeface="微软雅黑" charset="0"/>
                <a:ea typeface="微软雅黑" charset="0"/>
                <a:sym typeface="+mn-ea"/>
              </a:rPr>
              <a:t>等</a:t>
            </a:r>
            <a:endParaRPr lang="en-US" altLang="zh-CN" sz="2000" dirty="0">
              <a:latin typeface="微软雅黑" charset="0"/>
              <a:ea typeface="微软雅黑" charset="0"/>
            </a:endParaRPr>
          </a:p>
          <a:p>
            <a:pPr marL="802005" lvl="1" indent="-342900">
              <a:lnSpc>
                <a:spcPct val="150000"/>
              </a:lnSpc>
              <a:buClr>
                <a:srgbClr val="FFC000"/>
              </a:buClr>
              <a:buSzPct val="90000"/>
              <a:buFont typeface="Wingdings" charset="2"/>
              <a:buChar char="v"/>
              <a:defRPr/>
            </a:pPr>
            <a:r>
              <a:rPr lang="zh-CN" altLang="en-US" sz="2000" b="1" dirty="0">
                <a:solidFill>
                  <a:srgbClr val="292929"/>
                </a:solidFill>
                <a:latin typeface="微软雅黑" charset="0"/>
                <a:ea typeface="微软雅黑" charset="0"/>
                <a:sym typeface="+mn-ea"/>
              </a:rPr>
              <a:t>数据操作语言</a:t>
            </a:r>
            <a:r>
              <a:rPr lang="zh-CN" altLang="en-US" sz="2000" b="1" dirty="0">
                <a:solidFill>
                  <a:srgbClr val="FF0000"/>
                </a:solidFill>
                <a:latin typeface="微软雅黑" charset="0"/>
                <a:ea typeface="微软雅黑" charset="0"/>
                <a:sym typeface="+mn-ea"/>
              </a:rPr>
              <a:t>（</a:t>
            </a:r>
            <a:r>
              <a:rPr lang="en-US" altLang="zh-CN" sz="2000" b="1" dirty="0">
                <a:solidFill>
                  <a:srgbClr val="FF0000"/>
                </a:solidFill>
                <a:latin typeface="微软雅黑" charset="0"/>
                <a:ea typeface="微软雅黑" charset="0"/>
                <a:sym typeface="+mn-ea"/>
              </a:rPr>
              <a:t>DML</a:t>
            </a:r>
            <a:r>
              <a:rPr lang="zh-CN" altLang="en-US" sz="2000" b="1" dirty="0">
                <a:solidFill>
                  <a:srgbClr val="FF0000"/>
                </a:solidFill>
                <a:latin typeface="微软雅黑" charset="0"/>
                <a:ea typeface="微软雅黑" charset="0"/>
                <a:sym typeface="+mn-ea"/>
              </a:rPr>
              <a:t>）</a:t>
            </a:r>
            <a:r>
              <a:rPr lang="zh-CN" altLang="en-US" sz="2000" dirty="0">
                <a:solidFill>
                  <a:srgbClr val="292929"/>
                </a:solidFill>
                <a:latin typeface="微软雅黑" charset="0"/>
                <a:ea typeface="微软雅黑" charset="0"/>
                <a:sym typeface="+mn-ea"/>
              </a:rPr>
              <a:t>：用于操作数据库对象中所包含的数据。例如：</a:t>
            </a:r>
            <a:r>
              <a:rPr lang="en-US" altLang="zh-CN" sz="2000" dirty="0">
                <a:solidFill>
                  <a:srgbClr val="FF0000"/>
                </a:solidFill>
                <a:latin typeface="微软雅黑" charset="0"/>
                <a:ea typeface="微软雅黑" charset="0"/>
                <a:sym typeface="+mn-ea"/>
              </a:rPr>
              <a:t>INSERT</a:t>
            </a:r>
            <a:r>
              <a:rPr lang="zh-CN" altLang="en-US" sz="2000" dirty="0">
                <a:solidFill>
                  <a:srgbClr val="FF0000"/>
                </a:solidFill>
                <a:latin typeface="微软雅黑" charset="0"/>
                <a:ea typeface="微软雅黑" charset="0"/>
                <a:sym typeface="+mn-ea"/>
              </a:rPr>
              <a:t>，</a:t>
            </a:r>
            <a:r>
              <a:rPr lang="en-US" altLang="zh-CN" sz="2000" dirty="0">
                <a:solidFill>
                  <a:srgbClr val="FF0000"/>
                </a:solidFill>
                <a:latin typeface="微软雅黑" charset="0"/>
                <a:ea typeface="微软雅黑" charset="0"/>
                <a:sym typeface="+mn-ea"/>
              </a:rPr>
              <a:t>UPDATE</a:t>
            </a:r>
            <a:r>
              <a:rPr lang="zh-CN" altLang="en-US" sz="2000" dirty="0">
                <a:solidFill>
                  <a:srgbClr val="FF0000"/>
                </a:solidFill>
                <a:latin typeface="微软雅黑" charset="0"/>
                <a:ea typeface="微软雅黑" charset="0"/>
                <a:sym typeface="+mn-ea"/>
              </a:rPr>
              <a:t>，</a:t>
            </a:r>
            <a:r>
              <a:rPr lang="en-US" altLang="zh-CN" sz="2000" dirty="0">
                <a:solidFill>
                  <a:srgbClr val="FF0000"/>
                </a:solidFill>
                <a:latin typeface="微软雅黑" charset="0"/>
                <a:ea typeface="微软雅黑" charset="0"/>
                <a:sym typeface="+mn-ea"/>
              </a:rPr>
              <a:t>DELETE</a:t>
            </a:r>
            <a:r>
              <a:rPr lang="zh-CN" altLang="en-US" sz="2000" dirty="0">
                <a:solidFill>
                  <a:srgbClr val="292929"/>
                </a:solidFill>
                <a:latin typeface="微软雅黑" charset="0"/>
                <a:ea typeface="微软雅黑" charset="0"/>
                <a:sym typeface="+mn-ea"/>
              </a:rPr>
              <a:t>语句</a:t>
            </a:r>
          </a:p>
          <a:p>
            <a:pPr marL="802005" lvl="1" indent="-342900">
              <a:lnSpc>
                <a:spcPct val="150000"/>
              </a:lnSpc>
              <a:buClr>
                <a:srgbClr val="FFC000"/>
              </a:buClr>
              <a:buSzPct val="90000"/>
              <a:buFont typeface="Wingdings" charset="2"/>
              <a:buChar char="v"/>
              <a:defRPr/>
            </a:pPr>
            <a:r>
              <a:rPr lang="zh-CN" altLang="en-US" sz="2000" b="1" dirty="0">
                <a:solidFill>
                  <a:srgbClr val="292929"/>
                </a:solidFill>
                <a:latin typeface="微软雅黑" charset="0"/>
                <a:ea typeface="微软雅黑" charset="0"/>
                <a:sym typeface="+mn-ea"/>
              </a:rPr>
              <a:t>数据查询语言</a:t>
            </a:r>
            <a:r>
              <a:rPr lang="zh-CN" altLang="en-US" sz="2000" b="1" dirty="0">
                <a:solidFill>
                  <a:srgbClr val="FF0000"/>
                </a:solidFill>
                <a:latin typeface="微软雅黑" charset="0"/>
                <a:ea typeface="微软雅黑" charset="0"/>
                <a:sym typeface="+mn-ea"/>
              </a:rPr>
              <a:t>（</a:t>
            </a:r>
            <a:r>
              <a:rPr lang="en-US" altLang="zh-CN" sz="2000" b="1" dirty="0">
                <a:solidFill>
                  <a:srgbClr val="FF0000"/>
                </a:solidFill>
                <a:latin typeface="微软雅黑" charset="0"/>
                <a:ea typeface="微软雅黑" charset="0"/>
                <a:sym typeface="+mn-ea"/>
              </a:rPr>
              <a:t>DQL</a:t>
            </a:r>
            <a:r>
              <a:rPr lang="zh-CN" altLang="en-US" sz="2000" b="1" dirty="0">
                <a:solidFill>
                  <a:srgbClr val="FF0000"/>
                </a:solidFill>
                <a:latin typeface="微软雅黑" charset="0"/>
                <a:ea typeface="微软雅黑" charset="0"/>
                <a:sym typeface="+mn-ea"/>
              </a:rPr>
              <a:t>）</a:t>
            </a:r>
            <a:r>
              <a:rPr lang="zh-CN" altLang="en-US" sz="2000" dirty="0">
                <a:solidFill>
                  <a:srgbClr val="292929"/>
                </a:solidFill>
                <a:latin typeface="微软雅黑" charset="0"/>
                <a:ea typeface="微软雅黑" charset="0"/>
                <a:sym typeface="+mn-ea"/>
              </a:rPr>
              <a:t>：用于查询数据库对象中所包含的数据，能够进行单表查询、连接查询、嵌套查询以及集合查询等各种复杂程度不同的数据库查询，并将数据返回客户机中显示。例如：</a:t>
            </a:r>
            <a:r>
              <a:rPr lang="en-US" altLang="zh-CN" sz="2000" dirty="0">
                <a:solidFill>
                  <a:srgbClr val="FF0000"/>
                </a:solidFill>
                <a:latin typeface="微软雅黑" charset="0"/>
                <a:ea typeface="微软雅黑" charset="0"/>
                <a:sym typeface="+mn-ea"/>
              </a:rPr>
              <a:t>SELECT</a:t>
            </a:r>
          </a:p>
          <a:p>
            <a:pPr marL="804672" indent="-342900">
              <a:lnSpc>
                <a:spcPct val="150000"/>
              </a:lnSpc>
              <a:buClr>
                <a:srgbClr val="FFC000"/>
              </a:buClr>
              <a:buSzPct val="90000"/>
              <a:buFont typeface="Wingdings" charset="2"/>
              <a:buChar char="v"/>
              <a:defRPr/>
            </a:pPr>
            <a:r>
              <a:rPr lang="zh-CN" altLang="en-US" sz="2000" b="1" dirty="0">
                <a:solidFill>
                  <a:srgbClr val="292929"/>
                </a:solidFill>
                <a:latin typeface="微软雅黑" pitchFamily="34" charset="-122"/>
                <a:ea typeface="微软雅黑" pitchFamily="34" charset="-122"/>
                <a:sym typeface="+mn-ea"/>
              </a:rPr>
              <a:t>数据控制语言</a:t>
            </a:r>
            <a:r>
              <a:rPr lang="zh-CN" altLang="en-US" sz="2000" b="1" dirty="0">
                <a:solidFill>
                  <a:srgbClr val="FF0000"/>
                </a:solidFill>
                <a:latin typeface="微软雅黑" pitchFamily="34" charset="-122"/>
                <a:ea typeface="微软雅黑" pitchFamily="34" charset="-122"/>
                <a:sym typeface="+mn-ea"/>
              </a:rPr>
              <a:t>（</a:t>
            </a:r>
            <a:r>
              <a:rPr lang="en-US" altLang="zh-CN" sz="2000" b="1" dirty="0">
                <a:solidFill>
                  <a:srgbClr val="FF0000"/>
                </a:solidFill>
                <a:latin typeface="微软雅黑" pitchFamily="34" charset="-122"/>
                <a:ea typeface="微软雅黑" pitchFamily="34" charset="-122"/>
                <a:sym typeface="+mn-ea"/>
              </a:rPr>
              <a:t>DCL</a:t>
            </a:r>
            <a:r>
              <a:rPr lang="zh-CN" altLang="en-US" sz="2000" b="1" dirty="0">
                <a:solidFill>
                  <a:srgbClr val="FF0000"/>
                </a:solidFill>
                <a:latin typeface="微软雅黑" pitchFamily="34" charset="-122"/>
                <a:ea typeface="微软雅黑" pitchFamily="34" charset="-122"/>
                <a:sym typeface="+mn-ea"/>
              </a:rPr>
              <a:t>）</a:t>
            </a:r>
            <a:r>
              <a:rPr lang="zh-CN" altLang="en-US" sz="2000" dirty="0">
                <a:solidFill>
                  <a:srgbClr val="292929"/>
                </a:solidFill>
                <a:latin typeface="微软雅黑" pitchFamily="34" charset="-122"/>
                <a:ea typeface="微软雅黑" pitchFamily="34" charset="-122"/>
                <a:sym typeface="+mn-ea"/>
              </a:rPr>
              <a:t>：是用来管理数据库的语言，包括管理权限及数据更改。例如：</a:t>
            </a:r>
            <a:r>
              <a:rPr lang="en-US" altLang="zh-CN" sz="2000" dirty="0">
                <a:solidFill>
                  <a:srgbClr val="FF0000"/>
                </a:solidFill>
                <a:latin typeface="微软雅黑" pitchFamily="34" charset="-122"/>
                <a:ea typeface="微软雅黑" pitchFamily="34" charset="-122"/>
                <a:sym typeface="+mn-ea"/>
              </a:rPr>
              <a:t>GRANT</a:t>
            </a:r>
            <a:r>
              <a:rPr lang="zh-CN" altLang="en-US" sz="2000" dirty="0">
                <a:solidFill>
                  <a:srgbClr val="FF0000"/>
                </a:solidFill>
                <a:latin typeface="微软雅黑" pitchFamily="34" charset="-122"/>
                <a:ea typeface="微软雅黑" pitchFamily="34" charset="-122"/>
                <a:sym typeface="+mn-ea"/>
              </a:rPr>
              <a:t>，</a:t>
            </a:r>
            <a:r>
              <a:rPr lang="en-US" altLang="zh-CN" sz="2000" dirty="0">
                <a:solidFill>
                  <a:srgbClr val="FF0000"/>
                </a:solidFill>
                <a:latin typeface="微软雅黑" pitchFamily="34" charset="-122"/>
                <a:ea typeface="微软雅黑" pitchFamily="34" charset="-122"/>
                <a:sym typeface="+mn-ea"/>
              </a:rPr>
              <a:t>REVOKE</a:t>
            </a:r>
            <a:r>
              <a:rPr lang="zh-CN" altLang="en-US" sz="2000" dirty="0">
                <a:solidFill>
                  <a:srgbClr val="FF0000"/>
                </a:solidFill>
                <a:latin typeface="微软雅黑" pitchFamily="34" charset="-122"/>
                <a:ea typeface="微软雅黑" pitchFamily="34" charset="-122"/>
                <a:sym typeface="+mn-ea"/>
              </a:rPr>
              <a:t>，</a:t>
            </a:r>
            <a:r>
              <a:rPr lang="en-US" altLang="zh-CN" sz="2000" dirty="0">
                <a:solidFill>
                  <a:srgbClr val="FF0000"/>
                </a:solidFill>
                <a:latin typeface="微软雅黑" pitchFamily="34" charset="-122"/>
                <a:ea typeface="微软雅黑" pitchFamily="34" charset="-122"/>
                <a:sym typeface="+mn-ea"/>
              </a:rPr>
              <a:t>COMMIT</a:t>
            </a:r>
            <a:r>
              <a:rPr lang="zh-CN" altLang="en-US" sz="2000" dirty="0">
                <a:solidFill>
                  <a:srgbClr val="FF0000"/>
                </a:solidFill>
                <a:latin typeface="微软雅黑" pitchFamily="34" charset="-122"/>
                <a:ea typeface="微软雅黑" pitchFamily="34" charset="-122"/>
                <a:sym typeface="+mn-ea"/>
              </a:rPr>
              <a:t>，</a:t>
            </a:r>
            <a:r>
              <a:rPr lang="en-US" altLang="zh-CN" sz="2000" dirty="0">
                <a:solidFill>
                  <a:srgbClr val="FF0000"/>
                </a:solidFill>
                <a:latin typeface="微软雅黑" pitchFamily="34" charset="-122"/>
                <a:ea typeface="微软雅黑" pitchFamily="34" charset="-122"/>
                <a:sym typeface="+mn-ea"/>
              </a:rPr>
              <a:t>ROLLBACK</a:t>
            </a:r>
            <a:r>
              <a:rPr lang="zh-CN" altLang="en-US" sz="2000" dirty="0">
                <a:latin typeface="微软雅黑" pitchFamily="34" charset="-122"/>
                <a:ea typeface="微软雅黑" pitchFamily="34" charset="-122"/>
                <a:sym typeface="+mn-ea"/>
              </a:rPr>
              <a:t>等</a:t>
            </a:r>
            <a:endParaRPr lang="en-US" altLang="zh-CN" sz="2000" dirty="0">
              <a:latin typeface="微软雅黑" charset="0"/>
              <a:ea typeface="微软雅黑" charset="0"/>
            </a:endParaRPr>
          </a:p>
          <a:p>
            <a:pPr marL="1905" indent="340995">
              <a:lnSpc>
                <a:spcPct val="150000"/>
              </a:lnSpc>
              <a:buClr>
                <a:srgbClr val="FFC000"/>
              </a:buClr>
              <a:buSzPct val="90000"/>
              <a:buFont typeface="Wingdings" charset="2"/>
              <a:buBlip>
                <a:blip r:embed="rId3"/>
              </a:buBlip>
              <a:defRPr/>
            </a:pPr>
            <a:endParaRPr lang="zh-CN" altLang="en-US" sz="2200" dirty="0">
              <a:latin typeface="微软雅黑" charset="0"/>
              <a:ea typeface="微软雅黑" charset="0"/>
              <a:sym typeface="+mn-ea"/>
            </a:endParaRPr>
          </a:p>
          <a:p>
            <a:pPr marL="1905" indent="0">
              <a:lnSpc>
                <a:spcPct val="150000"/>
              </a:lnSpc>
              <a:buClr>
                <a:srgbClr val="FFC000"/>
              </a:buClr>
              <a:buSzPct val="90000"/>
              <a:buFont typeface="Wingdings" charset="2"/>
              <a:buNone/>
              <a:defRPr/>
            </a:pPr>
            <a:endParaRPr lang="zh-CN" altLang="en-US" sz="2000" dirty="0">
              <a:latin typeface="微软雅黑" charset="0"/>
              <a:ea typeface="微软雅黑" charset="0"/>
              <a:sym typeface="+mn-ea"/>
            </a:endParaRPr>
          </a:p>
          <a:p>
            <a:pPr marL="1905" indent="-1905">
              <a:lnSpc>
                <a:spcPct val="150000"/>
              </a:lnSpc>
              <a:buClr>
                <a:srgbClr val="FFC000"/>
              </a:buClr>
              <a:buSzPct val="90000"/>
              <a:buFont typeface="Wingdings" charset="2"/>
              <a:buNone/>
              <a:defRPr/>
            </a:pPr>
            <a:endParaRPr lang="zh-CN" altLang="en-US" sz="2000" noProof="1">
              <a:solidFill>
                <a:srgbClr val="000000"/>
              </a:solidFill>
              <a:latin typeface="微软雅黑" charset="0"/>
              <a:ea typeface="微软雅黑" charset="0"/>
              <a:sym typeface="+mn-ea"/>
            </a:endParaRPr>
          </a:p>
        </p:txBody>
      </p:sp>
    </p:spTree>
    <p:extLst>
      <p:ext uri="{BB962C8B-B14F-4D97-AF65-F5344CB8AC3E}">
        <p14:creationId xmlns:p14="http://schemas.microsoft.com/office/powerpoint/2010/main" val="2997818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15</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396371" cy="481013"/>
          </a:xfrm>
          <a:prstGeom prst="rect">
            <a:avLst/>
          </a:prstGeom>
          <a:noFill/>
          <a:ln w="9525">
            <a:noFill/>
            <a:miter lim="800000"/>
            <a:headEnd/>
            <a:tailEnd/>
          </a:ln>
          <a:effectLst/>
        </p:spPr>
        <p:txBody>
          <a:bodyPr lIns="92075" tIns="46038" rIns="92075" bIns="46038" anchor="ctr"/>
          <a:lstStyle/>
          <a:p>
            <a:pPr>
              <a:defRPr/>
            </a:pPr>
            <a:r>
              <a:rPr lang="en-US" altLang="zh-CN" sz="4800" dirty="0">
                <a:solidFill>
                  <a:schemeClr val="bg1"/>
                </a:solidFill>
                <a:latin typeface="Microsoft YaHei" panose="020B0503020204020204" pitchFamily="34" charset="-122"/>
                <a:ea typeface="Microsoft YaHei" panose="020B0503020204020204" pitchFamily="34" charset="-122"/>
                <a:cs typeface="+mj-cs"/>
              </a:rPr>
              <a:t>1.6 MySQL</a:t>
            </a:r>
            <a:r>
              <a:rPr lang="zh-CN" altLang="en-US" sz="4800" dirty="0">
                <a:solidFill>
                  <a:schemeClr val="bg1"/>
                </a:solidFill>
                <a:latin typeface="Microsoft YaHei" panose="020B0503020204020204" pitchFamily="34" charset="-122"/>
                <a:ea typeface="Microsoft YaHei" panose="020B0503020204020204" pitchFamily="34" charset="-122"/>
                <a:cs typeface="+mj-cs"/>
              </a:rPr>
              <a:t>数据库的常见操作</a:t>
            </a:r>
          </a:p>
        </p:txBody>
      </p:sp>
      <p:sp>
        <p:nvSpPr>
          <p:cNvPr id="6" name="Rectangle 3">
            <a:extLst>
              <a:ext uri="{FF2B5EF4-FFF2-40B4-BE49-F238E27FC236}">
                <a16:creationId xmlns:a16="http://schemas.microsoft.com/office/drawing/2014/main" id="{2AFB0065-FE10-3945-A2BC-DDF2B989EE1B}"/>
              </a:ext>
            </a:extLst>
          </p:cNvPr>
          <p:cNvSpPr txBox="1">
            <a:spLocks noChangeArrowheads="1"/>
          </p:cNvSpPr>
          <p:nvPr/>
        </p:nvSpPr>
        <p:spPr bwMode="auto">
          <a:xfrm>
            <a:off x="1859661" y="798195"/>
            <a:ext cx="8081010" cy="5261610"/>
          </a:xfrm>
          <a:prstGeom prst="rect">
            <a:avLst/>
          </a:prstGeom>
          <a:noFill/>
          <a:ln w="9525">
            <a:noFill/>
            <a:miter lim="800000"/>
          </a:ln>
        </p:spPr>
        <p:txBody>
          <a:bodyPr/>
          <a:lstStyle/>
          <a:p>
            <a:pPr marL="342900" indent="-342900">
              <a:lnSpc>
                <a:spcPct val="160000"/>
              </a:lnSpc>
              <a:buClr>
                <a:schemeClr val="accent2"/>
              </a:buClr>
              <a:buSzPct val="75000"/>
            </a:pPr>
            <a:r>
              <a:rPr lang="en-US" altLang="zh-CN" sz="2400" b="1" dirty="0" err="1">
                <a:latin typeface="微软雅黑" pitchFamily="34" charset="-122"/>
                <a:ea typeface="微软雅黑" pitchFamily="34" charset="-122"/>
              </a:rPr>
              <a:t>MySQL</a:t>
            </a:r>
            <a:r>
              <a:rPr lang="zh-CN" altLang="en-US" sz="2400" b="1" dirty="0">
                <a:latin typeface="微软雅黑" pitchFamily="34" charset="-122"/>
                <a:ea typeface="微软雅黑" pitchFamily="34" charset="-122"/>
              </a:rPr>
              <a:t>数据库的连接与关闭</a:t>
            </a:r>
            <a:r>
              <a:rPr lang="zh-CN" altLang="zh-CN" sz="2400" b="1" dirty="0">
                <a:latin typeface="微软雅黑" pitchFamily="34" charset="-122"/>
                <a:ea typeface="微软雅黑" pitchFamily="34" charset="-122"/>
              </a:rPr>
              <a:t>：</a:t>
            </a:r>
            <a:endParaRPr lang="en-US" altLang="zh-CN" sz="2400" b="1" dirty="0">
              <a:latin typeface="微软雅黑" pitchFamily="34" charset="-122"/>
              <a:ea typeface="微软雅黑" pitchFamily="34" charset="-122"/>
            </a:endParaRPr>
          </a:p>
          <a:p>
            <a:pPr marL="342900" indent="-342900">
              <a:lnSpc>
                <a:spcPct val="160000"/>
              </a:lnSpc>
              <a:buClr>
                <a:schemeClr val="accent2"/>
              </a:buClr>
              <a:buSzPct val="75000"/>
            </a:pPr>
            <a:r>
              <a:rPr lang="en-US" altLang="zh-CN" sz="2200" dirty="0" err="1">
                <a:solidFill>
                  <a:srgbClr val="FF0000"/>
                </a:solidFill>
                <a:latin typeface="微软雅黑" pitchFamily="34" charset="-122"/>
                <a:ea typeface="微软雅黑" pitchFamily="34" charset="-122"/>
              </a:rPr>
              <a:t>mysql</a:t>
            </a:r>
            <a:r>
              <a:rPr lang="en-US" altLang="zh-CN" sz="2200" dirty="0">
                <a:solidFill>
                  <a:srgbClr val="FF0000"/>
                </a:solidFill>
                <a:latin typeface="微软雅黑" pitchFamily="34" charset="-122"/>
                <a:ea typeface="微软雅黑" pitchFamily="34" charset="-122"/>
              </a:rPr>
              <a:t> –h </a:t>
            </a:r>
            <a:r>
              <a:rPr lang="zh-CN" altLang="en-US" sz="2200" dirty="0">
                <a:solidFill>
                  <a:srgbClr val="FF0000"/>
                </a:solidFill>
                <a:latin typeface="微软雅黑" pitchFamily="34" charset="-122"/>
                <a:ea typeface="微软雅黑" pitchFamily="34" charset="-122"/>
              </a:rPr>
              <a:t>服务器主机地址</a:t>
            </a:r>
            <a:r>
              <a:rPr lang="en-US" altLang="zh-CN" sz="2200" dirty="0">
                <a:solidFill>
                  <a:srgbClr val="FF0000"/>
                </a:solidFill>
                <a:latin typeface="微软雅黑" pitchFamily="34" charset="-122"/>
                <a:ea typeface="微软雅黑" pitchFamily="34" charset="-122"/>
              </a:rPr>
              <a:t> –u </a:t>
            </a:r>
            <a:r>
              <a:rPr lang="zh-CN" altLang="en-US" sz="2200" dirty="0">
                <a:solidFill>
                  <a:srgbClr val="FF0000"/>
                </a:solidFill>
                <a:latin typeface="微软雅黑" pitchFamily="34" charset="-122"/>
                <a:ea typeface="微软雅黑" pitchFamily="34" charset="-122"/>
              </a:rPr>
              <a:t>用户名</a:t>
            </a:r>
            <a:r>
              <a:rPr lang="en-US" altLang="zh-CN" sz="2200" dirty="0">
                <a:solidFill>
                  <a:srgbClr val="FF0000"/>
                </a:solidFill>
                <a:latin typeface="微软雅黑" pitchFamily="34" charset="-122"/>
                <a:ea typeface="微软雅黑" pitchFamily="34" charset="-122"/>
              </a:rPr>
              <a:t> –p </a:t>
            </a:r>
            <a:r>
              <a:rPr lang="zh-CN" altLang="en-US" sz="2200" dirty="0">
                <a:solidFill>
                  <a:srgbClr val="FF0000"/>
                </a:solidFill>
                <a:latin typeface="微软雅黑" pitchFamily="34" charset="-122"/>
                <a:ea typeface="微软雅黑" pitchFamily="34" charset="-122"/>
              </a:rPr>
              <a:t>用户密码</a:t>
            </a:r>
            <a:endParaRPr lang="en-US" altLang="zh-CN" sz="2200" dirty="0">
              <a:solidFill>
                <a:srgbClr val="FF0000"/>
              </a:solidFill>
              <a:latin typeface="微软雅黑" pitchFamily="34" charset="-122"/>
              <a:ea typeface="微软雅黑" pitchFamily="34" charset="-122"/>
            </a:endParaRPr>
          </a:p>
          <a:p>
            <a:pPr marL="342900" indent="-342900">
              <a:lnSpc>
                <a:spcPct val="160000"/>
              </a:lnSpc>
              <a:buClr>
                <a:schemeClr val="accent2"/>
              </a:buClr>
              <a:buSzPct val="75000"/>
            </a:pPr>
            <a:endParaRPr lang="en-US" altLang="zh-CN" sz="2200" dirty="0">
              <a:latin typeface="微软雅黑" pitchFamily="34" charset="-122"/>
              <a:ea typeface="微软雅黑" pitchFamily="34" charset="-122"/>
            </a:endParaRPr>
          </a:p>
          <a:p>
            <a:pPr marL="342900" indent="-342900">
              <a:lnSpc>
                <a:spcPct val="160000"/>
              </a:lnSpc>
              <a:buClr>
                <a:schemeClr val="accent2"/>
              </a:buClr>
              <a:buSzPct val="75000"/>
            </a:pPr>
            <a:r>
              <a:rPr lang="zh-CN" altLang="en-US" sz="2200" dirty="0">
                <a:latin typeface="微软雅黑" pitchFamily="34" charset="-122"/>
                <a:ea typeface="微软雅黑" pitchFamily="34" charset="-122"/>
              </a:rPr>
              <a:t>只有客户机所在的主机被授予权限才能去连接</a:t>
            </a:r>
            <a:r>
              <a:rPr lang="en-US" altLang="zh-CN" sz="2200" dirty="0" err="1">
                <a:latin typeface="微软雅黑" pitchFamily="34" charset="-122"/>
                <a:ea typeface="微软雅黑" pitchFamily="34" charset="-122"/>
              </a:rPr>
              <a:t>MySQL</a:t>
            </a:r>
            <a:r>
              <a:rPr lang="zh-CN" altLang="en-US" sz="2200" dirty="0">
                <a:latin typeface="微软雅黑" pitchFamily="34" charset="-122"/>
                <a:ea typeface="微软雅黑" pitchFamily="34" charset="-122"/>
              </a:rPr>
              <a:t>服务器。</a:t>
            </a:r>
          </a:p>
          <a:p>
            <a:pPr marL="342900" indent="-342900">
              <a:lnSpc>
                <a:spcPct val="160000"/>
              </a:lnSpc>
              <a:buClr>
                <a:schemeClr val="accent2"/>
              </a:buClr>
              <a:buSzPct val="75000"/>
            </a:pPr>
            <a:r>
              <a:rPr lang="zh-CN" altLang="en-US" sz="2200" dirty="0">
                <a:latin typeface="微软雅黑" pitchFamily="34" charset="-122"/>
                <a:ea typeface="微软雅黑" pitchFamily="34" charset="-122"/>
              </a:rPr>
              <a:t>注意：</a:t>
            </a:r>
            <a:endParaRPr lang="en-US" altLang="zh-CN" sz="2200" dirty="0">
              <a:latin typeface="微软雅黑" pitchFamily="34" charset="-122"/>
              <a:ea typeface="微软雅黑" pitchFamily="34" charset="-122"/>
            </a:endParaRPr>
          </a:p>
          <a:p>
            <a:pPr marL="342900" indent="-342900">
              <a:lnSpc>
                <a:spcPct val="160000"/>
              </a:lnSpc>
              <a:buClr>
                <a:schemeClr val="accent2"/>
              </a:buClr>
              <a:buSzPct val="75000"/>
            </a:pPr>
            <a:r>
              <a:rPr lang="zh-CN" altLang="zh-CN" sz="2200" dirty="0">
                <a:solidFill>
                  <a:srgbClr val="FF0000"/>
                </a:solidFill>
                <a:latin typeface="微软雅黑" pitchFamily="34" charset="-122"/>
                <a:ea typeface="微软雅黑" pitchFamily="34" charset="-122"/>
              </a:rPr>
              <a:t>1</a:t>
            </a:r>
            <a:r>
              <a:rPr lang="en-US" altLang="zh-CN" sz="2200" dirty="0">
                <a:solidFill>
                  <a:srgbClr val="FF0000"/>
                </a:solidFill>
                <a:latin typeface="微软雅黑" pitchFamily="34" charset="-122"/>
                <a:ea typeface="微软雅黑" pitchFamily="34" charset="-122"/>
              </a:rPr>
              <a:t>.</a:t>
            </a:r>
            <a:r>
              <a:rPr lang="zh-CN" altLang="en-US" sz="2200" dirty="0">
                <a:solidFill>
                  <a:srgbClr val="FF0000"/>
                </a:solidFill>
                <a:latin typeface="微软雅黑" pitchFamily="34" charset="-122"/>
                <a:ea typeface="微软雅黑" pitchFamily="34" charset="-122"/>
              </a:rPr>
              <a:t> 每个</a:t>
            </a:r>
            <a:r>
              <a:rPr lang="en-US" altLang="zh-CN" sz="2200" dirty="0">
                <a:solidFill>
                  <a:srgbClr val="FF0000"/>
                </a:solidFill>
                <a:latin typeface="微软雅黑" pitchFamily="34" charset="-122"/>
                <a:ea typeface="微软雅黑" pitchFamily="34" charset="-122"/>
              </a:rPr>
              <a:t>SQL</a:t>
            </a:r>
            <a:r>
              <a:rPr lang="zh-CN" altLang="en-US" sz="2200" dirty="0">
                <a:solidFill>
                  <a:srgbClr val="FF0000"/>
                </a:solidFill>
                <a:latin typeface="微软雅黑" pitchFamily="34" charset="-122"/>
                <a:ea typeface="微软雅黑" pitchFamily="34" charset="-122"/>
              </a:rPr>
              <a:t>命令都需要使用分号来完成</a:t>
            </a:r>
            <a:endParaRPr lang="en-US" altLang="zh-CN" sz="2200" dirty="0">
              <a:solidFill>
                <a:srgbClr val="FF0000"/>
              </a:solidFill>
              <a:latin typeface="微软雅黑" pitchFamily="34" charset="-122"/>
              <a:ea typeface="微软雅黑" pitchFamily="34" charset="-122"/>
            </a:endParaRPr>
          </a:p>
          <a:p>
            <a:pPr marL="342900" indent="-342900">
              <a:lnSpc>
                <a:spcPct val="160000"/>
              </a:lnSpc>
              <a:buClr>
                <a:schemeClr val="accent2"/>
              </a:buClr>
              <a:buSzPct val="75000"/>
            </a:pPr>
            <a:r>
              <a:rPr lang="zh-CN" altLang="zh-CN" sz="2200" dirty="0">
                <a:solidFill>
                  <a:srgbClr val="FF0000"/>
                </a:solidFill>
                <a:latin typeface="微软雅黑" pitchFamily="34" charset="-122"/>
                <a:ea typeface="微软雅黑" pitchFamily="34" charset="-122"/>
              </a:rPr>
              <a:t>2</a:t>
            </a:r>
            <a:r>
              <a:rPr lang="en-US" altLang="zh-CN" sz="2200" dirty="0">
                <a:solidFill>
                  <a:srgbClr val="FF0000"/>
                </a:solidFill>
                <a:latin typeface="微软雅黑" pitchFamily="34" charset="-122"/>
                <a:ea typeface="微软雅黑" pitchFamily="34" charset="-122"/>
              </a:rPr>
              <a:t>.</a:t>
            </a:r>
            <a:r>
              <a:rPr lang="zh-CN" altLang="en-US" sz="2200" dirty="0">
                <a:solidFill>
                  <a:srgbClr val="FF0000"/>
                </a:solidFill>
                <a:latin typeface="微软雅黑" pitchFamily="34" charset="-122"/>
                <a:ea typeface="微软雅黑" pitchFamily="34" charset="-122"/>
              </a:rPr>
              <a:t> 可以将一行命令拆成多行</a:t>
            </a:r>
            <a:endParaRPr lang="en-US" altLang="zh-CN" sz="2200" dirty="0">
              <a:solidFill>
                <a:srgbClr val="FF0000"/>
              </a:solidFill>
              <a:latin typeface="微软雅黑" pitchFamily="34" charset="-122"/>
              <a:ea typeface="微软雅黑" pitchFamily="34" charset="-122"/>
            </a:endParaRPr>
          </a:p>
          <a:p>
            <a:pPr marL="342900" indent="-342900">
              <a:lnSpc>
                <a:spcPct val="160000"/>
              </a:lnSpc>
              <a:buClr>
                <a:schemeClr val="accent2"/>
              </a:buClr>
              <a:buSzPct val="75000"/>
            </a:pPr>
            <a:r>
              <a:rPr lang="zh-CN" altLang="zh-CN" sz="2200" dirty="0">
                <a:solidFill>
                  <a:srgbClr val="FF0000"/>
                </a:solidFill>
                <a:latin typeface="微软雅黑" pitchFamily="34" charset="-122"/>
                <a:ea typeface="微软雅黑" pitchFamily="34" charset="-122"/>
              </a:rPr>
              <a:t>3</a:t>
            </a:r>
            <a:r>
              <a:rPr lang="en-US" altLang="zh-CN" sz="2200" dirty="0">
                <a:solidFill>
                  <a:srgbClr val="FF0000"/>
                </a:solidFill>
                <a:latin typeface="微软雅黑" pitchFamily="34" charset="-122"/>
                <a:ea typeface="微软雅黑" pitchFamily="34" charset="-122"/>
              </a:rPr>
              <a:t>.</a:t>
            </a:r>
            <a:r>
              <a:rPr lang="zh-CN" altLang="en-US" sz="2200" dirty="0">
                <a:solidFill>
                  <a:srgbClr val="FF0000"/>
                </a:solidFill>
                <a:latin typeface="微软雅黑" pitchFamily="34" charset="-122"/>
                <a:ea typeface="微软雅黑" pitchFamily="34" charset="-122"/>
              </a:rPr>
              <a:t> 可以通过</a:t>
            </a:r>
            <a:r>
              <a:rPr lang="en-US" altLang="zh-CN" sz="2200" dirty="0">
                <a:solidFill>
                  <a:srgbClr val="FF0000"/>
                </a:solidFill>
                <a:latin typeface="微软雅黑" pitchFamily="34" charset="-122"/>
                <a:ea typeface="微软雅黑" pitchFamily="34" charset="-122"/>
              </a:rPr>
              <a:t>\c</a:t>
            </a:r>
            <a:r>
              <a:rPr lang="zh-CN" altLang="en-US" sz="2200" dirty="0">
                <a:solidFill>
                  <a:srgbClr val="FF0000"/>
                </a:solidFill>
                <a:latin typeface="微软雅黑" pitchFamily="34" charset="-122"/>
                <a:ea typeface="微软雅黑" pitchFamily="34" charset="-122"/>
              </a:rPr>
              <a:t>来取消本行命令</a:t>
            </a:r>
            <a:endParaRPr lang="en-US" altLang="zh-CN" sz="2200" dirty="0">
              <a:solidFill>
                <a:srgbClr val="FF0000"/>
              </a:solidFill>
              <a:latin typeface="微软雅黑" pitchFamily="34" charset="-122"/>
              <a:ea typeface="微软雅黑" pitchFamily="34" charset="-122"/>
            </a:endParaRPr>
          </a:p>
          <a:p>
            <a:pPr marL="342900" indent="-342900">
              <a:lnSpc>
                <a:spcPct val="160000"/>
              </a:lnSpc>
              <a:buClr>
                <a:schemeClr val="accent2"/>
              </a:buClr>
              <a:buSzPct val="75000"/>
            </a:pPr>
            <a:r>
              <a:rPr lang="zh-CN" altLang="zh-CN" sz="2200" dirty="0">
                <a:solidFill>
                  <a:srgbClr val="FF0000"/>
                </a:solidFill>
                <a:latin typeface="微软雅黑" pitchFamily="34" charset="-122"/>
                <a:ea typeface="微软雅黑" pitchFamily="34" charset="-122"/>
              </a:rPr>
              <a:t>4</a:t>
            </a:r>
            <a:r>
              <a:rPr lang="en-US" altLang="zh-CN" sz="2200" dirty="0">
                <a:solidFill>
                  <a:srgbClr val="FF0000"/>
                </a:solidFill>
                <a:latin typeface="微软雅黑" pitchFamily="34" charset="-122"/>
                <a:ea typeface="微软雅黑" pitchFamily="34" charset="-122"/>
              </a:rPr>
              <a:t>.</a:t>
            </a:r>
            <a:r>
              <a:rPr lang="zh-CN" altLang="en-US" sz="2200" dirty="0">
                <a:solidFill>
                  <a:srgbClr val="FF0000"/>
                </a:solidFill>
                <a:latin typeface="微软雅黑" pitchFamily="34" charset="-122"/>
                <a:ea typeface="微软雅黑" pitchFamily="34" charset="-122"/>
              </a:rPr>
              <a:t> 可以通过</a:t>
            </a:r>
            <a:r>
              <a:rPr lang="en-US" altLang="zh-CN" sz="2200" dirty="0">
                <a:solidFill>
                  <a:srgbClr val="FF0000"/>
                </a:solidFill>
                <a:latin typeface="微软雅黑" pitchFamily="34" charset="-122"/>
                <a:ea typeface="微软雅黑" pitchFamily="34" charset="-122"/>
              </a:rPr>
              <a:t>\q</a:t>
            </a:r>
            <a:r>
              <a:rPr lang="zh-CN" altLang="en-US" sz="2200" dirty="0">
                <a:solidFill>
                  <a:srgbClr val="FF0000"/>
                </a:solidFill>
                <a:latin typeface="微软雅黑" pitchFamily="34" charset="-122"/>
                <a:ea typeface="微软雅黑" pitchFamily="34" charset="-122"/>
              </a:rPr>
              <a:t>、</a:t>
            </a:r>
            <a:r>
              <a:rPr lang="en-US" altLang="zh-CN" sz="2200" dirty="0">
                <a:solidFill>
                  <a:srgbClr val="FF0000"/>
                </a:solidFill>
                <a:latin typeface="微软雅黑" pitchFamily="34" charset="-122"/>
                <a:ea typeface="微软雅黑" pitchFamily="34" charset="-122"/>
              </a:rPr>
              <a:t>exit</a:t>
            </a:r>
            <a:r>
              <a:rPr lang="zh-CN" altLang="en-US" sz="2200" dirty="0">
                <a:solidFill>
                  <a:srgbClr val="FF0000"/>
                </a:solidFill>
                <a:latin typeface="微软雅黑" pitchFamily="34" charset="-122"/>
                <a:ea typeface="微软雅黑" pitchFamily="34" charset="-122"/>
              </a:rPr>
              <a:t>、</a:t>
            </a:r>
            <a:r>
              <a:rPr lang="en-US" altLang="zh-CN" sz="2200" dirty="0" err="1">
                <a:solidFill>
                  <a:srgbClr val="FF0000"/>
                </a:solidFill>
                <a:latin typeface="微软雅黑" pitchFamily="34" charset="-122"/>
                <a:ea typeface="微软雅黑" pitchFamily="34" charset="-122"/>
              </a:rPr>
              <a:t>ctrl+c</a:t>
            </a:r>
            <a:r>
              <a:rPr lang="zh-CN" altLang="en-US" sz="2200" dirty="0">
                <a:solidFill>
                  <a:srgbClr val="FF0000"/>
                </a:solidFill>
                <a:latin typeface="微软雅黑" pitchFamily="34" charset="-122"/>
                <a:ea typeface="微软雅黑" pitchFamily="34" charset="-122"/>
              </a:rPr>
              <a:t>或者</a:t>
            </a:r>
            <a:r>
              <a:rPr lang="en-US" altLang="zh-CN" sz="2200" dirty="0">
                <a:solidFill>
                  <a:srgbClr val="FF0000"/>
                </a:solidFill>
                <a:latin typeface="微软雅黑" pitchFamily="34" charset="-122"/>
                <a:ea typeface="微软雅黑" pitchFamily="34" charset="-122"/>
              </a:rPr>
              <a:t>quit</a:t>
            </a:r>
            <a:r>
              <a:rPr lang="zh-CN" altLang="en-US" sz="2200" dirty="0">
                <a:solidFill>
                  <a:srgbClr val="FF0000"/>
                </a:solidFill>
                <a:latin typeface="微软雅黑" pitchFamily="34" charset="-122"/>
                <a:ea typeface="微软雅黑" pitchFamily="34" charset="-122"/>
              </a:rPr>
              <a:t>来退出当前客户端</a:t>
            </a:r>
            <a:endParaRPr lang="en-US" altLang="zh-CN" sz="220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4266448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16</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396371" cy="481013"/>
          </a:xfrm>
          <a:prstGeom prst="rect">
            <a:avLst/>
          </a:prstGeom>
          <a:noFill/>
          <a:ln w="9525">
            <a:noFill/>
            <a:miter lim="800000"/>
            <a:headEnd/>
            <a:tailEnd/>
          </a:ln>
          <a:effectLst/>
        </p:spPr>
        <p:txBody>
          <a:bodyPr lIns="92075" tIns="46038" rIns="92075" bIns="46038" anchor="ctr"/>
          <a:lstStyle/>
          <a:p>
            <a:pPr>
              <a:defRPr/>
            </a:pPr>
            <a:r>
              <a:rPr lang="en-US" altLang="zh-CN" sz="4800" dirty="0">
                <a:solidFill>
                  <a:schemeClr val="bg1"/>
                </a:solidFill>
                <a:latin typeface="Microsoft YaHei" panose="020B0503020204020204" pitchFamily="34" charset="-122"/>
                <a:ea typeface="Microsoft YaHei" panose="020B0503020204020204" pitchFamily="34" charset="-122"/>
                <a:cs typeface="+mj-cs"/>
              </a:rPr>
              <a:t>1.6 MySQL</a:t>
            </a:r>
            <a:r>
              <a:rPr lang="zh-CN" altLang="en-US" sz="4800" dirty="0">
                <a:solidFill>
                  <a:schemeClr val="bg1"/>
                </a:solidFill>
                <a:latin typeface="Microsoft YaHei" panose="020B0503020204020204" pitchFamily="34" charset="-122"/>
                <a:ea typeface="Microsoft YaHei" panose="020B0503020204020204" pitchFamily="34" charset="-122"/>
                <a:cs typeface="+mj-cs"/>
              </a:rPr>
              <a:t>数据库的常见操作</a:t>
            </a:r>
          </a:p>
        </p:txBody>
      </p:sp>
      <p:sp>
        <p:nvSpPr>
          <p:cNvPr id="5" name="Rectangle 3">
            <a:extLst>
              <a:ext uri="{FF2B5EF4-FFF2-40B4-BE49-F238E27FC236}">
                <a16:creationId xmlns:a16="http://schemas.microsoft.com/office/drawing/2014/main" id="{C6A4357D-5634-A949-A3E8-5ECF4FBABA54}"/>
              </a:ext>
            </a:extLst>
          </p:cNvPr>
          <p:cNvSpPr txBox="1">
            <a:spLocks noChangeArrowheads="1"/>
          </p:cNvSpPr>
          <p:nvPr/>
        </p:nvSpPr>
        <p:spPr bwMode="auto">
          <a:xfrm>
            <a:off x="1511156" y="1023239"/>
            <a:ext cx="8050530" cy="5227320"/>
          </a:xfrm>
          <a:prstGeom prst="rect">
            <a:avLst/>
          </a:prstGeom>
          <a:noFill/>
          <a:ln w="9525">
            <a:noFill/>
            <a:miter lim="800000"/>
          </a:ln>
        </p:spPr>
        <p:txBody>
          <a:bodyPr/>
          <a:lstStyle/>
          <a:p>
            <a:pPr>
              <a:lnSpc>
                <a:spcPct val="160000"/>
              </a:lnSpc>
              <a:buClr>
                <a:schemeClr val="accent2"/>
              </a:buClr>
              <a:buSzPct val="75000"/>
            </a:pPr>
            <a:r>
              <a:rPr lang="zh-CN" altLang="en-US" sz="2400" dirty="0">
                <a:latin typeface="微软雅黑" pitchFamily="34" charset="-122"/>
                <a:ea typeface="微软雅黑" pitchFamily="34" charset="-122"/>
              </a:rPr>
              <a:t>我们可以使用</a:t>
            </a:r>
            <a:r>
              <a:rPr lang="en-US" altLang="zh-CN" sz="2400" dirty="0">
                <a:solidFill>
                  <a:srgbClr val="FF0000"/>
                </a:solidFill>
                <a:latin typeface="微软雅黑" pitchFamily="34" charset="-122"/>
                <a:ea typeface="微软雅黑" pitchFamily="34" charset="-122"/>
              </a:rPr>
              <a:t>help</a:t>
            </a:r>
            <a:r>
              <a:rPr lang="zh-CN" altLang="en-US" sz="2400" dirty="0">
                <a:latin typeface="微软雅黑" pitchFamily="34" charset="-122"/>
                <a:ea typeface="微软雅黑" pitchFamily="34" charset="-122"/>
              </a:rPr>
              <a:t>命令来查询快捷键：</a:t>
            </a:r>
            <a:endParaRPr lang="en-US" altLang="zh-CN" sz="2400" dirty="0">
              <a:latin typeface="微软雅黑" pitchFamily="34" charset="-122"/>
              <a:ea typeface="微软雅黑" pitchFamily="34" charset="-122"/>
            </a:endParaRPr>
          </a:p>
          <a:p>
            <a:pPr>
              <a:lnSpc>
                <a:spcPct val="160000"/>
              </a:lnSpc>
              <a:buClr>
                <a:schemeClr val="accent2"/>
              </a:buClr>
              <a:buSzPct val="75000"/>
            </a:pPr>
            <a:endParaRPr lang="en-US" altLang="zh-CN" sz="2400" dirty="0">
              <a:latin typeface="微软雅黑" pitchFamily="34" charset="-122"/>
              <a:ea typeface="微软雅黑" pitchFamily="34" charset="-122"/>
            </a:endParaRPr>
          </a:p>
          <a:p>
            <a:pPr>
              <a:lnSpc>
                <a:spcPct val="160000"/>
              </a:lnSpc>
              <a:buClr>
                <a:schemeClr val="accent2"/>
              </a:buClr>
              <a:buSzPct val="75000"/>
            </a:pPr>
            <a:r>
              <a:rPr lang="zh-CN" altLang="en-US" sz="2400" dirty="0">
                <a:solidFill>
                  <a:srgbClr val="FF0000"/>
                </a:solidFill>
                <a:latin typeface="微软雅黑" pitchFamily="34" charset="-122"/>
                <a:ea typeface="微软雅黑" pitchFamily="34" charset="-122"/>
              </a:rPr>
              <a:t>将查询后的数据立起来：</a:t>
            </a:r>
            <a:r>
              <a:rPr lang="en-US" altLang="zh-CN" sz="2400" dirty="0">
                <a:solidFill>
                  <a:srgbClr val="FF0000"/>
                </a:solidFill>
                <a:latin typeface="微软雅黑" pitchFamily="34" charset="-122"/>
                <a:ea typeface="微软雅黑" pitchFamily="34" charset="-122"/>
              </a:rPr>
              <a:t>\G</a:t>
            </a:r>
          </a:p>
          <a:p>
            <a:pPr>
              <a:lnSpc>
                <a:spcPct val="160000"/>
              </a:lnSpc>
              <a:buClr>
                <a:schemeClr val="accent2"/>
              </a:buClr>
              <a:buSzPct val="75000"/>
            </a:pPr>
            <a:r>
              <a:rPr lang="zh-CN" altLang="en-US" sz="2400" dirty="0">
                <a:solidFill>
                  <a:srgbClr val="FF0000"/>
                </a:solidFill>
                <a:latin typeface="微软雅黑" pitchFamily="34" charset="-122"/>
                <a:ea typeface="微软雅黑" pitchFamily="34" charset="-122"/>
              </a:rPr>
              <a:t>取消当前未完成的操作：</a:t>
            </a:r>
            <a:r>
              <a:rPr lang="en-US" altLang="zh-CN" sz="2400" dirty="0">
                <a:solidFill>
                  <a:srgbClr val="FF0000"/>
                </a:solidFill>
                <a:latin typeface="微软雅黑" pitchFamily="34" charset="-122"/>
                <a:ea typeface="微软雅黑" pitchFamily="34" charset="-122"/>
              </a:rPr>
              <a:t>\c</a:t>
            </a:r>
          </a:p>
          <a:p>
            <a:pPr>
              <a:lnSpc>
                <a:spcPct val="160000"/>
              </a:lnSpc>
              <a:buClr>
                <a:schemeClr val="accent2"/>
              </a:buClr>
              <a:buSzPct val="75000"/>
            </a:pPr>
            <a:r>
              <a:rPr lang="zh-CN" altLang="en-US" sz="2400" dirty="0">
                <a:solidFill>
                  <a:srgbClr val="FF0000"/>
                </a:solidFill>
                <a:latin typeface="微软雅黑" pitchFamily="34" charset="-122"/>
                <a:ea typeface="微软雅黑" pitchFamily="34" charset="-122"/>
              </a:rPr>
              <a:t>退出当前客户端：</a:t>
            </a:r>
            <a:r>
              <a:rPr lang="zh-CN" altLang="zh-CN" sz="2400" dirty="0">
                <a:solidFill>
                  <a:srgbClr val="FF0000"/>
                </a:solidFill>
                <a:latin typeface="微软雅黑" pitchFamily="34" charset="-122"/>
                <a:ea typeface="微软雅黑" pitchFamily="34" charset="-122"/>
              </a:rPr>
              <a:t>\</a:t>
            </a:r>
            <a:r>
              <a:rPr lang="en-US" altLang="zh-CN" sz="2400" dirty="0">
                <a:solidFill>
                  <a:srgbClr val="FF0000"/>
                </a:solidFill>
                <a:latin typeface="微软雅黑" pitchFamily="34" charset="-122"/>
                <a:ea typeface="微软雅黑" pitchFamily="34" charset="-122"/>
              </a:rPr>
              <a:t>q</a:t>
            </a:r>
          </a:p>
          <a:p>
            <a:pPr>
              <a:lnSpc>
                <a:spcPct val="160000"/>
              </a:lnSpc>
              <a:buClr>
                <a:schemeClr val="accent2"/>
              </a:buClr>
              <a:buSzPct val="75000"/>
            </a:pPr>
            <a:r>
              <a:rPr lang="zh-CN" altLang="en-US" sz="2400" dirty="0">
                <a:solidFill>
                  <a:srgbClr val="FF0000"/>
                </a:solidFill>
                <a:latin typeface="微软雅黑" pitchFamily="34" charset="-122"/>
                <a:ea typeface="微软雅黑" pitchFamily="34" charset="-122"/>
              </a:rPr>
              <a:t>显示当前服务器状态：</a:t>
            </a:r>
            <a:r>
              <a:rPr lang="en-US" altLang="zh-CN" sz="2400" dirty="0">
                <a:solidFill>
                  <a:srgbClr val="FF0000"/>
                </a:solidFill>
                <a:latin typeface="微软雅黑" pitchFamily="34" charset="-122"/>
                <a:ea typeface="微软雅黑" pitchFamily="34" charset="-122"/>
              </a:rPr>
              <a:t>\s</a:t>
            </a:r>
          </a:p>
          <a:p>
            <a:pPr>
              <a:lnSpc>
                <a:spcPct val="160000"/>
              </a:lnSpc>
              <a:buClr>
                <a:schemeClr val="accent2"/>
              </a:buClr>
              <a:buSzPct val="75000"/>
            </a:pPr>
            <a:r>
              <a:rPr lang="zh-CN" altLang="en-US" sz="2400" dirty="0">
                <a:solidFill>
                  <a:srgbClr val="FF0000"/>
                </a:solidFill>
                <a:latin typeface="微软雅黑" pitchFamily="34" charset="-122"/>
                <a:ea typeface="微软雅黑" pitchFamily="34" charset="-122"/>
              </a:rPr>
              <a:t>显示帮助信息：</a:t>
            </a:r>
            <a:r>
              <a:rPr lang="en-US" altLang="zh-CN" sz="2400" dirty="0">
                <a:solidFill>
                  <a:srgbClr val="FF0000"/>
                </a:solidFill>
                <a:latin typeface="微软雅黑" pitchFamily="34" charset="-122"/>
                <a:ea typeface="微软雅黑" pitchFamily="34" charset="-122"/>
              </a:rPr>
              <a:t>\h(</a:t>
            </a:r>
            <a:r>
              <a:rPr lang="zh-CN" altLang="en-US" sz="2400" dirty="0">
                <a:solidFill>
                  <a:srgbClr val="FF0000"/>
                </a:solidFill>
                <a:latin typeface="微软雅黑" pitchFamily="34" charset="-122"/>
                <a:ea typeface="微软雅黑" pitchFamily="34" charset="-122"/>
              </a:rPr>
              <a:t>同</a:t>
            </a:r>
            <a:r>
              <a:rPr lang="en-US" altLang="zh-CN" sz="2400" dirty="0">
                <a:solidFill>
                  <a:srgbClr val="FF0000"/>
                </a:solidFill>
                <a:latin typeface="微软雅黑" pitchFamily="34" charset="-122"/>
                <a:ea typeface="微软雅黑" pitchFamily="34" charset="-122"/>
              </a:rPr>
              <a:t>help</a:t>
            </a:r>
            <a:r>
              <a:rPr lang="zh-CN" altLang="en-US" sz="2400" dirty="0">
                <a:solidFill>
                  <a:srgbClr val="FF0000"/>
                </a:solidFill>
                <a:latin typeface="微软雅黑" pitchFamily="34" charset="-122"/>
                <a:ea typeface="微软雅黑" pitchFamily="34" charset="-122"/>
              </a:rPr>
              <a:t>命令</a:t>
            </a:r>
            <a:r>
              <a:rPr lang="en-US" altLang="zh-CN" sz="2400" dirty="0">
                <a:solidFill>
                  <a:srgbClr val="FF0000"/>
                </a:solidFill>
                <a:latin typeface="微软雅黑" pitchFamily="34" charset="-122"/>
                <a:ea typeface="微软雅黑" pitchFamily="34" charset="-122"/>
              </a:rPr>
              <a:t>)</a:t>
            </a:r>
          </a:p>
          <a:p>
            <a:pPr>
              <a:lnSpc>
                <a:spcPct val="160000"/>
              </a:lnSpc>
              <a:buClr>
                <a:schemeClr val="accent2"/>
              </a:buClr>
              <a:buSzPct val="75000"/>
            </a:pPr>
            <a:r>
              <a:rPr lang="zh-CN" altLang="en-US" sz="2400" dirty="0">
                <a:solidFill>
                  <a:srgbClr val="FF0000"/>
                </a:solidFill>
                <a:latin typeface="微软雅黑" pitchFamily="34" charset="-122"/>
                <a:ea typeface="微软雅黑" pitchFamily="34" charset="-122"/>
              </a:rPr>
              <a:t>更改执行符：</a:t>
            </a:r>
            <a:r>
              <a:rPr lang="en-US" altLang="zh-CN" sz="2400" dirty="0">
                <a:solidFill>
                  <a:srgbClr val="FF0000"/>
                </a:solidFill>
                <a:latin typeface="微软雅黑" pitchFamily="34" charset="-122"/>
                <a:ea typeface="微软雅黑" pitchFamily="34" charset="-122"/>
              </a:rPr>
              <a:t>\d</a:t>
            </a:r>
          </a:p>
          <a:p>
            <a:pPr>
              <a:lnSpc>
                <a:spcPct val="160000"/>
              </a:lnSpc>
              <a:buClr>
                <a:schemeClr val="accent2"/>
              </a:buClr>
              <a:buSzPct val="75000"/>
            </a:pPr>
            <a:endParaRPr lang="en-US" altLang="zh-CN" sz="2400" b="1" dirty="0">
              <a:solidFill>
                <a:srgbClr val="FF0000"/>
              </a:solidFill>
              <a:latin typeface="宋体" pitchFamily="2" charset="-122"/>
            </a:endParaRPr>
          </a:p>
        </p:txBody>
      </p:sp>
    </p:spTree>
    <p:extLst>
      <p:ext uri="{BB962C8B-B14F-4D97-AF65-F5344CB8AC3E}">
        <p14:creationId xmlns:p14="http://schemas.microsoft.com/office/powerpoint/2010/main" val="2962253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17</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396371" cy="481013"/>
          </a:xfrm>
          <a:prstGeom prst="rect">
            <a:avLst/>
          </a:prstGeom>
          <a:noFill/>
          <a:ln w="9525">
            <a:noFill/>
            <a:miter lim="800000"/>
            <a:headEnd/>
            <a:tailEnd/>
          </a:ln>
          <a:effectLst/>
        </p:spPr>
        <p:txBody>
          <a:bodyPr lIns="92075" tIns="46038" rIns="92075" bIns="46038" anchor="ctr"/>
          <a:lstStyle/>
          <a:p>
            <a:pPr>
              <a:defRPr/>
            </a:pPr>
            <a:r>
              <a:rPr lang="en-US" altLang="zh-CN" sz="4800" dirty="0">
                <a:solidFill>
                  <a:schemeClr val="bg1"/>
                </a:solidFill>
                <a:latin typeface="Microsoft YaHei" panose="020B0503020204020204" pitchFamily="34" charset="-122"/>
                <a:ea typeface="Microsoft YaHei" panose="020B0503020204020204" pitchFamily="34" charset="-122"/>
                <a:cs typeface="+mj-cs"/>
              </a:rPr>
              <a:t>1.7  </a:t>
            </a:r>
            <a:r>
              <a:rPr lang="zh-CN" altLang="en-US" sz="4800" dirty="0">
                <a:solidFill>
                  <a:schemeClr val="bg1"/>
                </a:solidFill>
                <a:latin typeface="Microsoft YaHei" panose="020B0503020204020204" pitchFamily="34" charset="-122"/>
                <a:ea typeface="Microsoft YaHei" panose="020B0503020204020204" pitchFamily="34" charset="-122"/>
                <a:cs typeface="+mj-cs"/>
              </a:rPr>
              <a:t>创建新用户并授权</a:t>
            </a:r>
          </a:p>
        </p:txBody>
      </p:sp>
      <p:sp>
        <p:nvSpPr>
          <p:cNvPr id="6" name="Rectangle 3">
            <a:extLst>
              <a:ext uri="{FF2B5EF4-FFF2-40B4-BE49-F238E27FC236}">
                <a16:creationId xmlns:a16="http://schemas.microsoft.com/office/drawing/2014/main" id="{40608543-F659-8547-ABCA-A8A22A691C21}"/>
              </a:ext>
            </a:extLst>
          </p:cNvPr>
          <p:cNvSpPr txBox="1">
            <a:spLocks noChangeArrowheads="1"/>
          </p:cNvSpPr>
          <p:nvPr/>
        </p:nvSpPr>
        <p:spPr bwMode="auto">
          <a:xfrm>
            <a:off x="1400366" y="944562"/>
            <a:ext cx="8424862" cy="4968875"/>
          </a:xfrm>
          <a:prstGeom prst="rect">
            <a:avLst/>
          </a:prstGeom>
          <a:noFill/>
          <a:ln w="9525">
            <a:noFill/>
            <a:miter lim="800000"/>
          </a:ln>
        </p:spPr>
        <p:txBody>
          <a:bodyPr/>
          <a:lstStyle/>
          <a:p>
            <a:pPr>
              <a:lnSpc>
                <a:spcPct val="150000"/>
              </a:lnSpc>
              <a:buClr>
                <a:schemeClr val="accent2"/>
              </a:buClr>
              <a:buSzPct val="75000"/>
            </a:pPr>
            <a:r>
              <a:rPr lang="zh-CN" altLang="en-US" sz="2200" dirty="0">
                <a:latin typeface="微软雅黑" pitchFamily="34" charset="-122"/>
                <a:ea typeface="微软雅黑" pitchFamily="34" charset="-122"/>
              </a:rPr>
              <a:t>在</a:t>
            </a:r>
            <a:r>
              <a:rPr lang="en-US" altLang="zh-CN" sz="2200" dirty="0">
                <a:latin typeface="微软雅黑" pitchFamily="34" charset="-122"/>
                <a:ea typeface="微软雅黑" pitchFamily="34" charset="-122"/>
              </a:rPr>
              <a:t>MySQL</a:t>
            </a:r>
            <a:r>
              <a:rPr lang="zh-CN" altLang="en-US" sz="2200" dirty="0">
                <a:latin typeface="微软雅黑" pitchFamily="34" charset="-122"/>
                <a:ea typeface="微软雅黑" pitchFamily="34" charset="-122"/>
              </a:rPr>
              <a:t>数据库中，建立用户有</a:t>
            </a:r>
            <a:r>
              <a:rPr lang="en-US" altLang="zh-CN" sz="2200" b="1" dirty="0">
                <a:latin typeface="微软雅黑" pitchFamily="34" charset="-122"/>
                <a:ea typeface="微软雅黑" pitchFamily="34" charset="-122"/>
              </a:rPr>
              <a:t>3</a:t>
            </a:r>
            <a:r>
              <a:rPr lang="zh-CN" altLang="en-US" sz="2200" b="1" dirty="0">
                <a:latin typeface="微软雅黑" pitchFamily="34" charset="-122"/>
                <a:ea typeface="微软雅黑" pitchFamily="34" charset="-122"/>
              </a:rPr>
              <a:t>种</a:t>
            </a:r>
            <a:r>
              <a:rPr lang="zh-CN" altLang="en-US" sz="2200" dirty="0">
                <a:latin typeface="微软雅黑" pitchFamily="34" charset="-122"/>
                <a:ea typeface="微软雅黑" pitchFamily="34" charset="-122"/>
              </a:rPr>
              <a:t>方式：</a:t>
            </a:r>
            <a:endParaRPr lang="en-US" altLang="zh-CN" sz="2200" dirty="0">
              <a:latin typeface="微软雅黑" pitchFamily="34" charset="-122"/>
              <a:ea typeface="微软雅黑" pitchFamily="34" charset="-122"/>
            </a:endParaRPr>
          </a:p>
          <a:p>
            <a:pPr>
              <a:lnSpc>
                <a:spcPct val="150000"/>
              </a:lnSpc>
              <a:buClr>
                <a:schemeClr val="accent2"/>
              </a:buClr>
              <a:buSzPct val="75000"/>
            </a:pPr>
            <a:endParaRPr lang="en-US" altLang="zh-CN" sz="2200" dirty="0">
              <a:latin typeface="微软雅黑" pitchFamily="34" charset="-122"/>
              <a:ea typeface="微软雅黑" pitchFamily="34" charset="-122"/>
            </a:endParaRPr>
          </a:p>
          <a:p>
            <a:pPr marL="342900" indent="-342900">
              <a:lnSpc>
                <a:spcPct val="150000"/>
              </a:lnSpc>
              <a:buClr>
                <a:schemeClr val="accent2"/>
              </a:buClr>
              <a:buSzPct val="75000"/>
              <a:buFont typeface="Wingdings" charset="2"/>
              <a:buChar char="Ø"/>
            </a:pPr>
            <a:r>
              <a:rPr lang="zh-CN" altLang="en-US" sz="2200" dirty="0">
                <a:latin typeface="微软雅黑" pitchFamily="34" charset="-122"/>
                <a:ea typeface="微软雅黑" pitchFamily="34" charset="-122"/>
              </a:rPr>
              <a:t>使用</a:t>
            </a:r>
            <a:r>
              <a:rPr lang="en-US" altLang="zh-CN" sz="2200" dirty="0">
                <a:latin typeface="微软雅黑" pitchFamily="34" charset="-122"/>
                <a:ea typeface="微软雅黑" pitchFamily="34" charset="-122"/>
              </a:rPr>
              <a:t>CREATE USER</a:t>
            </a:r>
            <a:r>
              <a:rPr lang="zh-CN" altLang="en-US" sz="2200" dirty="0">
                <a:latin typeface="微软雅黑" pitchFamily="34" charset="-122"/>
                <a:ea typeface="微软雅黑" pitchFamily="34" charset="-122"/>
              </a:rPr>
              <a:t>语句来创建新的用户；</a:t>
            </a:r>
            <a:endParaRPr lang="en-US" altLang="zh-CN" sz="2200" dirty="0">
              <a:latin typeface="微软雅黑" pitchFamily="34" charset="-122"/>
              <a:ea typeface="微软雅黑" pitchFamily="34" charset="-122"/>
            </a:endParaRPr>
          </a:p>
          <a:p>
            <a:pPr marL="342900" indent="-342900">
              <a:lnSpc>
                <a:spcPct val="150000"/>
              </a:lnSpc>
              <a:buClr>
                <a:schemeClr val="accent2"/>
              </a:buClr>
              <a:buSzPct val="75000"/>
              <a:buFont typeface="Wingdings" charset="2"/>
              <a:buChar char="Ø"/>
            </a:pPr>
            <a:r>
              <a:rPr lang="zh-CN" altLang="en-US" sz="2200" dirty="0">
                <a:latin typeface="微软雅黑" pitchFamily="34" charset="-122"/>
                <a:ea typeface="微软雅黑" pitchFamily="34" charset="-122"/>
              </a:rPr>
              <a:t>直接在</a:t>
            </a:r>
            <a:r>
              <a:rPr lang="en-US" altLang="zh-CN" sz="2200" dirty="0" err="1">
                <a:latin typeface="微软雅黑" pitchFamily="34" charset="-122"/>
                <a:ea typeface="微软雅黑" pitchFamily="34" charset="-122"/>
              </a:rPr>
              <a:t>mysql.user</a:t>
            </a:r>
            <a:r>
              <a:rPr lang="zh-CN" altLang="en-US" sz="2200" dirty="0">
                <a:latin typeface="微软雅黑" pitchFamily="34" charset="-122"/>
                <a:ea typeface="微软雅黑" pitchFamily="34" charset="-122"/>
              </a:rPr>
              <a:t>表中</a:t>
            </a:r>
            <a:r>
              <a:rPr lang="en-US" altLang="zh-CN" sz="2200" dirty="0">
                <a:latin typeface="微软雅黑" pitchFamily="34" charset="-122"/>
                <a:ea typeface="微软雅黑" pitchFamily="34" charset="-122"/>
              </a:rPr>
              <a:t>INSERT</a:t>
            </a:r>
            <a:r>
              <a:rPr lang="zh-CN" altLang="en-US" sz="2200" dirty="0">
                <a:latin typeface="微软雅黑" pitchFamily="34" charset="-122"/>
                <a:ea typeface="微软雅黑" pitchFamily="34" charset="-122"/>
              </a:rPr>
              <a:t>用户；</a:t>
            </a:r>
            <a:endParaRPr lang="en-US" altLang="zh-CN" sz="2200" dirty="0">
              <a:latin typeface="微软雅黑" pitchFamily="34" charset="-122"/>
              <a:ea typeface="微软雅黑" pitchFamily="34" charset="-122"/>
            </a:endParaRPr>
          </a:p>
          <a:p>
            <a:pPr marL="342900" indent="-342900">
              <a:lnSpc>
                <a:spcPct val="150000"/>
              </a:lnSpc>
              <a:buClr>
                <a:schemeClr val="accent2"/>
              </a:buClr>
              <a:buSzPct val="75000"/>
              <a:buFont typeface="Wingdings" charset="2"/>
              <a:buChar char="Ø"/>
            </a:pPr>
            <a:r>
              <a:rPr lang="zh-CN" altLang="en-US" sz="2200" dirty="0">
                <a:latin typeface="微软雅黑" pitchFamily="34" charset="-122"/>
                <a:ea typeface="微软雅黑" pitchFamily="34" charset="-122"/>
              </a:rPr>
              <a:t>使用</a:t>
            </a:r>
            <a:r>
              <a:rPr lang="en-US" altLang="zh-CN" sz="2200" dirty="0">
                <a:latin typeface="微软雅黑" pitchFamily="34" charset="-122"/>
                <a:ea typeface="微软雅黑" pitchFamily="34" charset="-122"/>
              </a:rPr>
              <a:t>GRANT</a:t>
            </a:r>
            <a:r>
              <a:rPr lang="zh-CN" altLang="en-US" sz="2200" dirty="0">
                <a:latin typeface="微软雅黑" pitchFamily="34" charset="-122"/>
                <a:ea typeface="微软雅黑" pitchFamily="34" charset="-122"/>
              </a:rPr>
              <a:t>语句来新建用户。</a:t>
            </a:r>
            <a:endParaRPr lang="en-US" altLang="zh-CN" sz="2200" dirty="0">
              <a:latin typeface="微软雅黑" pitchFamily="34" charset="-122"/>
              <a:ea typeface="微软雅黑" pitchFamily="34" charset="-122"/>
            </a:endParaRPr>
          </a:p>
        </p:txBody>
      </p:sp>
    </p:spTree>
    <p:extLst>
      <p:ext uri="{BB962C8B-B14F-4D97-AF65-F5344CB8AC3E}">
        <p14:creationId xmlns:p14="http://schemas.microsoft.com/office/powerpoint/2010/main" val="3629020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18</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396371" cy="481013"/>
          </a:xfrm>
          <a:prstGeom prst="rect">
            <a:avLst/>
          </a:prstGeom>
          <a:noFill/>
          <a:ln w="9525">
            <a:noFill/>
            <a:miter lim="800000"/>
            <a:headEnd/>
            <a:tailEnd/>
          </a:ln>
          <a:effectLst/>
        </p:spPr>
        <p:txBody>
          <a:bodyPr lIns="92075" tIns="46038" rIns="92075" bIns="46038" anchor="ctr"/>
          <a:lstStyle/>
          <a:p>
            <a:pPr>
              <a:defRPr/>
            </a:pPr>
            <a:r>
              <a:rPr lang="en-US" altLang="zh-CN" sz="4800" dirty="0">
                <a:solidFill>
                  <a:schemeClr val="bg1"/>
                </a:solidFill>
                <a:latin typeface="Microsoft YaHei" panose="020B0503020204020204" pitchFamily="34" charset="-122"/>
                <a:ea typeface="Microsoft YaHei" panose="020B0503020204020204" pitchFamily="34" charset="-122"/>
                <a:cs typeface="+mj-cs"/>
              </a:rPr>
              <a:t>1.8  </a:t>
            </a:r>
            <a:r>
              <a:rPr lang="zh-CN" altLang="en-US" sz="4800" dirty="0">
                <a:solidFill>
                  <a:schemeClr val="bg1"/>
                </a:solidFill>
                <a:latin typeface="Microsoft YaHei" panose="020B0503020204020204" pitchFamily="34" charset="-122"/>
                <a:ea typeface="Microsoft YaHei" panose="020B0503020204020204" pitchFamily="34" charset="-122"/>
                <a:cs typeface="+mj-cs"/>
              </a:rPr>
              <a:t>创建数据库</a:t>
            </a:r>
          </a:p>
        </p:txBody>
      </p:sp>
      <p:sp>
        <p:nvSpPr>
          <p:cNvPr id="6" name="Rectangle 3">
            <a:extLst>
              <a:ext uri="{FF2B5EF4-FFF2-40B4-BE49-F238E27FC236}">
                <a16:creationId xmlns:a16="http://schemas.microsoft.com/office/drawing/2014/main" id="{98F49C27-72F5-E34E-97F4-E38384827F4D}"/>
              </a:ext>
            </a:extLst>
          </p:cNvPr>
          <p:cNvSpPr txBox="1">
            <a:spLocks noChangeArrowheads="1"/>
          </p:cNvSpPr>
          <p:nvPr/>
        </p:nvSpPr>
        <p:spPr bwMode="auto">
          <a:xfrm>
            <a:off x="1456292" y="789940"/>
            <a:ext cx="8168640" cy="5278120"/>
          </a:xfrm>
          <a:prstGeom prst="rect">
            <a:avLst/>
          </a:prstGeom>
          <a:noFill/>
          <a:ln w="9525">
            <a:noFill/>
            <a:miter lim="800000"/>
          </a:ln>
        </p:spPr>
        <p:txBody>
          <a:bodyPr/>
          <a:lstStyle/>
          <a:p>
            <a:pPr>
              <a:lnSpc>
                <a:spcPct val="200000"/>
              </a:lnSpc>
              <a:buClr>
                <a:schemeClr val="accent2"/>
              </a:buClr>
              <a:buSzPct val="75000"/>
            </a:pPr>
            <a:r>
              <a:rPr lang="zh-CN" altLang="en-US" sz="2200" dirty="0">
                <a:latin typeface="微软雅黑" pitchFamily="34" charset="-122"/>
                <a:ea typeface="微软雅黑" pitchFamily="34" charset="-122"/>
              </a:rPr>
              <a:t>基本的创建数据库的语句命令比较简单：</a:t>
            </a:r>
            <a:endParaRPr lang="en-US" altLang="zh-CN" sz="2200" dirty="0">
              <a:latin typeface="微软雅黑" pitchFamily="34" charset="-122"/>
              <a:ea typeface="微软雅黑" pitchFamily="34" charset="-122"/>
            </a:endParaRPr>
          </a:p>
          <a:p>
            <a:pPr>
              <a:lnSpc>
                <a:spcPct val="200000"/>
              </a:lnSpc>
              <a:buClr>
                <a:schemeClr val="accent2"/>
              </a:buClr>
              <a:buSzPct val="75000"/>
            </a:pPr>
            <a:r>
              <a:rPr lang="en-US" altLang="zh-CN" sz="2200" dirty="0">
                <a:solidFill>
                  <a:srgbClr val="FF0000"/>
                </a:solidFill>
                <a:latin typeface="微软雅黑" pitchFamily="34" charset="-122"/>
                <a:ea typeface="微软雅黑" pitchFamily="34" charset="-122"/>
              </a:rPr>
              <a:t>   </a:t>
            </a:r>
            <a:r>
              <a:rPr lang="zh-CN" altLang="zh-CN" sz="2200" dirty="0">
                <a:solidFill>
                  <a:srgbClr val="FF0000"/>
                </a:solidFill>
                <a:latin typeface="微软雅黑" pitchFamily="34" charset="-122"/>
                <a:ea typeface="微软雅黑" pitchFamily="34" charset="-122"/>
              </a:rPr>
              <a:t>C</a:t>
            </a:r>
            <a:r>
              <a:rPr lang="en-US" altLang="zh-CN" sz="2200" dirty="0">
                <a:solidFill>
                  <a:srgbClr val="FF0000"/>
                </a:solidFill>
                <a:latin typeface="微软雅黑" pitchFamily="34" charset="-122"/>
                <a:ea typeface="微软雅黑" pitchFamily="34" charset="-122"/>
              </a:rPr>
              <a:t>REATE DATABASE [IF NOT EXISTS] </a:t>
            </a:r>
            <a:r>
              <a:rPr lang="zh-CN" altLang="en-US" sz="2200" dirty="0">
                <a:solidFill>
                  <a:srgbClr val="FF0000"/>
                </a:solidFill>
                <a:latin typeface="微软雅黑" pitchFamily="34" charset="-122"/>
                <a:ea typeface="微软雅黑" pitchFamily="34" charset="-122"/>
              </a:rPr>
              <a:t>数据库名称；</a:t>
            </a:r>
            <a:endParaRPr lang="en-US" altLang="zh-CN" sz="2200" dirty="0">
              <a:solidFill>
                <a:srgbClr val="FF0000"/>
              </a:solidFill>
              <a:latin typeface="微软雅黑" pitchFamily="34" charset="-122"/>
              <a:ea typeface="微软雅黑" pitchFamily="34" charset="-122"/>
            </a:endParaRPr>
          </a:p>
          <a:p>
            <a:pPr>
              <a:lnSpc>
                <a:spcPct val="200000"/>
              </a:lnSpc>
              <a:buClr>
                <a:schemeClr val="accent2"/>
              </a:buClr>
              <a:buSzPct val="75000"/>
            </a:pPr>
            <a:r>
              <a:rPr lang="zh-CN" altLang="en-US" sz="2200" dirty="0">
                <a:latin typeface="微软雅黑" pitchFamily="34" charset="-122"/>
                <a:ea typeface="微软雅黑" pitchFamily="34" charset="-122"/>
              </a:rPr>
              <a:t>删除数据库：</a:t>
            </a:r>
            <a:endParaRPr lang="en-US" altLang="zh-CN" sz="2200" dirty="0">
              <a:latin typeface="微软雅黑" pitchFamily="34" charset="-122"/>
              <a:ea typeface="微软雅黑" pitchFamily="34" charset="-122"/>
            </a:endParaRPr>
          </a:p>
          <a:p>
            <a:pPr>
              <a:lnSpc>
                <a:spcPct val="200000"/>
              </a:lnSpc>
              <a:buClr>
                <a:schemeClr val="accent2"/>
              </a:buClr>
              <a:buSzPct val="75000"/>
            </a:pPr>
            <a:r>
              <a:rPr lang="en-US" altLang="zh-CN" sz="2200" dirty="0">
                <a:solidFill>
                  <a:srgbClr val="FF0000"/>
                </a:solidFill>
                <a:latin typeface="微软雅黑" pitchFamily="34" charset="-122"/>
                <a:ea typeface="微软雅黑" pitchFamily="34" charset="-122"/>
              </a:rPr>
              <a:t>   </a:t>
            </a:r>
            <a:r>
              <a:rPr lang="zh-CN" altLang="zh-CN" sz="2200" dirty="0">
                <a:solidFill>
                  <a:srgbClr val="FF0000"/>
                </a:solidFill>
                <a:latin typeface="微软雅黑" pitchFamily="34" charset="-122"/>
                <a:ea typeface="微软雅黑" pitchFamily="34" charset="-122"/>
              </a:rPr>
              <a:t>D</a:t>
            </a:r>
            <a:r>
              <a:rPr lang="en-US" altLang="zh-CN" sz="2200" dirty="0">
                <a:solidFill>
                  <a:srgbClr val="FF0000"/>
                </a:solidFill>
                <a:latin typeface="微软雅黑" pitchFamily="34" charset="-122"/>
                <a:ea typeface="微软雅黑" pitchFamily="34" charset="-122"/>
              </a:rPr>
              <a:t>ROP DATABASE [IF EXISTS] </a:t>
            </a:r>
            <a:r>
              <a:rPr lang="zh-CN" altLang="en-US" sz="2200" dirty="0">
                <a:solidFill>
                  <a:srgbClr val="FF0000"/>
                </a:solidFill>
                <a:latin typeface="微软雅黑" pitchFamily="34" charset="-122"/>
                <a:ea typeface="微软雅黑" pitchFamily="34" charset="-122"/>
              </a:rPr>
              <a:t>数据库名称；</a:t>
            </a:r>
            <a:endParaRPr lang="en-US" altLang="zh-CN" sz="2200" dirty="0">
              <a:solidFill>
                <a:srgbClr val="FF0000"/>
              </a:solidFill>
              <a:latin typeface="微软雅黑" pitchFamily="34" charset="-122"/>
              <a:ea typeface="微软雅黑" pitchFamily="34" charset="-122"/>
            </a:endParaRPr>
          </a:p>
          <a:p>
            <a:pPr>
              <a:lnSpc>
                <a:spcPct val="200000"/>
              </a:lnSpc>
              <a:buClr>
                <a:schemeClr val="accent2"/>
              </a:buClr>
              <a:buSzPct val="75000"/>
            </a:pPr>
            <a:r>
              <a:rPr lang="zh-CN" altLang="en-US" sz="2200" dirty="0">
                <a:latin typeface="微软雅黑" pitchFamily="34" charset="-122"/>
                <a:ea typeface="微软雅黑" pitchFamily="34" charset="-122"/>
              </a:rPr>
              <a:t>显示当前数据库服务器下的所有数据库列表：</a:t>
            </a:r>
            <a:endParaRPr lang="en-US" altLang="zh-CN" sz="2200" dirty="0">
              <a:latin typeface="微软雅黑" pitchFamily="34" charset="-122"/>
              <a:ea typeface="微软雅黑" pitchFamily="34" charset="-122"/>
            </a:endParaRPr>
          </a:p>
          <a:p>
            <a:pPr>
              <a:lnSpc>
                <a:spcPct val="200000"/>
              </a:lnSpc>
              <a:buClr>
                <a:schemeClr val="accent2"/>
              </a:buClr>
              <a:buSzPct val="75000"/>
            </a:pPr>
            <a:r>
              <a:rPr lang="en-US" altLang="zh-CN" sz="2200" dirty="0">
                <a:solidFill>
                  <a:srgbClr val="FF0000"/>
                </a:solidFill>
                <a:latin typeface="微软雅黑" pitchFamily="34" charset="-122"/>
                <a:ea typeface="微软雅黑" pitchFamily="34" charset="-122"/>
              </a:rPr>
              <a:t>   </a:t>
            </a:r>
            <a:r>
              <a:rPr lang="zh-CN" altLang="zh-CN" sz="2200" dirty="0">
                <a:solidFill>
                  <a:srgbClr val="FF0000"/>
                </a:solidFill>
                <a:latin typeface="微软雅黑" pitchFamily="34" charset="-122"/>
                <a:ea typeface="微软雅黑" pitchFamily="34" charset="-122"/>
              </a:rPr>
              <a:t>S</a:t>
            </a:r>
            <a:r>
              <a:rPr lang="en-US" altLang="zh-CN" sz="2200" dirty="0">
                <a:solidFill>
                  <a:srgbClr val="FF0000"/>
                </a:solidFill>
                <a:latin typeface="微软雅黑" pitchFamily="34" charset="-122"/>
                <a:ea typeface="微软雅黑" pitchFamily="34" charset="-122"/>
              </a:rPr>
              <a:t>HOW DATABASES;</a:t>
            </a:r>
          </a:p>
          <a:p>
            <a:pPr>
              <a:lnSpc>
                <a:spcPct val="200000"/>
              </a:lnSpc>
              <a:buClr>
                <a:schemeClr val="accent2"/>
              </a:buClr>
              <a:buSzPct val="75000"/>
            </a:pPr>
            <a:r>
              <a:rPr lang="zh-CN" altLang="en-US" sz="2200" dirty="0">
                <a:latin typeface="微软雅黑" pitchFamily="34" charset="-122"/>
                <a:ea typeface="微软雅黑" pitchFamily="34" charset="-122"/>
              </a:rPr>
              <a:t>选择数据库：</a:t>
            </a:r>
            <a:endParaRPr lang="en-US" altLang="zh-CN" sz="2200" dirty="0">
              <a:latin typeface="微软雅黑" pitchFamily="34" charset="-122"/>
              <a:ea typeface="微软雅黑" pitchFamily="34" charset="-122"/>
            </a:endParaRPr>
          </a:p>
          <a:p>
            <a:pPr>
              <a:lnSpc>
                <a:spcPct val="200000"/>
              </a:lnSpc>
              <a:buClr>
                <a:schemeClr val="accent2"/>
              </a:buClr>
              <a:buSzPct val="75000"/>
            </a:pPr>
            <a:r>
              <a:rPr lang="en-US" altLang="zh-CN" sz="2200" dirty="0">
                <a:solidFill>
                  <a:srgbClr val="FF0000"/>
                </a:solidFill>
                <a:latin typeface="微软雅黑" pitchFamily="34" charset="-122"/>
                <a:ea typeface="微软雅黑" pitchFamily="34" charset="-122"/>
              </a:rPr>
              <a:t>   </a:t>
            </a:r>
            <a:r>
              <a:rPr lang="zh-CN" altLang="zh-CN" sz="2200" dirty="0">
                <a:solidFill>
                  <a:srgbClr val="FF0000"/>
                </a:solidFill>
                <a:latin typeface="微软雅黑" pitchFamily="34" charset="-122"/>
                <a:ea typeface="微软雅黑" pitchFamily="34" charset="-122"/>
              </a:rPr>
              <a:t>U</a:t>
            </a:r>
            <a:r>
              <a:rPr lang="en-US" altLang="zh-CN" sz="2200" dirty="0">
                <a:solidFill>
                  <a:srgbClr val="FF0000"/>
                </a:solidFill>
                <a:latin typeface="微软雅黑" pitchFamily="34" charset="-122"/>
                <a:ea typeface="微软雅黑" pitchFamily="34" charset="-122"/>
              </a:rPr>
              <a:t>SE </a:t>
            </a:r>
            <a:r>
              <a:rPr lang="zh-CN" altLang="en-US" sz="2200" dirty="0">
                <a:solidFill>
                  <a:srgbClr val="FF0000"/>
                </a:solidFill>
                <a:latin typeface="微软雅黑" pitchFamily="34" charset="-122"/>
                <a:ea typeface="微软雅黑" pitchFamily="34" charset="-122"/>
              </a:rPr>
              <a:t>数据库名称；</a:t>
            </a:r>
            <a:endParaRPr lang="en-US" altLang="zh-CN" sz="220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3891246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19</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396371" cy="481013"/>
          </a:xfrm>
          <a:prstGeom prst="rect">
            <a:avLst/>
          </a:prstGeom>
          <a:noFill/>
          <a:ln w="9525">
            <a:noFill/>
            <a:miter lim="800000"/>
            <a:headEnd/>
            <a:tailEnd/>
          </a:ln>
          <a:effectLst/>
        </p:spPr>
        <p:txBody>
          <a:bodyPr lIns="92075" tIns="46038" rIns="92075" bIns="46038" anchor="ctr"/>
          <a:lstStyle/>
          <a:p>
            <a:pPr>
              <a:defRPr/>
            </a:pPr>
            <a:r>
              <a:rPr lang="en-US" altLang="zh-CN" sz="4800" dirty="0">
                <a:solidFill>
                  <a:schemeClr val="bg1"/>
                </a:solidFill>
                <a:latin typeface="Microsoft YaHei" panose="020B0503020204020204" pitchFamily="34" charset="-122"/>
                <a:ea typeface="Microsoft YaHei" panose="020B0503020204020204" pitchFamily="34" charset="-122"/>
                <a:cs typeface="+mj-cs"/>
              </a:rPr>
              <a:t>1.8  </a:t>
            </a:r>
            <a:r>
              <a:rPr lang="zh-CN" altLang="en-US" sz="4800" dirty="0">
                <a:solidFill>
                  <a:schemeClr val="bg1"/>
                </a:solidFill>
                <a:latin typeface="Microsoft YaHei" panose="020B0503020204020204" pitchFamily="34" charset="-122"/>
                <a:ea typeface="Microsoft YaHei" panose="020B0503020204020204" pitchFamily="34" charset="-122"/>
                <a:cs typeface="+mj-cs"/>
              </a:rPr>
              <a:t>创建数据库</a:t>
            </a:r>
          </a:p>
        </p:txBody>
      </p:sp>
      <p:sp>
        <p:nvSpPr>
          <p:cNvPr id="5" name="Rectangle 3">
            <a:extLst>
              <a:ext uri="{FF2B5EF4-FFF2-40B4-BE49-F238E27FC236}">
                <a16:creationId xmlns:a16="http://schemas.microsoft.com/office/drawing/2014/main" id="{93B0AA54-21F4-FC4B-99F6-55D00D085119}"/>
              </a:ext>
            </a:extLst>
          </p:cNvPr>
          <p:cNvSpPr txBox="1">
            <a:spLocks noChangeArrowheads="1"/>
          </p:cNvSpPr>
          <p:nvPr/>
        </p:nvSpPr>
        <p:spPr bwMode="auto">
          <a:xfrm>
            <a:off x="1532817" y="1053465"/>
            <a:ext cx="9518359" cy="4751070"/>
          </a:xfrm>
          <a:prstGeom prst="rect">
            <a:avLst/>
          </a:prstGeom>
          <a:noFill/>
          <a:ln w="9525">
            <a:noFill/>
            <a:miter lim="800000"/>
          </a:ln>
        </p:spPr>
        <p:txBody>
          <a:bodyPr/>
          <a:lstStyle/>
          <a:p>
            <a:pPr>
              <a:lnSpc>
                <a:spcPct val="200000"/>
              </a:lnSpc>
              <a:buClr>
                <a:schemeClr val="accent2"/>
              </a:buClr>
              <a:buSzPct val="75000"/>
            </a:pPr>
            <a:r>
              <a:rPr lang="zh-CN" altLang="en-US" sz="2200" dirty="0">
                <a:latin typeface="微软雅黑" pitchFamily="34" charset="-122"/>
                <a:ea typeface="微软雅黑" pitchFamily="34" charset="-122"/>
              </a:rPr>
              <a:t>注意：</a:t>
            </a:r>
            <a:endParaRPr lang="en-US" altLang="zh-CN" sz="2200" dirty="0">
              <a:latin typeface="微软雅黑" pitchFamily="34" charset="-122"/>
              <a:ea typeface="微软雅黑" pitchFamily="34" charset="-122"/>
            </a:endParaRPr>
          </a:p>
          <a:p>
            <a:pPr>
              <a:lnSpc>
                <a:spcPct val="200000"/>
              </a:lnSpc>
              <a:buClr>
                <a:schemeClr val="accent2"/>
              </a:buClr>
              <a:buSzPct val="75000"/>
            </a:pPr>
            <a:r>
              <a:rPr lang="zh-CN" altLang="zh-CN" sz="2200" dirty="0">
                <a:latin typeface="微软雅黑" pitchFamily="34" charset="-122"/>
                <a:ea typeface="微软雅黑" pitchFamily="34" charset="-122"/>
              </a:rPr>
              <a:t>1</a:t>
            </a:r>
            <a:r>
              <a:rPr lang="en-US" altLang="zh-CN" sz="2200" dirty="0">
                <a:latin typeface="微软雅黑" pitchFamily="34" charset="-122"/>
                <a:ea typeface="微软雅黑" pitchFamily="34" charset="-122"/>
              </a:rPr>
              <a:t>.</a:t>
            </a:r>
            <a:r>
              <a:rPr lang="zh-CN" altLang="en-US" sz="2200" dirty="0">
                <a:latin typeface="微软雅黑" pitchFamily="34" charset="-122"/>
                <a:ea typeface="微软雅黑" pitchFamily="34" charset="-122"/>
              </a:rPr>
              <a:t> </a:t>
            </a:r>
            <a:r>
              <a:rPr lang="en-US" altLang="zh-CN" sz="2200" dirty="0">
                <a:latin typeface="微软雅黑" pitchFamily="34" charset="-122"/>
                <a:ea typeface="微软雅黑" pitchFamily="34" charset="-122"/>
              </a:rPr>
              <a:t>MySQL</a:t>
            </a:r>
            <a:r>
              <a:rPr lang="zh-CN" altLang="en-US" sz="2200" dirty="0">
                <a:latin typeface="微软雅黑" pitchFamily="34" charset="-122"/>
                <a:ea typeface="微软雅黑" pitchFamily="34" charset="-122"/>
              </a:rPr>
              <a:t>数据库中</a:t>
            </a:r>
            <a:r>
              <a:rPr lang="zh-CN" altLang="en-US" sz="2200" dirty="0">
                <a:solidFill>
                  <a:srgbClr val="FF0000"/>
                </a:solidFill>
                <a:latin typeface="微软雅黑" pitchFamily="34" charset="-122"/>
                <a:ea typeface="微软雅黑" pitchFamily="34" charset="-122"/>
              </a:rPr>
              <a:t>命令不区分大小写</a:t>
            </a:r>
            <a:r>
              <a:rPr lang="zh-CN" altLang="en-US" sz="2200" dirty="0">
                <a:latin typeface="微软雅黑" pitchFamily="34" charset="-122"/>
                <a:ea typeface="微软雅黑" pitchFamily="34" charset="-122"/>
              </a:rPr>
              <a:t>。</a:t>
            </a:r>
            <a:endParaRPr lang="en-US" altLang="zh-CN" sz="2200" dirty="0">
              <a:latin typeface="微软雅黑" pitchFamily="34" charset="-122"/>
              <a:ea typeface="微软雅黑" pitchFamily="34" charset="-122"/>
            </a:endParaRPr>
          </a:p>
          <a:p>
            <a:pPr>
              <a:lnSpc>
                <a:spcPct val="200000"/>
              </a:lnSpc>
              <a:buClr>
                <a:schemeClr val="accent2"/>
              </a:buClr>
              <a:buSzPct val="75000"/>
            </a:pPr>
            <a:r>
              <a:rPr lang="zh-CN" altLang="zh-CN" sz="2200" dirty="0">
                <a:latin typeface="微软雅黑" pitchFamily="34" charset="-122"/>
                <a:ea typeface="微软雅黑" pitchFamily="34" charset="-122"/>
              </a:rPr>
              <a:t>2</a:t>
            </a:r>
            <a:r>
              <a:rPr lang="en-US" altLang="zh-CN" sz="2200" dirty="0">
                <a:latin typeface="微软雅黑" pitchFamily="34" charset="-122"/>
                <a:ea typeface="微软雅黑" pitchFamily="34" charset="-122"/>
              </a:rPr>
              <a:t>.</a:t>
            </a:r>
            <a:r>
              <a:rPr lang="zh-CN" altLang="en-US" sz="2200" dirty="0">
                <a:latin typeface="微软雅黑" pitchFamily="34" charset="-122"/>
                <a:ea typeface="微软雅黑" pitchFamily="34" charset="-122"/>
              </a:rPr>
              <a:t> 每创建一个数据库，数据库管理系统就会在数据库磁盘目录下创建一个以此数据库名称命名的文件夹。</a:t>
            </a:r>
            <a:endParaRPr lang="en-US" altLang="zh-CN" sz="2200" dirty="0">
              <a:latin typeface="微软雅黑" pitchFamily="34" charset="-122"/>
              <a:ea typeface="微软雅黑" pitchFamily="34" charset="-122"/>
            </a:endParaRPr>
          </a:p>
          <a:p>
            <a:pPr>
              <a:lnSpc>
                <a:spcPct val="200000"/>
              </a:lnSpc>
              <a:buClr>
                <a:schemeClr val="accent2"/>
              </a:buClr>
              <a:buSzPct val="75000"/>
            </a:pPr>
            <a:r>
              <a:rPr lang="zh-CN" altLang="zh-CN" sz="2200" dirty="0">
                <a:latin typeface="微软雅黑" pitchFamily="34" charset="-122"/>
                <a:ea typeface="微软雅黑" pitchFamily="34" charset="-122"/>
              </a:rPr>
              <a:t>3</a:t>
            </a:r>
            <a:r>
              <a:rPr lang="en-US" altLang="zh-CN" sz="2200" dirty="0">
                <a:latin typeface="微软雅黑" pitchFamily="34" charset="-122"/>
                <a:ea typeface="微软雅黑" pitchFamily="34" charset="-122"/>
              </a:rPr>
              <a:t>.</a:t>
            </a:r>
            <a:r>
              <a:rPr lang="zh-CN" altLang="en-US" sz="2200" dirty="0">
                <a:latin typeface="微软雅黑" pitchFamily="34" charset="-122"/>
                <a:ea typeface="微软雅黑" pitchFamily="34" charset="-122"/>
              </a:rPr>
              <a:t> </a:t>
            </a:r>
            <a:r>
              <a:rPr lang="zh-CN" altLang="en-US" sz="2200" dirty="0">
                <a:solidFill>
                  <a:srgbClr val="FF0000"/>
                </a:solidFill>
                <a:latin typeface="微软雅黑" pitchFamily="34" charset="-122"/>
                <a:ea typeface="微软雅黑" pitchFamily="34" charset="-122"/>
              </a:rPr>
              <a:t>在</a:t>
            </a:r>
            <a:r>
              <a:rPr lang="en-US" altLang="zh-CN" sz="2200" dirty="0">
                <a:solidFill>
                  <a:srgbClr val="FF0000"/>
                </a:solidFill>
                <a:latin typeface="微软雅黑" pitchFamily="34" charset="-122"/>
                <a:ea typeface="微软雅黑" pitchFamily="34" charset="-122"/>
              </a:rPr>
              <a:t>Windows</a:t>
            </a:r>
            <a:r>
              <a:rPr lang="zh-CN" altLang="en-US" sz="2200" dirty="0">
                <a:solidFill>
                  <a:srgbClr val="FF0000"/>
                </a:solidFill>
                <a:latin typeface="微软雅黑" pitchFamily="34" charset="-122"/>
                <a:ea typeface="微软雅黑" pitchFamily="34" charset="-122"/>
              </a:rPr>
              <a:t>下，数据库名称也是不区分大小写的</a:t>
            </a:r>
            <a:r>
              <a:rPr lang="zh-CN" altLang="en-US" sz="2200" dirty="0">
                <a:latin typeface="微软雅黑" pitchFamily="34" charset="-122"/>
                <a:ea typeface="微软雅黑" pitchFamily="34" charset="-122"/>
              </a:rPr>
              <a:t>，但</a:t>
            </a:r>
            <a:r>
              <a:rPr lang="zh-CN" altLang="en-US" sz="2200" b="1" dirty="0">
                <a:latin typeface="微软雅黑" pitchFamily="34" charset="-122"/>
                <a:ea typeface="微软雅黑" pitchFamily="34" charset="-122"/>
              </a:rPr>
              <a:t>在</a:t>
            </a:r>
            <a:r>
              <a:rPr lang="en-US" altLang="zh-CN" sz="2200" b="1" dirty="0">
                <a:latin typeface="微软雅黑" pitchFamily="34" charset="-122"/>
                <a:ea typeface="微软雅黑" pitchFamily="34" charset="-122"/>
              </a:rPr>
              <a:t>Linux</a:t>
            </a:r>
            <a:r>
              <a:rPr lang="zh-CN" altLang="en-US" sz="2200" b="1" dirty="0">
                <a:latin typeface="微软雅黑" pitchFamily="34" charset="-122"/>
                <a:ea typeface="微软雅黑" pitchFamily="34" charset="-122"/>
              </a:rPr>
              <a:t>下，数据库名称严格区分大小写。</a:t>
            </a:r>
            <a:endParaRPr lang="en-US" altLang="zh-CN" sz="2200" b="1" dirty="0">
              <a:latin typeface="微软雅黑" pitchFamily="34" charset="-122"/>
              <a:ea typeface="微软雅黑" pitchFamily="34" charset="-122"/>
            </a:endParaRPr>
          </a:p>
        </p:txBody>
      </p:sp>
    </p:spTree>
    <p:extLst>
      <p:ext uri="{BB962C8B-B14F-4D97-AF65-F5344CB8AC3E}">
        <p14:creationId xmlns:p14="http://schemas.microsoft.com/office/powerpoint/2010/main" val="1808237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2</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391668"/>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b="1" dirty="0">
                <a:solidFill>
                  <a:schemeClr val="bg1"/>
                </a:solidFill>
                <a:latin typeface="+mj-lt"/>
                <a:ea typeface="+mj-ea"/>
                <a:cs typeface="+mj-cs"/>
              </a:rPr>
              <a:t>Web</a:t>
            </a:r>
            <a:r>
              <a:rPr lang="zh-CN" altLang="en-US" sz="4400" b="1" dirty="0">
                <a:solidFill>
                  <a:schemeClr val="bg1"/>
                </a:solidFill>
                <a:latin typeface="+mj-lt"/>
                <a:ea typeface="+mj-ea"/>
                <a:cs typeface="+mj-cs"/>
              </a:rPr>
              <a:t>应用开发 </a:t>
            </a:r>
            <a:r>
              <a:rPr lang="en-US" altLang="zh-CN" sz="4400" b="1" dirty="0">
                <a:solidFill>
                  <a:schemeClr val="bg1"/>
                </a:solidFill>
                <a:latin typeface="+mj-lt"/>
                <a:ea typeface="+mj-ea"/>
                <a:cs typeface="+mj-cs"/>
              </a:rPr>
              <a:t>&amp;</a:t>
            </a:r>
            <a:r>
              <a:rPr lang="zh-CN" altLang="en-US" sz="4400" b="1" dirty="0">
                <a:solidFill>
                  <a:schemeClr val="bg1"/>
                </a:solidFill>
                <a:latin typeface="+mj-lt"/>
                <a:ea typeface="+mj-ea"/>
                <a:cs typeface="+mj-cs"/>
              </a:rPr>
              <a:t> </a:t>
            </a:r>
            <a:r>
              <a:rPr lang="en-US" altLang="zh-CN" sz="4400" b="1" dirty="0">
                <a:solidFill>
                  <a:schemeClr val="bg1"/>
                </a:solidFill>
                <a:latin typeface="+mj-lt"/>
                <a:ea typeface="+mj-ea"/>
                <a:cs typeface="+mj-cs"/>
              </a:rPr>
              <a:t>Web</a:t>
            </a:r>
            <a:r>
              <a:rPr lang="zh-CN" altLang="en-US" sz="4400" b="1" dirty="0">
                <a:solidFill>
                  <a:schemeClr val="bg1"/>
                </a:solidFill>
                <a:latin typeface="+mj-lt"/>
                <a:ea typeface="+mj-ea"/>
                <a:cs typeface="+mj-cs"/>
              </a:rPr>
              <a:t>系统与技术</a:t>
            </a:r>
          </a:p>
          <a:p>
            <a:pPr>
              <a:defRPr/>
            </a:pPr>
            <a:endParaRPr lang="zh-CN" altLang="en-US" sz="4400" b="1" dirty="0">
              <a:solidFill>
                <a:schemeClr val="bg1"/>
              </a:solidFill>
              <a:latin typeface="+mj-lt"/>
              <a:ea typeface="+mj-ea"/>
              <a:cs typeface="+mj-cs"/>
            </a:endParaRPr>
          </a:p>
        </p:txBody>
      </p:sp>
      <p:grpSp>
        <p:nvGrpSpPr>
          <p:cNvPr id="8" name="组合 5">
            <a:extLst>
              <a:ext uri="{FF2B5EF4-FFF2-40B4-BE49-F238E27FC236}">
                <a16:creationId xmlns:a16="http://schemas.microsoft.com/office/drawing/2014/main" id="{A53369FD-3866-7A45-B625-85FD67C03ACE}"/>
              </a:ext>
            </a:extLst>
          </p:cNvPr>
          <p:cNvGrpSpPr/>
          <p:nvPr/>
        </p:nvGrpSpPr>
        <p:grpSpPr>
          <a:xfrm>
            <a:off x="2904418" y="3150288"/>
            <a:ext cx="7147471" cy="801434"/>
            <a:chOff x="998265" y="2078629"/>
            <a:chExt cx="7147471" cy="801434"/>
          </a:xfrm>
        </p:grpSpPr>
        <p:cxnSp>
          <p:nvCxnSpPr>
            <p:cNvPr id="10" name="直接连接符 6">
              <a:extLst>
                <a:ext uri="{FF2B5EF4-FFF2-40B4-BE49-F238E27FC236}">
                  <a16:creationId xmlns:a16="http://schemas.microsoft.com/office/drawing/2014/main" id="{E0DBB45A-8CD3-474C-BEE9-9B3D2ACE451B}"/>
                </a:ext>
              </a:extLst>
            </p:cNvPr>
            <p:cNvCxnSpPr/>
            <p:nvPr/>
          </p:nvCxnSpPr>
          <p:spPr>
            <a:xfrm>
              <a:off x="998265" y="2880063"/>
              <a:ext cx="7147471"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7">
              <a:extLst>
                <a:ext uri="{FF2B5EF4-FFF2-40B4-BE49-F238E27FC236}">
                  <a16:creationId xmlns:a16="http://schemas.microsoft.com/office/drawing/2014/main" id="{B269AB32-C58E-9C4D-B7F8-31824AE7032F}"/>
                </a:ext>
              </a:extLst>
            </p:cNvPr>
            <p:cNvCxnSpPr>
              <a:cxnSpLocks/>
            </p:cNvCxnSpPr>
            <p:nvPr/>
          </p:nvCxnSpPr>
          <p:spPr>
            <a:xfrm>
              <a:off x="2753621" y="2880063"/>
              <a:ext cx="3622835" cy="0"/>
            </a:xfrm>
            <a:prstGeom prst="line">
              <a:avLst/>
            </a:prstGeom>
            <a:ln w="19050">
              <a:solidFill>
                <a:srgbClr val="004BA6"/>
              </a:solidFill>
            </a:ln>
          </p:spPr>
          <p:style>
            <a:lnRef idx="1">
              <a:schemeClr val="accent1"/>
            </a:lnRef>
            <a:fillRef idx="0">
              <a:schemeClr val="accent1"/>
            </a:fillRef>
            <a:effectRef idx="0">
              <a:schemeClr val="accent1"/>
            </a:effectRef>
            <a:fontRef idx="minor">
              <a:schemeClr val="tx1"/>
            </a:fontRef>
          </p:style>
        </p:cxnSp>
        <p:sp>
          <p:nvSpPr>
            <p:cNvPr id="12" name="矩形 8">
              <a:extLst>
                <a:ext uri="{FF2B5EF4-FFF2-40B4-BE49-F238E27FC236}">
                  <a16:creationId xmlns:a16="http://schemas.microsoft.com/office/drawing/2014/main" id="{8D4986AD-ED22-CA46-A464-9243EE48BB22}"/>
                </a:ext>
              </a:extLst>
            </p:cNvPr>
            <p:cNvSpPr/>
            <p:nvPr/>
          </p:nvSpPr>
          <p:spPr>
            <a:xfrm>
              <a:off x="1107593" y="2078629"/>
              <a:ext cx="6928820" cy="769441"/>
            </a:xfrm>
            <a:prstGeom prst="rect">
              <a:avLst/>
            </a:prstGeom>
          </p:spPr>
          <p:txBody>
            <a:bodyPr wrap="none" anchor="ctr">
              <a:spAutoFit/>
            </a:bodyPr>
            <a:lstStyle/>
            <a:p>
              <a:pPr algn="ctr"/>
              <a:r>
                <a:rPr lang="zh-CN" altLang="en-US" sz="4400" b="1" dirty="0">
                  <a:latin typeface="微软雅黑" panose="020B0503020204020204" pitchFamily="34" charset="-122"/>
                  <a:ea typeface="微软雅黑" panose="020B0503020204020204" pitchFamily="34" charset="-122"/>
                </a:rPr>
                <a:t>使用</a:t>
              </a:r>
              <a:r>
                <a:rPr lang="en-US" altLang="zh-CN" sz="4400" b="1" dirty="0">
                  <a:latin typeface="微软雅黑" panose="020B0503020204020204" pitchFamily="34" charset="-122"/>
                  <a:ea typeface="微软雅黑" panose="020B0503020204020204" pitchFamily="34" charset="-122"/>
                </a:rPr>
                <a:t>MySQL</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MariaDB</a:t>
              </a:r>
              <a:r>
                <a:rPr lang="zh-CN" altLang="en-US" sz="4400" b="1" dirty="0">
                  <a:latin typeface="微软雅黑" panose="020B0503020204020204" pitchFamily="34" charset="-122"/>
                  <a:ea typeface="微软雅黑" panose="020B0503020204020204" pitchFamily="34" charset="-122"/>
                </a:rPr>
                <a:t>）</a:t>
              </a:r>
            </a:p>
          </p:txBody>
        </p:sp>
      </p:grpSp>
      <p:sp>
        <p:nvSpPr>
          <p:cNvPr id="13" name="矩形 3">
            <a:extLst>
              <a:ext uri="{FF2B5EF4-FFF2-40B4-BE49-F238E27FC236}">
                <a16:creationId xmlns:a16="http://schemas.microsoft.com/office/drawing/2014/main" id="{237137F4-F097-BA42-8244-2585D2E2CC7E}"/>
              </a:ext>
            </a:extLst>
          </p:cNvPr>
          <p:cNvSpPr/>
          <p:nvPr/>
        </p:nvSpPr>
        <p:spPr>
          <a:xfrm>
            <a:off x="4937031" y="2252702"/>
            <a:ext cx="3068320" cy="523220"/>
          </a:xfrm>
          <a:prstGeom prst="rect">
            <a:avLst/>
          </a:prstGeom>
        </p:spPr>
        <p:txBody>
          <a:bodyPr wrap="square" anchor="ctr">
            <a:spAutoFit/>
          </a:bodyPr>
          <a:lstStyle/>
          <a:p>
            <a:pPr algn="ctr"/>
            <a:r>
              <a:rPr lang="zh-CN" altLang="en-US" sz="2800" dirty="0">
                <a:latin typeface="微软雅黑" panose="020B0503020204020204" pitchFamily="34" charset="-122"/>
                <a:ea typeface="微软雅黑" panose="020B0503020204020204" pitchFamily="34" charset="-122"/>
              </a:rPr>
              <a:t>「     第 </a:t>
            </a:r>
            <a:r>
              <a:rPr lang="en-US" altLang="zh-CN" sz="2800" dirty="0">
                <a:latin typeface="微软雅黑" panose="020B0503020204020204" pitchFamily="34" charset="-122"/>
                <a:ea typeface="微软雅黑" panose="020B0503020204020204" pitchFamily="34" charset="-122"/>
              </a:rPr>
              <a:t>3 </a:t>
            </a:r>
            <a:r>
              <a:rPr lang="zh-CN" altLang="en-US" sz="2800" dirty="0">
                <a:latin typeface="微软雅黑" panose="020B0503020204020204" pitchFamily="34" charset="-122"/>
                <a:ea typeface="微软雅黑" panose="020B0503020204020204" pitchFamily="34" charset="-122"/>
              </a:rPr>
              <a:t>章     」</a:t>
            </a:r>
          </a:p>
        </p:txBody>
      </p:sp>
    </p:spTree>
    <p:extLst>
      <p:ext uri="{BB962C8B-B14F-4D97-AF65-F5344CB8AC3E}">
        <p14:creationId xmlns:p14="http://schemas.microsoft.com/office/powerpoint/2010/main" val="1973133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20</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396371" cy="481013"/>
          </a:xfrm>
          <a:prstGeom prst="rect">
            <a:avLst/>
          </a:prstGeom>
          <a:noFill/>
          <a:ln w="9525">
            <a:noFill/>
            <a:miter lim="800000"/>
            <a:headEnd/>
            <a:tailEnd/>
          </a:ln>
          <a:effectLst/>
        </p:spPr>
        <p:txBody>
          <a:bodyPr lIns="92075" tIns="46038" rIns="92075" bIns="46038" anchor="ctr"/>
          <a:lstStyle/>
          <a:p>
            <a:pPr>
              <a:defRPr/>
            </a:pPr>
            <a:r>
              <a:rPr lang="en-US" altLang="zh-CN" sz="4800" dirty="0">
                <a:solidFill>
                  <a:schemeClr val="bg1"/>
                </a:solidFill>
                <a:latin typeface="Microsoft YaHei" panose="020B0503020204020204" pitchFamily="34" charset="-122"/>
                <a:ea typeface="Microsoft YaHei" panose="020B0503020204020204" pitchFamily="34" charset="-122"/>
                <a:cs typeface="+mj-cs"/>
              </a:rPr>
              <a:t>1.9 </a:t>
            </a:r>
            <a:r>
              <a:rPr lang="zh-CN" altLang="en-US" sz="4800" dirty="0">
                <a:solidFill>
                  <a:schemeClr val="bg1"/>
                </a:solidFill>
                <a:latin typeface="Microsoft YaHei" panose="020B0503020204020204" pitchFamily="34" charset="-122"/>
                <a:ea typeface="Microsoft YaHei" panose="020B0503020204020204" pitchFamily="34" charset="-122"/>
                <a:cs typeface="+mj-cs"/>
              </a:rPr>
              <a:t>创建数据表</a:t>
            </a:r>
          </a:p>
        </p:txBody>
      </p:sp>
      <p:sp>
        <p:nvSpPr>
          <p:cNvPr id="6" name="Rectangle 3">
            <a:extLst>
              <a:ext uri="{FF2B5EF4-FFF2-40B4-BE49-F238E27FC236}">
                <a16:creationId xmlns:a16="http://schemas.microsoft.com/office/drawing/2014/main" id="{C9F66BD7-C71B-7143-B3D4-3EE59AD14D15}"/>
              </a:ext>
            </a:extLst>
          </p:cNvPr>
          <p:cNvSpPr txBox="1">
            <a:spLocks noChangeArrowheads="1"/>
          </p:cNvSpPr>
          <p:nvPr/>
        </p:nvSpPr>
        <p:spPr bwMode="auto">
          <a:xfrm>
            <a:off x="1176835" y="883648"/>
            <a:ext cx="8629015" cy="5277485"/>
          </a:xfrm>
          <a:prstGeom prst="rect">
            <a:avLst/>
          </a:prstGeom>
          <a:noFill/>
          <a:ln w="9525">
            <a:noFill/>
            <a:miter lim="800000"/>
          </a:ln>
        </p:spPr>
        <p:txBody>
          <a:bodyPr/>
          <a:lstStyle/>
          <a:p>
            <a:pPr>
              <a:lnSpc>
                <a:spcPct val="200000"/>
              </a:lnSpc>
              <a:buClr>
                <a:schemeClr val="accent2"/>
              </a:buClr>
              <a:buSzPct val="75000"/>
            </a:pPr>
            <a:r>
              <a:rPr lang="zh-CN" altLang="en-US" sz="2200" dirty="0">
                <a:latin typeface="微软雅黑" charset="0"/>
                <a:ea typeface="微软雅黑" charset="0"/>
              </a:rPr>
              <a:t>简单的创建数据表语法：</a:t>
            </a:r>
            <a:endParaRPr lang="en-US" altLang="zh-CN" sz="2200" dirty="0">
              <a:latin typeface="微软雅黑" charset="0"/>
              <a:ea typeface="微软雅黑" charset="0"/>
            </a:endParaRPr>
          </a:p>
          <a:p>
            <a:pPr>
              <a:lnSpc>
                <a:spcPct val="200000"/>
              </a:lnSpc>
              <a:buClr>
                <a:schemeClr val="accent2"/>
              </a:buClr>
              <a:buSzPct val="75000"/>
            </a:pPr>
            <a:r>
              <a:rPr lang="zh-CN" altLang="zh-CN" sz="2200" dirty="0">
                <a:solidFill>
                  <a:srgbClr val="FF0000"/>
                </a:solidFill>
                <a:latin typeface="微软雅黑" charset="0"/>
                <a:ea typeface="微软雅黑" charset="0"/>
              </a:rPr>
              <a:t>C</a:t>
            </a:r>
            <a:r>
              <a:rPr lang="en-US" altLang="zh-CN" sz="2200" dirty="0">
                <a:solidFill>
                  <a:srgbClr val="FF0000"/>
                </a:solidFill>
                <a:latin typeface="微软雅黑" charset="0"/>
                <a:ea typeface="微软雅黑" charset="0"/>
              </a:rPr>
              <a:t>REATE TABLE [IF NOT EXISTS] </a:t>
            </a:r>
            <a:r>
              <a:rPr lang="zh-CN" altLang="en-US" sz="2200" dirty="0">
                <a:solidFill>
                  <a:srgbClr val="FF0000"/>
                </a:solidFill>
                <a:latin typeface="微软雅黑" charset="0"/>
                <a:ea typeface="微软雅黑" charset="0"/>
              </a:rPr>
              <a:t>表名称</a:t>
            </a:r>
            <a:r>
              <a:rPr lang="en-US" altLang="zh-CN" sz="2200" dirty="0">
                <a:solidFill>
                  <a:srgbClr val="FF0000"/>
                </a:solidFill>
                <a:latin typeface="微软雅黑" charset="0"/>
                <a:ea typeface="微软雅黑" charset="0"/>
              </a:rPr>
              <a:t>(</a:t>
            </a:r>
            <a:r>
              <a:rPr lang="zh-CN" altLang="en-US" sz="2200" dirty="0">
                <a:solidFill>
                  <a:srgbClr val="FF0000"/>
                </a:solidFill>
                <a:latin typeface="微软雅黑" charset="0"/>
                <a:ea typeface="微软雅黑" charset="0"/>
              </a:rPr>
              <a:t>字段</a:t>
            </a:r>
            <a:r>
              <a:rPr lang="en-US" altLang="zh-CN" sz="2200" dirty="0">
                <a:solidFill>
                  <a:srgbClr val="FF0000"/>
                </a:solidFill>
                <a:latin typeface="微软雅黑" charset="0"/>
                <a:ea typeface="微软雅黑" charset="0"/>
              </a:rPr>
              <a:t>1</a:t>
            </a:r>
            <a:r>
              <a:rPr lang="zh-CN" altLang="en-US" sz="2200" dirty="0">
                <a:solidFill>
                  <a:srgbClr val="FF0000"/>
                </a:solidFill>
                <a:latin typeface="微软雅黑" charset="0"/>
                <a:ea typeface="微软雅黑" charset="0"/>
              </a:rPr>
              <a:t>信息，字段</a:t>
            </a:r>
            <a:r>
              <a:rPr lang="en-US" altLang="zh-CN" sz="2200" dirty="0">
                <a:solidFill>
                  <a:srgbClr val="FF0000"/>
                </a:solidFill>
                <a:latin typeface="微软雅黑" charset="0"/>
                <a:ea typeface="微软雅黑" charset="0"/>
              </a:rPr>
              <a:t>2</a:t>
            </a:r>
            <a:r>
              <a:rPr lang="zh-CN" altLang="en-US" sz="2200" dirty="0">
                <a:solidFill>
                  <a:srgbClr val="FF0000"/>
                </a:solidFill>
                <a:latin typeface="微软雅黑" charset="0"/>
                <a:ea typeface="微软雅黑" charset="0"/>
              </a:rPr>
              <a:t>信息</a:t>
            </a:r>
            <a:r>
              <a:rPr lang="en-US" altLang="zh-CN" sz="2200" dirty="0">
                <a:solidFill>
                  <a:srgbClr val="FF0000"/>
                </a:solidFill>
                <a:latin typeface="微软雅黑" charset="0"/>
                <a:ea typeface="微软雅黑" charset="0"/>
              </a:rPr>
              <a:t>…</a:t>
            </a:r>
            <a:r>
              <a:rPr lang="zh-CN" altLang="en-US" sz="2200" dirty="0">
                <a:solidFill>
                  <a:srgbClr val="FF0000"/>
                </a:solidFill>
                <a:latin typeface="微软雅黑" charset="0"/>
                <a:ea typeface="微软雅黑" charset="0"/>
              </a:rPr>
              <a:t>字段</a:t>
            </a:r>
            <a:r>
              <a:rPr lang="en-US" altLang="zh-CN" sz="2200" dirty="0">
                <a:solidFill>
                  <a:srgbClr val="FF0000"/>
                </a:solidFill>
                <a:latin typeface="微软雅黑" charset="0"/>
                <a:ea typeface="微软雅黑" charset="0"/>
              </a:rPr>
              <a:t>N</a:t>
            </a:r>
            <a:r>
              <a:rPr lang="zh-CN" altLang="en-US" sz="2200" dirty="0">
                <a:solidFill>
                  <a:srgbClr val="FF0000"/>
                </a:solidFill>
                <a:latin typeface="微软雅黑" charset="0"/>
                <a:ea typeface="微软雅黑" charset="0"/>
              </a:rPr>
              <a:t>信息</a:t>
            </a:r>
            <a:r>
              <a:rPr lang="en-US" altLang="zh-CN" sz="2200" dirty="0">
                <a:solidFill>
                  <a:srgbClr val="FF0000"/>
                </a:solidFill>
                <a:latin typeface="微软雅黑" charset="0"/>
                <a:ea typeface="微软雅黑" charset="0"/>
              </a:rPr>
              <a:t>)[ENGINE=</a:t>
            </a:r>
            <a:r>
              <a:rPr lang="en-US" altLang="zh-CN" sz="2200" dirty="0" err="1">
                <a:solidFill>
                  <a:srgbClr val="FF0000"/>
                </a:solidFill>
                <a:latin typeface="微软雅黑" charset="0"/>
                <a:ea typeface="微软雅黑" charset="0"/>
              </a:rPr>
              <a:t>MyISAM</a:t>
            </a:r>
            <a:r>
              <a:rPr lang="en-US" altLang="zh-CN" sz="2200" dirty="0">
                <a:solidFill>
                  <a:srgbClr val="FF0000"/>
                </a:solidFill>
                <a:latin typeface="微软雅黑" charset="0"/>
                <a:ea typeface="微软雅黑" charset="0"/>
              </a:rPr>
              <a:t> DEFAULT CHARSET=UTF8];</a:t>
            </a:r>
          </a:p>
          <a:p>
            <a:pPr>
              <a:lnSpc>
                <a:spcPct val="200000"/>
              </a:lnSpc>
              <a:buClr>
                <a:schemeClr val="accent2"/>
              </a:buClr>
              <a:buSzPct val="75000"/>
            </a:pPr>
            <a:r>
              <a:rPr lang="zh-CN" altLang="en-US" sz="2200" dirty="0">
                <a:latin typeface="微软雅黑" charset="0"/>
                <a:ea typeface="微软雅黑" charset="0"/>
              </a:rPr>
              <a:t>删除数据表：</a:t>
            </a:r>
            <a:endParaRPr lang="en-US" altLang="zh-CN" sz="2200" dirty="0">
              <a:latin typeface="微软雅黑" charset="0"/>
              <a:ea typeface="微软雅黑" charset="0"/>
            </a:endParaRPr>
          </a:p>
          <a:p>
            <a:pPr>
              <a:lnSpc>
                <a:spcPct val="200000"/>
              </a:lnSpc>
              <a:buClr>
                <a:schemeClr val="accent2"/>
              </a:buClr>
              <a:buSzPct val="75000"/>
            </a:pPr>
            <a:r>
              <a:rPr lang="zh-CN" altLang="zh-CN" sz="2200" dirty="0">
                <a:solidFill>
                  <a:srgbClr val="FF0000"/>
                </a:solidFill>
                <a:latin typeface="微软雅黑" charset="0"/>
                <a:ea typeface="微软雅黑" charset="0"/>
              </a:rPr>
              <a:t>D</a:t>
            </a:r>
            <a:r>
              <a:rPr lang="en-US" altLang="zh-CN" sz="2200" dirty="0">
                <a:solidFill>
                  <a:srgbClr val="FF0000"/>
                </a:solidFill>
                <a:latin typeface="微软雅黑" charset="0"/>
                <a:ea typeface="微软雅黑" charset="0"/>
              </a:rPr>
              <a:t>ROP TABLE [IF EXISTS] </a:t>
            </a:r>
            <a:r>
              <a:rPr lang="zh-CN" altLang="en-US" sz="2200" dirty="0">
                <a:solidFill>
                  <a:srgbClr val="FF0000"/>
                </a:solidFill>
                <a:latin typeface="微软雅黑" charset="0"/>
                <a:ea typeface="微软雅黑" charset="0"/>
              </a:rPr>
              <a:t>数据表名称；</a:t>
            </a:r>
            <a:endParaRPr lang="en-US" altLang="zh-CN" sz="2200" dirty="0">
              <a:solidFill>
                <a:srgbClr val="FF0000"/>
              </a:solidFill>
              <a:latin typeface="微软雅黑" charset="0"/>
              <a:ea typeface="微软雅黑" charset="0"/>
            </a:endParaRPr>
          </a:p>
          <a:p>
            <a:pPr>
              <a:lnSpc>
                <a:spcPct val="200000"/>
              </a:lnSpc>
              <a:buClr>
                <a:schemeClr val="accent2"/>
              </a:buClr>
              <a:buSzPct val="75000"/>
            </a:pPr>
            <a:r>
              <a:rPr lang="zh-CN" altLang="en-US" sz="2200" dirty="0">
                <a:latin typeface="微软雅黑" charset="0"/>
                <a:ea typeface="微软雅黑" charset="0"/>
              </a:rPr>
              <a:t>修改表结构：</a:t>
            </a:r>
            <a:endParaRPr lang="en-US" altLang="zh-CN" sz="2200" dirty="0">
              <a:latin typeface="微软雅黑" charset="0"/>
              <a:ea typeface="微软雅黑" charset="0"/>
            </a:endParaRPr>
          </a:p>
          <a:p>
            <a:pPr>
              <a:lnSpc>
                <a:spcPct val="200000"/>
              </a:lnSpc>
              <a:buClr>
                <a:schemeClr val="accent2"/>
              </a:buClr>
              <a:buSzPct val="75000"/>
            </a:pPr>
            <a:r>
              <a:rPr lang="zh-CN" altLang="zh-CN" sz="2200" dirty="0">
                <a:solidFill>
                  <a:srgbClr val="FF0000"/>
                </a:solidFill>
                <a:latin typeface="微软雅黑" charset="0"/>
                <a:ea typeface="微软雅黑" charset="0"/>
              </a:rPr>
              <a:t>A</a:t>
            </a:r>
            <a:r>
              <a:rPr lang="en-US" altLang="zh-CN" sz="2200" dirty="0">
                <a:solidFill>
                  <a:srgbClr val="FF0000"/>
                </a:solidFill>
                <a:latin typeface="微软雅黑" charset="0"/>
                <a:ea typeface="微软雅黑" charset="0"/>
              </a:rPr>
              <a:t>LTER TABLE </a:t>
            </a:r>
            <a:r>
              <a:rPr lang="zh-CN" altLang="en-US" sz="2200" dirty="0">
                <a:solidFill>
                  <a:srgbClr val="FF0000"/>
                </a:solidFill>
                <a:latin typeface="微软雅黑" charset="0"/>
                <a:ea typeface="微软雅黑" charset="0"/>
              </a:rPr>
              <a:t>数据表名称</a:t>
            </a:r>
            <a:r>
              <a:rPr lang="en-US" altLang="zh-CN" sz="2200" dirty="0">
                <a:solidFill>
                  <a:srgbClr val="FF0000"/>
                </a:solidFill>
                <a:latin typeface="微软雅黑" charset="0"/>
                <a:ea typeface="微软雅黑" charset="0"/>
              </a:rPr>
              <a:t> </a:t>
            </a:r>
            <a:r>
              <a:rPr lang="zh-CN" altLang="en-US" sz="2200" dirty="0">
                <a:solidFill>
                  <a:srgbClr val="FF0000"/>
                </a:solidFill>
                <a:latin typeface="微软雅黑" charset="0"/>
                <a:ea typeface="微软雅黑" charset="0"/>
              </a:rPr>
              <a:t>相关操作；</a:t>
            </a:r>
            <a:endParaRPr lang="en-US" altLang="zh-CN" sz="2200" dirty="0">
              <a:solidFill>
                <a:srgbClr val="FF0000"/>
              </a:solidFill>
              <a:latin typeface="微软雅黑" charset="0"/>
              <a:ea typeface="微软雅黑" charset="0"/>
            </a:endParaRPr>
          </a:p>
        </p:txBody>
      </p:sp>
    </p:spTree>
    <p:extLst>
      <p:ext uri="{BB962C8B-B14F-4D97-AF65-F5344CB8AC3E}">
        <p14:creationId xmlns:p14="http://schemas.microsoft.com/office/powerpoint/2010/main" val="1955448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21</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396371" cy="481013"/>
          </a:xfrm>
          <a:prstGeom prst="rect">
            <a:avLst/>
          </a:prstGeom>
          <a:noFill/>
          <a:ln w="9525">
            <a:noFill/>
            <a:miter lim="800000"/>
            <a:headEnd/>
            <a:tailEnd/>
          </a:ln>
          <a:effectLst/>
        </p:spPr>
        <p:txBody>
          <a:bodyPr lIns="92075" tIns="46038" rIns="92075" bIns="46038" anchor="ctr"/>
          <a:lstStyle/>
          <a:p>
            <a:pPr>
              <a:defRPr/>
            </a:pPr>
            <a:r>
              <a:rPr lang="en-US" altLang="zh-CN" sz="4800" dirty="0">
                <a:solidFill>
                  <a:schemeClr val="bg1"/>
                </a:solidFill>
                <a:latin typeface="Microsoft YaHei" panose="020B0503020204020204" pitchFamily="34" charset="-122"/>
                <a:ea typeface="Microsoft YaHei" panose="020B0503020204020204" pitchFamily="34" charset="-122"/>
                <a:cs typeface="+mj-cs"/>
              </a:rPr>
              <a:t>1.10  </a:t>
            </a:r>
            <a:r>
              <a:rPr lang="zh-CN" altLang="en-US" sz="4800" dirty="0">
                <a:solidFill>
                  <a:schemeClr val="bg1"/>
                </a:solidFill>
                <a:latin typeface="Microsoft YaHei" panose="020B0503020204020204" pitchFamily="34" charset="-122"/>
                <a:ea typeface="Microsoft YaHei" panose="020B0503020204020204" pitchFamily="34" charset="-122"/>
                <a:cs typeface="+mj-cs"/>
              </a:rPr>
              <a:t>数据表内容的简单管理</a:t>
            </a:r>
          </a:p>
        </p:txBody>
      </p:sp>
      <p:sp>
        <p:nvSpPr>
          <p:cNvPr id="5" name="Rectangle 3">
            <a:extLst>
              <a:ext uri="{FF2B5EF4-FFF2-40B4-BE49-F238E27FC236}">
                <a16:creationId xmlns:a16="http://schemas.microsoft.com/office/drawing/2014/main" id="{3D714664-134C-1E49-B4F9-94D9D5AC8226}"/>
              </a:ext>
            </a:extLst>
          </p:cNvPr>
          <p:cNvSpPr txBox="1">
            <a:spLocks noChangeArrowheads="1"/>
          </p:cNvSpPr>
          <p:nvPr/>
        </p:nvSpPr>
        <p:spPr bwMode="auto">
          <a:xfrm>
            <a:off x="1123188" y="793750"/>
            <a:ext cx="8317230" cy="5270500"/>
          </a:xfrm>
          <a:prstGeom prst="rect">
            <a:avLst/>
          </a:prstGeom>
          <a:noFill/>
          <a:ln w="9525">
            <a:noFill/>
            <a:miter lim="800000"/>
          </a:ln>
        </p:spPr>
        <p:txBody>
          <a:bodyPr/>
          <a:lstStyle/>
          <a:p>
            <a:pPr>
              <a:lnSpc>
                <a:spcPct val="200000"/>
              </a:lnSpc>
              <a:buClr>
                <a:schemeClr val="accent2"/>
              </a:buClr>
              <a:buSzPct val="75000"/>
            </a:pPr>
            <a:r>
              <a:rPr lang="zh-CN" altLang="en-US" sz="2200" dirty="0">
                <a:latin typeface="微软雅黑" pitchFamily="34" charset="-122"/>
                <a:ea typeface="微软雅黑" pitchFamily="34" charset="-122"/>
              </a:rPr>
              <a:t>插入数据：</a:t>
            </a:r>
            <a:endParaRPr lang="en-US" altLang="zh-CN" sz="2200" dirty="0">
              <a:latin typeface="微软雅黑" pitchFamily="34" charset="-122"/>
              <a:ea typeface="微软雅黑" pitchFamily="34" charset="-122"/>
            </a:endParaRPr>
          </a:p>
          <a:p>
            <a:pPr>
              <a:lnSpc>
                <a:spcPct val="200000"/>
              </a:lnSpc>
              <a:buClr>
                <a:schemeClr val="accent2"/>
              </a:buClr>
              <a:buSzPct val="75000"/>
            </a:pPr>
            <a:r>
              <a:rPr lang="en-US" altLang="zh-CN" sz="2200" dirty="0">
                <a:solidFill>
                  <a:srgbClr val="FF0000"/>
                </a:solidFill>
                <a:latin typeface="微软雅黑" pitchFamily="34" charset="-122"/>
                <a:ea typeface="微软雅黑" pitchFamily="34" charset="-122"/>
              </a:rPr>
              <a:t>INSERT INTO </a:t>
            </a:r>
            <a:r>
              <a:rPr lang="zh-CN" altLang="en-US" sz="2200" dirty="0">
                <a:solidFill>
                  <a:srgbClr val="FF0000"/>
                </a:solidFill>
                <a:latin typeface="微软雅黑" pitchFamily="34" charset="-122"/>
                <a:ea typeface="微软雅黑" pitchFamily="34" charset="-122"/>
              </a:rPr>
              <a:t>表名称</a:t>
            </a:r>
            <a:r>
              <a:rPr lang="zh-CN" altLang="zh-CN" sz="2200" dirty="0">
                <a:solidFill>
                  <a:srgbClr val="FF0000"/>
                </a:solidFill>
                <a:latin typeface="微软雅黑" pitchFamily="34" charset="-122"/>
                <a:ea typeface="微软雅黑" pitchFamily="34" charset="-122"/>
              </a:rPr>
              <a:t>[</a:t>
            </a:r>
            <a:r>
              <a:rPr lang="zh-CN" altLang="en-US" sz="2200" dirty="0">
                <a:solidFill>
                  <a:srgbClr val="FF0000"/>
                </a:solidFill>
                <a:latin typeface="微软雅黑" pitchFamily="34" charset="-122"/>
                <a:ea typeface="微软雅黑" pitchFamily="34" charset="-122"/>
              </a:rPr>
              <a:t>(字段名称</a:t>
            </a:r>
            <a:r>
              <a:rPr lang="zh-CN" altLang="zh-CN" sz="2200" dirty="0">
                <a:solidFill>
                  <a:srgbClr val="FF0000"/>
                </a:solidFill>
                <a:latin typeface="微软雅黑" pitchFamily="34" charset="-122"/>
                <a:ea typeface="微软雅黑" pitchFamily="34" charset="-122"/>
              </a:rPr>
              <a:t>)</a:t>
            </a:r>
            <a:r>
              <a:rPr lang="en-US" altLang="zh-CN" sz="2200" dirty="0">
                <a:solidFill>
                  <a:srgbClr val="FF0000"/>
                </a:solidFill>
                <a:latin typeface="微软雅黑" pitchFamily="34" charset="-122"/>
                <a:ea typeface="微软雅黑" pitchFamily="34" charset="-122"/>
              </a:rPr>
              <a:t>] VALUE(</a:t>
            </a:r>
            <a:r>
              <a:rPr lang="zh-CN" altLang="en-US" sz="2200" dirty="0">
                <a:solidFill>
                  <a:srgbClr val="FF0000"/>
                </a:solidFill>
                <a:latin typeface="微软雅黑" pitchFamily="34" charset="-122"/>
                <a:ea typeface="微软雅黑" pitchFamily="34" charset="-122"/>
              </a:rPr>
              <a:t>前面字段对应的值</a:t>
            </a:r>
            <a:r>
              <a:rPr lang="en-US" altLang="zh-CN" sz="2200" dirty="0">
                <a:solidFill>
                  <a:srgbClr val="FF0000"/>
                </a:solidFill>
                <a:latin typeface="微软雅黑" pitchFamily="34" charset="-122"/>
                <a:ea typeface="微软雅黑" pitchFamily="34" charset="-122"/>
              </a:rPr>
              <a:t>)</a:t>
            </a:r>
            <a:r>
              <a:rPr lang="zh-CN" altLang="en-US" sz="2200" dirty="0">
                <a:solidFill>
                  <a:srgbClr val="FF0000"/>
                </a:solidFill>
                <a:latin typeface="微软雅黑" pitchFamily="34" charset="-122"/>
                <a:ea typeface="微软雅黑" pitchFamily="34" charset="-122"/>
              </a:rPr>
              <a:t>；</a:t>
            </a:r>
            <a:endParaRPr lang="en-US" altLang="zh-CN" sz="2200" dirty="0">
              <a:solidFill>
                <a:srgbClr val="FF0000"/>
              </a:solidFill>
              <a:latin typeface="微软雅黑" pitchFamily="34" charset="-122"/>
              <a:ea typeface="微软雅黑" pitchFamily="34" charset="-122"/>
            </a:endParaRPr>
          </a:p>
          <a:p>
            <a:pPr>
              <a:lnSpc>
                <a:spcPct val="200000"/>
              </a:lnSpc>
              <a:buClr>
                <a:schemeClr val="accent2"/>
              </a:buClr>
              <a:buSzPct val="75000"/>
            </a:pPr>
            <a:r>
              <a:rPr lang="zh-CN" altLang="en-US" sz="2200" dirty="0">
                <a:solidFill>
                  <a:srgbClr val="000000"/>
                </a:solidFill>
                <a:latin typeface="微软雅黑" pitchFamily="34" charset="-122"/>
                <a:ea typeface="微软雅黑" pitchFamily="34" charset="-122"/>
              </a:rPr>
              <a:t>查询数据：</a:t>
            </a:r>
            <a:endParaRPr lang="en-US" altLang="zh-CN" sz="2200" dirty="0">
              <a:solidFill>
                <a:srgbClr val="000000"/>
              </a:solidFill>
              <a:latin typeface="微软雅黑" pitchFamily="34" charset="-122"/>
              <a:ea typeface="微软雅黑" pitchFamily="34" charset="-122"/>
            </a:endParaRPr>
          </a:p>
          <a:p>
            <a:pPr>
              <a:lnSpc>
                <a:spcPct val="200000"/>
              </a:lnSpc>
              <a:buClr>
                <a:schemeClr val="accent2"/>
              </a:buClr>
              <a:buSzPct val="75000"/>
            </a:pPr>
            <a:r>
              <a:rPr lang="zh-CN" altLang="zh-CN" sz="2200" dirty="0">
                <a:solidFill>
                  <a:srgbClr val="FF0000"/>
                </a:solidFill>
                <a:latin typeface="微软雅黑" pitchFamily="34" charset="-122"/>
                <a:ea typeface="微软雅黑" pitchFamily="34" charset="-122"/>
              </a:rPr>
              <a:t>S</a:t>
            </a:r>
            <a:r>
              <a:rPr lang="en-US" altLang="zh-CN" sz="2200" dirty="0">
                <a:solidFill>
                  <a:srgbClr val="FF0000"/>
                </a:solidFill>
                <a:latin typeface="微软雅黑" pitchFamily="34" charset="-122"/>
                <a:ea typeface="微软雅黑" pitchFamily="34" charset="-122"/>
              </a:rPr>
              <a:t>ELECT </a:t>
            </a:r>
            <a:r>
              <a:rPr lang="zh-CN" altLang="en-US" sz="2200" dirty="0">
                <a:solidFill>
                  <a:srgbClr val="FF0000"/>
                </a:solidFill>
                <a:latin typeface="微软雅黑" pitchFamily="34" charset="-122"/>
                <a:ea typeface="微软雅黑" pitchFamily="34" charset="-122"/>
              </a:rPr>
              <a:t>字段名称</a:t>
            </a:r>
            <a:r>
              <a:rPr lang="en-US" altLang="zh-CN" sz="2200" dirty="0">
                <a:solidFill>
                  <a:srgbClr val="FF0000"/>
                </a:solidFill>
                <a:latin typeface="微软雅黑" pitchFamily="34" charset="-122"/>
                <a:ea typeface="微软雅黑" pitchFamily="34" charset="-122"/>
              </a:rPr>
              <a:t>1</a:t>
            </a:r>
            <a:r>
              <a:rPr lang="zh-CN" altLang="en-US" sz="2200" dirty="0">
                <a:solidFill>
                  <a:srgbClr val="FF0000"/>
                </a:solidFill>
                <a:latin typeface="微软雅黑" pitchFamily="34" charset="-122"/>
                <a:ea typeface="微软雅黑" pitchFamily="34" charset="-122"/>
              </a:rPr>
              <a:t>，字段名称</a:t>
            </a:r>
            <a:r>
              <a:rPr lang="en-US" altLang="zh-CN" sz="2200" dirty="0">
                <a:solidFill>
                  <a:srgbClr val="FF0000"/>
                </a:solidFill>
                <a:latin typeface="微软雅黑" pitchFamily="34" charset="-122"/>
                <a:ea typeface="微软雅黑" pitchFamily="34" charset="-122"/>
              </a:rPr>
              <a:t>2</a:t>
            </a:r>
            <a:r>
              <a:rPr lang="zh-CN" altLang="en-US" sz="2200" dirty="0">
                <a:solidFill>
                  <a:srgbClr val="FF0000"/>
                </a:solidFill>
                <a:latin typeface="微软雅黑" pitchFamily="34" charset="-122"/>
                <a:ea typeface="微软雅黑" pitchFamily="34" charset="-122"/>
              </a:rPr>
              <a:t>，</a:t>
            </a:r>
            <a:r>
              <a:rPr lang="en-US" altLang="zh-CN" sz="2200" dirty="0">
                <a:solidFill>
                  <a:srgbClr val="FF0000"/>
                </a:solidFill>
                <a:latin typeface="微软雅黑" pitchFamily="34" charset="-122"/>
                <a:ea typeface="微软雅黑" pitchFamily="34" charset="-122"/>
              </a:rPr>
              <a:t>… FROM </a:t>
            </a:r>
            <a:r>
              <a:rPr lang="zh-CN" altLang="en-US" sz="2200" dirty="0">
                <a:solidFill>
                  <a:srgbClr val="FF0000"/>
                </a:solidFill>
                <a:latin typeface="微软雅黑" pitchFamily="34" charset="-122"/>
                <a:ea typeface="微软雅黑" pitchFamily="34" charset="-122"/>
              </a:rPr>
              <a:t>表名称</a:t>
            </a:r>
            <a:endParaRPr lang="en-US" altLang="zh-CN" sz="2200" dirty="0">
              <a:solidFill>
                <a:srgbClr val="FF0000"/>
              </a:solidFill>
              <a:latin typeface="微软雅黑" pitchFamily="34" charset="-122"/>
              <a:ea typeface="微软雅黑" pitchFamily="34" charset="-122"/>
            </a:endParaRPr>
          </a:p>
          <a:p>
            <a:pPr>
              <a:lnSpc>
                <a:spcPct val="200000"/>
              </a:lnSpc>
              <a:buClr>
                <a:schemeClr val="accent2"/>
              </a:buClr>
              <a:buSzPct val="75000"/>
            </a:pPr>
            <a:r>
              <a:rPr lang="zh-CN" altLang="en-US" sz="2200" dirty="0">
                <a:solidFill>
                  <a:srgbClr val="000000"/>
                </a:solidFill>
                <a:latin typeface="微软雅黑" pitchFamily="34" charset="-122"/>
                <a:ea typeface="微软雅黑" pitchFamily="34" charset="-122"/>
              </a:rPr>
              <a:t>更改数据：</a:t>
            </a:r>
            <a:endParaRPr lang="en-US" altLang="zh-CN" sz="2200" dirty="0">
              <a:solidFill>
                <a:srgbClr val="000000"/>
              </a:solidFill>
              <a:latin typeface="微软雅黑" pitchFamily="34" charset="-122"/>
              <a:ea typeface="微软雅黑" pitchFamily="34" charset="-122"/>
            </a:endParaRPr>
          </a:p>
          <a:p>
            <a:pPr>
              <a:lnSpc>
                <a:spcPct val="200000"/>
              </a:lnSpc>
              <a:buClr>
                <a:schemeClr val="accent2"/>
              </a:buClr>
              <a:buSzPct val="75000"/>
            </a:pPr>
            <a:r>
              <a:rPr lang="zh-CN" altLang="zh-CN" sz="2200" dirty="0">
                <a:solidFill>
                  <a:srgbClr val="FF0000"/>
                </a:solidFill>
                <a:latin typeface="微软雅黑" pitchFamily="34" charset="-122"/>
                <a:ea typeface="微软雅黑" pitchFamily="34" charset="-122"/>
              </a:rPr>
              <a:t>U</a:t>
            </a:r>
            <a:r>
              <a:rPr lang="en-US" altLang="zh-CN" sz="2200" dirty="0">
                <a:solidFill>
                  <a:srgbClr val="FF0000"/>
                </a:solidFill>
                <a:latin typeface="微软雅黑" pitchFamily="34" charset="-122"/>
                <a:ea typeface="微软雅黑" pitchFamily="34" charset="-122"/>
              </a:rPr>
              <a:t>PDATE </a:t>
            </a:r>
            <a:r>
              <a:rPr lang="zh-CN" altLang="en-US" sz="2200" dirty="0">
                <a:solidFill>
                  <a:srgbClr val="FF0000"/>
                </a:solidFill>
                <a:latin typeface="微软雅黑" pitchFamily="34" charset="-122"/>
                <a:ea typeface="微软雅黑" pitchFamily="34" charset="-122"/>
              </a:rPr>
              <a:t>数据表</a:t>
            </a:r>
            <a:r>
              <a:rPr lang="en-US" altLang="zh-CN" sz="2200" dirty="0">
                <a:solidFill>
                  <a:srgbClr val="FF0000"/>
                </a:solidFill>
                <a:latin typeface="微软雅黑" pitchFamily="34" charset="-122"/>
                <a:ea typeface="微软雅黑" pitchFamily="34" charset="-122"/>
              </a:rPr>
              <a:t> set </a:t>
            </a:r>
            <a:r>
              <a:rPr lang="zh-CN" altLang="en-US" sz="2200" dirty="0">
                <a:solidFill>
                  <a:srgbClr val="FF0000"/>
                </a:solidFill>
                <a:latin typeface="微软雅黑" pitchFamily="34" charset="-122"/>
                <a:ea typeface="微软雅黑" pitchFamily="34" charset="-122"/>
              </a:rPr>
              <a:t>字段名称</a:t>
            </a:r>
            <a:r>
              <a:rPr lang="en-US" altLang="zh-CN" sz="2200" dirty="0">
                <a:solidFill>
                  <a:srgbClr val="FF0000"/>
                </a:solidFill>
                <a:latin typeface="微软雅黑" pitchFamily="34" charset="-122"/>
                <a:ea typeface="微软雅黑" pitchFamily="34" charset="-122"/>
              </a:rPr>
              <a:t>=</a:t>
            </a:r>
            <a:r>
              <a:rPr lang="zh-CN" altLang="en-US" sz="2200" dirty="0">
                <a:solidFill>
                  <a:srgbClr val="FF0000"/>
                </a:solidFill>
                <a:latin typeface="微软雅黑" pitchFamily="34" charset="-122"/>
                <a:ea typeface="微软雅黑" pitchFamily="34" charset="-122"/>
              </a:rPr>
              <a:t>新修改的值</a:t>
            </a:r>
            <a:r>
              <a:rPr lang="en-US" altLang="zh-CN" sz="2200" dirty="0">
                <a:solidFill>
                  <a:srgbClr val="FF0000"/>
                </a:solidFill>
                <a:latin typeface="微软雅黑" pitchFamily="34" charset="-122"/>
                <a:ea typeface="微软雅黑" pitchFamily="34" charset="-122"/>
              </a:rPr>
              <a:t> [WHERE </a:t>
            </a:r>
            <a:r>
              <a:rPr lang="zh-CN" altLang="en-US" sz="2200" dirty="0">
                <a:solidFill>
                  <a:srgbClr val="FF0000"/>
                </a:solidFill>
                <a:latin typeface="微软雅黑" pitchFamily="34" charset="-122"/>
                <a:ea typeface="微软雅黑" pitchFamily="34" charset="-122"/>
              </a:rPr>
              <a:t>条件</a:t>
            </a:r>
            <a:r>
              <a:rPr lang="en-US" altLang="zh-CN" sz="2200" dirty="0">
                <a:solidFill>
                  <a:srgbClr val="FF0000"/>
                </a:solidFill>
                <a:latin typeface="微软雅黑" pitchFamily="34" charset="-122"/>
                <a:ea typeface="微软雅黑" pitchFamily="34" charset="-122"/>
              </a:rPr>
              <a:t>]</a:t>
            </a:r>
          </a:p>
          <a:p>
            <a:pPr>
              <a:lnSpc>
                <a:spcPct val="200000"/>
              </a:lnSpc>
              <a:buClr>
                <a:schemeClr val="accent2"/>
              </a:buClr>
              <a:buSzPct val="75000"/>
            </a:pPr>
            <a:r>
              <a:rPr lang="zh-CN" altLang="en-US" sz="2200" dirty="0">
                <a:solidFill>
                  <a:srgbClr val="000000"/>
                </a:solidFill>
                <a:latin typeface="微软雅黑" pitchFamily="34" charset="-122"/>
                <a:ea typeface="微软雅黑" pitchFamily="34" charset="-122"/>
              </a:rPr>
              <a:t>删除数据：</a:t>
            </a:r>
            <a:endParaRPr lang="en-US" altLang="zh-CN" sz="2200" dirty="0">
              <a:solidFill>
                <a:srgbClr val="000000"/>
              </a:solidFill>
              <a:latin typeface="微软雅黑" pitchFamily="34" charset="-122"/>
              <a:ea typeface="微软雅黑" pitchFamily="34" charset="-122"/>
            </a:endParaRPr>
          </a:p>
          <a:p>
            <a:pPr>
              <a:lnSpc>
                <a:spcPct val="200000"/>
              </a:lnSpc>
              <a:buClr>
                <a:schemeClr val="accent2"/>
              </a:buClr>
              <a:buSzPct val="75000"/>
            </a:pPr>
            <a:r>
              <a:rPr lang="zh-CN" altLang="zh-CN" sz="2200" dirty="0">
                <a:solidFill>
                  <a:srgbClr val="FF0000"/>
                </a:solidFill>
                <a:latin typeface="微软雅黑" pitchFamily="34" charset="-122"/>
                <a:ea typeface="微软雅黑" pitchFamily="34" charset="-122"/>
              </a:rPr>
              <a:t>D</a:t>
            </a:r>
            <a:r>
              <a:rPr lang="en-US" altLang="zh-CN" sz="2200" dirty="0">
                <a:solidFill>
                  <a:srgbClr val="FF0000"/>
                </a:solidFill>
                <a:latin typeface="微软雅黑" pitchFamily="34" charset="-122"/>
                <a:ea typeface="微软雅黑" pitchFamily="34" charset="-122"/>
              </a:rPr>
              <a:t>ELETE FROM </a:t>
            </a:r>
            <a:r>
              <a:rPr lang="zh-CN" altLang="en-US" sz="2200" dirty="0">
                <a:solidFill>
                  <a:srgbClr val="FF0000"/>
                </a:solidFill>
                <a:latin typeface="微软雅黑" pitchFamily="34" charset="-122"/>
                <a:ea typeface="微软雅黑" pitchFamily="34" charset="-122"/>
              </a:rPr>
              <a:t>表名称</a:t>
            </a:r>
            <a:r>
              <a:rPr lang="en-US" altLang="zh-CN" sz="2200" dirty="0">
                <a:solidFill>
                  <a:srgbClr val="FF0000"/>
                </a:solidFill>
                <a:latin typeface="微软雅黑" pitchFamily="34" charset="-122"/>
                <a:ea typeface="微软雅黑" pitchFamily="34" charset="-122"/>
              </a:rPr>
              <a:t> [WHERE </a:t>
            </a:r>
            <a:r>
              <a:rPr lang="zh-CN" altLang="en-US" sz="2200" dirty="0">
                <a:solidFill>
                  <a:srgbClr val="FF0000"/>
                </a:solidFill>
                <a:latin typeface="微软雅黑" pitchFamily="34" charset="-122"/>
                <a:ea typeface="微软雅黑" pitchFamily="34" charset="-122"/>
              </a:rPr>
              <a:t>条件</a:t>
            </a:r>
            <a:r>
              <a:rPr lang="en-US" altLang="zh-CN" sz="2200" dirty="0">
                <a:solidFill>
                  <a:srgbClr val="FF0000"/>
                </a:solidFill>
                <a:latin typeface="微软雅黑" pitchFamily="34" charset="-122"/>
                <a:ea typeface="微软雅黑" pitchFamily="34" charset="-122"/>
              </a:rPr>
              <a:t>] </a:t>
            </a:r>
          </a:p>
        </p:txBody>
      </p:sp>
    </p:spTree>
    <p:extLst>
      <p:ext uri="{BB962C8B-B14F-4D97-AF65-F5344CB8AC3E}">
        <p14:creationId xmlns:p14="http://schemas.microsoft.com/office/powerpoint/2010/main" val="1277985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22</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2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数据库表设计</a:t>
            </a:r>
          </a:p>
        </p:txBody>
      </p:sp>
      <p:sp>
        <p:nvSpPr>
          <p:cNvPr id="6" name="Rectangle 3">
            <a:extLst>
              <a:ext uri="{FF2B5EF4-FFF2-40B4-BE49-F238E27FC236}">
                <a16:creationId xmlns:a16="http://schemas.microsoft.com/office/drawing/2014/main" id="{4761D66C-9777-B34F-9D6A-58F03A4FBB12}"/>
              </a:ext>
            </a:extLst>
          </p:cNvPr>
          <p:cNvSpPr txBox="1">
            <a:spLocks noChangeArrowheads="1"/>
          </p:cNvSpPr>
          <p:nvPr/>
        </p:nvSpPr>
        <p:spPr>
          <a:xfrm>
            <a:off x="850032" y="1124450"/>
            <a:ext cx="9215491" cy="4764286"/>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FFC000"/>
              </a:buClr>
            </a:pPr>
            <a:r>
              <a:rPr lang="en-US" altLang="zh-CN" dirty="0">
                <a:latin typeface="Microsoft YaHei" panose="020B0503020204020204" pitchFamily="34" charset="-122"/>
                <a:ea typeface="Microsoft YaHei" panose="020B0503020204020204" pitchFamily="34" charset="-122"/>
              </a:rPr>
              <a:t>2.1 </a:t>
            </a:r>
            <a:r>
              <a:rPr lang="zh-CN" altLang="en-US" dirty="0">
                <a:latin typeface="Microsoft YaHei" panose="020B0503020204020204" pitchFamily="34" charset="-122"/>
                <a:ea typeface="Microsoft YaHei" panose="020B0503020204020204" pitchFamily="34" charset="-122"/>
              </a:rPr>
              <a:t>数据表概念</a:t>
            </a:r>
          </a:p>
          <a:p>
            <a:pPr algn="l">
              <a:lnSpc>
                <a:spcPct val="150000"/>
              </a:lnSpc>
              <a:buClr>
                <a:srgbClr val="FFC000"/>
              </a:buClr>
            </a:pPr>
            <a:r>
              <a:rPr lang="en-US" altLang="zh-CN" dirty="0">
                <a:latin typeface="Microsoft YaHei" panose="020B0503020204020204" pitchFamily="34" charset="-122"/>
                <a:ea typeface="Microsoft YaHei" panose="020B0503020204020204" pitchFamily="34" charset="-122"/>
              </a:rPr>
              <a:t>2.2 </a:t>
            </a:r>
            <a:r>
              <a:rPr lang="zh-CN" altLang="en-US" dirty="0">
                <a:latin typeface="Microsoft YaHei" panose="020B0503020204020204" pitchFamily="34" charset="-122"/>
                <a:ea typeface="Microsoft YaHei" panose="020B0503020204020204" pitchFamily="34" charset="-122"/>
              </a:rPr>
              <a:t>数据列四大数据类型</a:t>
            </a:r>
          </a:p>
          <a:p>
            <a:pPr algn="l">
              <a:lnSpc>
                <a:spcPct val="150000"/>
              </a:lnSpc>
              <a:buClr>
                <a:srgbClr val="FFC000"/>
              </a:buClr>
            </a:pPr>
            <a:r>
              <a:rPr lang="en-US" altLang="zh-CN" dirty="0">
                <a:latin typeface="Microsoft YaHei" panose="020B0503020204020204" pitchFamily="34" charset="-122"/>
                <a:ea typeface="Microsoft YaHei" panose="020B0503020204020204" pitchFamily="34" charset="-122"/>
              </a:rPr>
              <a:t>2.3 </a:t>
            </a:r>
            <a:r>
              <a:rPr lang="zh-CN" altLang="en-US" dirty="0">
                <a:latin typeface="Microsoft YaHei" panose="020B0503020204020204" pitchFamily="34" charset="-122"/>
                <a:ea typeface="Microsoft YaHei" panose="020B0503020204020204" pitchFamily="34" charset="-122"/>
              </a:rPr>
              <a:t>数据字段属性</a:t>
            </a:r>
          </a:p>
          <a:p>
            <a:pPr algn="l">
              <a:lnSpc>
                <a:spcPct val="150000"/>
              </a:lnSpc>
              <a:buClr>
                <a:srgbClr val="FFC000"/>
              </a:buClr>
            </a:pPr>
            <a:r>
              <a:rPr lang="en-US" altLang="zh-CN" dirty="0">
                <a:latin typeface="Microsoft YaHei" panose="020B0503020204020204" pitchFamily="34" charset="-122"/>
                <a:ea typeface="Microsoft YaHei" panose="020B0503020204020204" pitchFamily="34" charset="-122"/>
              </a:rPr>
              <a:t>2.4 </a:t>
            </a:r>
            <a:r>
              <a:rPr lang="zh-CN" altLang="en-US" dirty="0">
                <a:latin typeface="Microsoft YaHei" panose="020B0503020204020204" pitchFamily="34" charset="-122"/>
                <a:ea typeface="Microsoft YaHei" panose="020B0503020204020204" pitchFamily="34" charset="-122"/>
              </a:rPr>
              <a:t>数据表对象管理</a:t>
            </a:r>
          </a:p>
          <a:p>
            <a:pPr algn="l">
              <a:lnSpc>
                <a:spcPct val="150000"/>
              </a:lnSpc>
              <a:buClr>
                <a:srgbClr val="FFC000"/>
              </a:buClr>
            </a:pPr>
            <a:r>
              <a:rPr lang="en-US" altLang="zh-CN" dirty="0">
                <a:latin typeface="Microsoft YaHei" panose="020B0503020204020204" pitchFamily="34" charset="-122"/>
                <a:ea typeface="Microsoft YaHei" panose="020B0503020204020204" pitchFamily="34" charset="-122"/>
              </a:rPr>
              <a:t>2.5 </a:t>
            </a:r>
            <a:r>
              <a:rPr lang="zh-CN" altLang="en-US" dirty="0">
                <a:latin typeface="Microsoft YaHei" panose="020B0503020204020204" pitchFamily="34" charset="-122"/>
                <a:ea typeface="Microsoft YaHei" panose="020B0503020204020204" pitchFamily="34" charset="-122"/>
              </a:rPr>
              <a:t>数据表的类型及存储位置</a:t>
            </a:r>
          </a:p>
          <a:p>
            <a:pPr algn="l">
              <a:lnSpc>
                <a:spcPct val="150000"/>
              </a:lnSpc>
              <a:buClr>
                <a:srgbClr val="FFC000"/>
              </a:buClr>
            </a:pPr>
            <a:r>
              <a:rPr lang="en-US" altLang="zh-CN" dirty="0">
                <a:latin typeface="Microsoft YaHei" panose="020B0503020204020204" pitchFamily="34" charset="-122"/>
                <a:ea typeface="Microsoft YaHei" panose="020B0503020204020204" pitchFamily="34" charset="-122"/>
              </a:rPr>
              <a:t>2.6 </a:t>
            </a:r>
            <a:r>
              <a:rPr lang="zh-CN" altLang="en-US" dirty="0">
                <a:latin typeface="Microsoft YaHei" panose="020B0503020204020204" pitchFamily="34" charset="-122"/>
                <a:ea typeface="Microsoft YaHei" panose="020B0503020204020204" pitchFamily="34" charset="-122"/>
              </a:rPr>
              <a:t>数据表的默认字符集</a:t>
            </a:r>
          </a:p>
          <a:p>
            <a:pPr algn="l">
              <a:lnSpc>
                <a:spcPct val="150000"/>
              </a:lnSpc>
              <a:buClr>
                <a:srgbClr val="FFC000"/>
              </a:buClr>
            </a:pPr>
            <a:r>
              <a:rPr lang="en-US" altLang="zh-CN" dirty="0">
                <a:latin typeface="Microsoft YaHei" panose="020B0503020204020204" pitchFamily="34" charset="-122"/>
                <a:ea typeface="Microsoft YaHei" panose="020B0503020204020204" pitchFamily="34" charset="-122"/>
              </a:rPr>
              <a:t>2.7 </a:t>
            </a:r>
            <a:r>
              <a:rPr lang="zh-CN" altLang="en-US" dirty="0">
                <a:latin typeface="Microsoft YaHei" panose="020B0503020204020204" pitchFamily="34" charset="-122"/>
                <a:ea typeface="Microsoft YaHei" panose="020B0503020204020204" pitchFamily="34" charset="-122"/>
              </a:rPr>
              <a:t>创建索引</a:t>
            </a:r>
          </a:p>
          <a:p>
            <a:pPr algn="l">
              <a:lnSpc>
                <a:spcPct val="150000"/>
              </a:lnSpc>
              <a:buClr>
                <a:srgbClr val="FFC000"/>
              </a:buClr>
            </a:pPr>
            <a:endParaRPr lang="zh-CN" altLang="en-US" dirty="0">
              <a:latin typeface="Microsoft YaHei" panose="020B0503020204020204" pitchFamily="34" charset="-122"/>
              <a:ea typeface="Microsoft YaHei" panose="020B0503020204020204" pitchFamily="34" charset="-122"/>
            </a:endParaRPr>
          </a:p>
          <a:p>
            <a:pPr algn="l">
              <a:lnSpc>
                <a:spcPct val="150000"/>
              </a:lnSpc>
              <a:buClr>
                <a:srgbClr val="FFC000"/>
              </a:buClr>
            </a:pPr>
            <a:endParaRPr lang="en-US" altLang="zh-CN" dirty="0">
              <a:latin typeface="Microsoft YaHei" panose="020B0503020204020204" pitchFamily="34" charset="-122"/>
              <a:ea typeface="Microsoft YaHei" panose="020B0503020204020204" pitchFamily="34" charset="-122"/>
            </a:endParaRPr>
          </a:p>
          <a:p>
            <a:pPr algn="l">
              <a:lnSpc>
                <a:spcPct val="150000"/>
              </a:lnSpc>
              <a:buClr>
                <a:srgbClr val="FFC000"/>
              </a:buClr>
            </a:pPr>
            <a:endParaRPr lang="en-US" altLang="zh-CN" dirty="0">
              <a:latin typeface="Microsoft YaHei" panose="020B0503020204020204" pitchFamily="34" charset="-122"/>
              <a:ea typeface="Microsoft YaHei" panose="020B0503020204020204" pitchFamily="34" charset="-122"/>
            </a:endParaRPr>
          </a:p>
          <a:p>
            <a:pPr algn="l">
              <a:lnSpc>
                <a:spcPct val="150000"/>
              </a:lnSpc>
              <a:buClr>
                <a:srgbClr val="FFC000"/>
              </a:buClr>
            </a:pP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0845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23</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2.1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数据表概念</a:t>
            </a:r>
          </a:p>
        </p:txBody>
      </p:sp>
      <p:sp>
        <p:nvSpPr>
          <p:cNvPr id="6" name="内容占位符 2">
            <a:extLst>
              <a:ext uri="{FF2B5EF4-FFF2-40B4-BE49-F238E27FC236}">
                <a16:creationId xmlns:a16="http://schemas.microsoft.com/office/drawing/2014/main" id="{4FB7DAF3-FA2D-DA45-A3ED-D144AFB63405}"/>
              </a:ext>
            </a:extLst>
          </p:cNvPr>
          <p:cNvSpPr txBox="1">
            <a:spLocks/>
          </p:cNvSpPr>
          <p:nvPr/>
        </p:nvSpPr>
        <p:spPr>
          <a:xfrm>
            <a:off x="1072460" y="1028615"/>
            <a:ext cx="10047079" cy="4525963"/>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530352" algn="l">
              <a:lnSpc>
                <a:spcPct val="150000"/>
              </a:lnSpc>
              <a:buFont typeface="Wingdings" pitchFamily="2" charset="2"/>
              <a:buNone/>
            </a:pPr>
            <a:r>
              <a:rPr lang="zh-CN" altLang="en-US" dirty="0">
                <a:latin typeface="微软雅黑" pitchFamily="34" charset="-122"/>
                <a:ea typeface="微软雅黑" pitchFamily="34" charset="-122"/>
              </a:rPr>
              <a:t>数据表是数据库中的基本对象元素，以记录（行）和字段（列）组成的二维结构用于存储数据。</a:t>
            </a:r>
            <a:r>
              <a:rPr lang="zh-CN" altLang="en-US" b="1" dirty="0">
                <a:latin typeface="微软雅黑" pitchFamily="34" charset="-122"/>
                <a:ea typeface="微软雅黑" pitchFamily="34" charset="-122"/>
              </a:rPr>
              <a:t>数据表由表结构和表内容两部分组成</a:t>
            </a:r>
            <a:r>
              <a:rPr lang="zh-CN" altLang="en-US" dirty="0">
                <a:latin typeface="微软雅黑" pitchFamily="34" charset="-122"/>
                <a:ea typeface="微软雅黑" pitchFamily="34" charset="-122"/>
              </a:rPr>
              <a:t>，先建立表结构，然后才能输入数据。数据表结构设计主要包括</a:t>
            </a:r>
            <a:r>
              <a:rPr lang="zh-CN" altLang="en-US" dirty="0">
                <a:solidFill>
                  <a:srgbClr val="FF0000"/>
                </a:solidFill>
                <a:latin typeface="微软雅黑" pitchFamily="34" charset="-122"/>
                <a:ea typeface="微软雅黑" pitchFamily="34" charset="-122"/>
              </a:rPr>
              <a:t>字段名称、字段类型和字段属性</a:t>
            </a:r>
            <a:r>
              <a:rPr lang="zh-CN" altLang="en-US" dirty="0">
                <a:latin typeface="微软雅黑" pitchFamily="34" charset="-122"/>
                <a:ea typeface="微软雅黑" pitchFamily="34" charset="-122"/>
              </a:rPr>
              <a:t>的设置。</a:t>
            </a:r>
            <a:endParaRPr lang="en-US" altLang="zh-CN" dirty="0">
              <a:latin typeface="微软雅黑" pitchFamily="34" charset="-122"/>
              <a:ea typeface="微软雅黑" pitchFamily="34" charset="-122"/>
            </a:endParaRPr>
          </a:p>
          <a:p>
            <a:pPr indent="530352" algn="l">
              <a:lnSpc>
                <a:spcPct val="150000"/>
              </a:lnSpc>
              <a:buFont typeface="Wingdings" pitchFamily="2" charset="2"/>
              <a:buNone/>
            </a:pPr>
            <a:r>
              <a:rPr lang="zh-CN" altLang="en-US" dirty="0">
                <a:latin typeface="微软雅黑" pitchFamily="34" charset="-122"/>
                <a:ea typeface="微软雅黑" pitchFamily="34" charset="-122"/>
              </a:rPr>
              <a:t>通常情况下，同一个数据库中可以有多个数据表，但表名必须是唯一的，表中每一条记录描述了一个相关信息的集合，每一个字段必须是唯一的，每个字段都需要指定数据类型。</a:t>
            </a:r>
            <a:endParaRPr lang="en-US" altLang="zh-CN" dirty="0">
              <a:latin typeface="微软雅黑" pitchFamily="34" charset="-122"/>
              <a:ea typeface="微软雅黑" pitchFamily="34" charset="-122"/>
            </a:endParaRPr>
          </a:p>
          <a:p>
            <a:pPr algn="l">
              <a:lnSpc>
                <a:spcPct val="150000"/>
              </a:lnSpc>
              <a:buFont typeface="Wingdings" pitchFamily="2" charset="2"/>
              <a:buNone/>
            </a:pP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1103227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24</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2.2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数据列四大数据类型</a:t>
            </a:r>
          </a:p>
        </p:txBody>
      </p:sp>
      <p:sp>
        <p:nvSpPr>
          <p:cNvPr id="5" name="内容占位符 2">
            <a:extLst>
              <a:ext uri="{FF2B5EF4-FFF2-40B4-BE49-F238E27FC236}">
                <a16:creationId xmlns:a16="http://schemas.microsoft.com/office/drawing/2014/main" id="{E943CF92-9BF6-F146-919C-4F25852F8BA4}"/>
              </a:ext>
            </a:extLst>
          </p:cNvPr>
          <p:cNvSpPr txBox="1">
            <a:spLocks/>
          </p:cNvSpPr>
          <p:nvPr/>
        </p:nvSpPr>
        <p:spPr>
          <a:xfrm>
            <a:off x="738759" y="1065212"/>
            <a:ext cx="8181975" cy="4727575"/>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685800" algn="l">
              <a:lnSpc>
                <a:spcPct val="200000"/>
              </a:lnSpc>
              <a:buClr>
                <a:srgbClr val="FF0000"/>
              </a:buClr>
              <a:buFont typeface="Wingdings" charset="2"/>
              <a:buChar char="v"/>
            </a:pPr>
            <a:r>
              <a:rPr lang="zh-CN" altLang="en-US" b="1" dirty="0">
                <a:latin typeface="微软雅黑" pitchFamily="34" charset="-122"/>
                <a:ea typeface="微软雅黑" pitchFamily="34" charset="-122"/>
              </a:rPr>
              <a:t> </a:t>
            </a:r>
            <a:r>
              <a:rPr lang="en-US" altLang="zh-CN" b="1" dirty="0" err="1">
                <a:latin typeface="微软雅黑" pitchFamily="34" charset="-122"/>
                <a:ea typeface="微软雅黑" pitchFamily="34" charset="-122"/>
              </a:rPr>
              <a:t>数值</a:t>
            </a:r>
            <a:r>
              <a:rPr lang="en-US" altLang="zh-CN" dirty="0" err="1">
                <a:latin typeface="微软雅黑" pitchFamily="34" charset="-122"/>
                <a:ea typeface="微软雅黑" pitchFamily="34" charset="-122"/>
              </a:rPr>
              <a:t>类数据列类型</a:t>
            </a:r>
            <a:endParaRPr lang="en-US" altLang="zh-CN" dirty="0">
              <a:latin typeface="微软雅黑" pitchFamily="34" charset="-122"/>
              <a:ea typeface="微软雅黑" pitchFamily="34" charset="-122"/>
            </a:endParaRPr>
          </a:p>
          <a:p>
            <a:pPr marL="685800" algn="l">
              <a:lnSpc>
                <a:spcPct val="200000"/>
              </a:lnSpc>
              <a:buClr>
                <a:srgbClr val="FF0000"/>
              </a:buClr>
              <a:buFont typeface="Wingdings" charset="2"/>
              <a:buChar char="v"/>
            </a:pPr>
            <a:r>
              <a:rPr lang="zh-CN" altLang="en-US" b="1" dirty="0">
                <a:latin typeface="微软雅黑" pitchFamily="34" charset="-122"/>
                <a:ea typeface="微软雅黑" pitchFamily="34" charset="-122"/>
              </a:rPr>
              <a:t> 字符串</a:t>
            </a:r>
            <a:r>
              <a:rPr lang="en-US" altLang="zh-CN" dirty="0" err="1">
                <a:latin typeface="微软雅黑" pitchFamily="34" charset="-122"/>
                <a:ea typeface="微软雅黑" pitchFamily="34" charset="-122"/>
              </a:rPr>
              <a:t>类数据列类型</a:t>
            </a:r>
            <a:endParaRPr lang="en-US" altLang="zh-CN" dirty="0">
              <a:latin typeface="微软雅黑" pitchFamily="34" charset="-122"/>
              <a:ea typeface="微软雅黑" pitchFamily="34" charset="-122"/>
            </a:endParaRPr>
          </a:p>
          <a:p>
            <a:pPr marL="685800" algn="l">
              <a:lnSpc>
                <a:spcPct val="200000"/>
              </a:lnSpc>
              <a:buClr>
                <a:srgbClr val="FF0000"/>
              </a:buClr>
              <a:buFont typeface="Wingdings" charset="2"/>
              <a:buChar char="v"/>
            </a:pPr>
            <a:r>
              <a:rPr lang="zh-CN" altLang="en-US" b="1" dirty="0">
                <a:latin typeface="微软雅黑" pitchFamily="34" charset="-122"/>
                <a:ea typeface="微软雅黑" pitchFamily="34" charset="-122"/>
              </a:rPr>
              <a:t> </a:t>
            </a:r>
            <a:r>
              <a:rPr lang="en-US" altLang="zh-CN" b="1" dirty="0" err="1">
                <a:latin typeface="微软雅黑" pitchFamily="34" charset="-122"/>
                <a:ea typeface="微软雅黑" pitchFamily="34" charset="-122"/>
              </a:rPr>
              <a:t>日期和时间</a:t>
            </a:r>
            <a:r>
              <a:rPr lang="en-US" altLang="zh-CN" dirty="0" err="1">
                <a:latin typeface="微软雅黑" pitchFamily="34" charset="-122"/>
                <a:ea typeface="微软雅黑" pitchFamily="34" charset="-122"/>
              </a:rPr>
              <a:t>类数据列类型</a:t>
            </a:r>
            <a:endParaRPr lang="en-US" altLang="zh-CN" dirty="0">
              <a:latin typeface="微软雅黑" pitchFamily="34" charset="-122"/>
              <a:ea typeface="微软雅黑" pitchFamily="34" charset="-122"/>
            </a:endParaRPr>
          </a:p>
          <a:p>
            <a:pPr marL="685800" algn="l">
              <a:lnSpc>
                <a:spcPct val="200000"/>
              </a:lnSpc>
              <a:buClr>
                <a:srgbClr val="FF0000"/>
              </a:buClr>
              <a:buFont typeface="Wingdings" charset="2"/>
              <a:buChar char="v"/>
            </a:pPr>
            <a:r>
              <a:rPr lang="zh-CN" altLang="en-US" b="1" dirty="0">
                <a:latin typeface="微软雅黑" pitchFamily="34" charset="-122"/>
                <a:ea typeface="微软雅黑" pitchFamily="34" charset="-122"/>
              </a:rPr>
              <a:t> </a:t>
            </a:r>
            <a:r>
              <a:rPr lang="en-US" altLang="zh-CN" b="1" dirty="0" err="1">
                <a:latin typeface="微软雅黑" pitchFamily="34" charset="-122"/>
                <a:ea typeface="微软雅黑" pitchFamily="34" charset="-122"/>
              </a:rPr>
              <a:t>NULL</a:t>
            </a:r>
            <a:r>
              <a:rPr lang="en-US" altLang="zh-CN" dirty="0" err="1">
                <a:latin typeface="微软雅黑" pitchFamily="34" charset="-122"/>
                <a:ea typeface="微软雅黑" pitchFamily="34" charset="-122"/>
              </a:rPr>
              <a:t>值</a:t>
            </a:r>
            <a:endParaRPr lang="en-US" altLang="zh-CN" dirty="0">
              <a:latin typeface="微软雅黑" pitchFamily="34" charset="-122"/>
              <a:ea typeface="微软雅黑" pitchFamily="34" charset="-122"/>
            </a:endParaRPr>
          </a:p>
          <a:p>
            <a:pPr algn="l">
              <a:lnSpc>
                <a:spcPct val="150000"/>
              </a:lnSpc>
            </a:pPr>
            <a:endParaRPr lang="zh-CN" altLang="en-US" dirty="0"/>
          </a:p>
        </p:txBody>
      </p:sp>
    </p:spTree>
    <p:extLst>
      <p:ext uri="{BB962C8B-B14F-4D97-AF65-F5344CB8AC3E}">
        <p14:creationId xmlns:p14="http://schemas.microsoft.com/office/powerpoint/2010/main" val="2290271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25</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2.2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数据列四大数据类型</a:t>
            </a:r>
          </a:p>
        </p:txBody>
      </p:sp>
      <p:sp>
        <p:nvSpPr>
          <p:cNvPr id="6" name="标题 1">
            <a:extLst>
              <a:ext uri="{FF2B5EF4-FFF2-40B4-BE49-F238E27FC236}">
                <a16:creationId xmlns:a16="http://schemas.microsoft.com/office/drawing/2014/main" id="{16536A87-1A98-BF4A-B382-05DE8AE49AEE}"/>
              </a:ext>
            </a:extLst>
          </p:cNvPr>
          <p:cNvSpPr txBox="1">
            <a:spLocks/>
          </p:cNvSpPr>
          <p:nvPr/>
        </p:nvSpPr>
        <p:spPr>
          <a:xfrm>
            <a:off x="161218" y="844315"/>
            <a:ext cx="4989363" cy="571480"/>
          </a:xfrm>
          <a:prstGeom prst="rect">
            <a:avLst/>
          </a:prstGeom>
          <a:effectLst>
            <a:glow rad="228600">
              <a:schemeClr val="accent2">
                <a:satMod val="175000"/>
                <a:alpha val="40000"/>
              </a:schemeClr>
            </a:glow>
          </a:effectLst>
        </p:spPr>
        <p:txBody>
          <a:bodyPr vert="horz" lIns="91440" tIns="45720" rIns="91440" bIns="45720" rtlCol="0" anchor="b">
            <a:normAutofit fontScale="70000" lnSpcReduction="20000"/>
            <a:scene3d>
              <a:camera prst="orthographicFront"/>
              <a:lightRig rig="soft" dir="t">
                <a:rot lat="0" lon="0" rev="15600000"/>
              </a:lightRig>
            </a:scene3d>
            <a:sp3d extrusionH="57150" prstMaterial="softEdge">
              <a:bevelT w="25400" h="38100"/>
            </a:sp3d>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b="1" dirty="0" err="1">
                <a:ln/>
                <a:solidFill>
                  <a:schemeClr val="accent4"/>
                </a:solidFill>
                <a:latin typeface="微软雅黑" charset="0"/>
                <a:ea typeface="微软雅黑" charset="0"/>
              </a:rPr>
              <a:t>数值类数据列类型</a:t>
            </a:r>
            <a:endParaRPr lang="zh-CN" altLang="en-US" b="1" dirty="0">
              <a:ln/>
              <a:solidFill>
                <a:schemeClr val="accent4"/>
              </a:solidFill>
              <a:latin typeface="微软雅黑" charset="0"/>
              <a:ea typeface="微软雅黑" charset="0"/>
            </a:endParaRPr>
          </a:p>
        </p:txBody>
      </p:sp>
      <p:graphicFrame>
        <p:nvGraphicFramePr>
          <p:cNvPr id="8" name="内容占位符 1">
            <a:extLst>
              <a:ext uri="{FF2B5EF4-FFF2-40B4-BE49-F238E27FC236}">
                <a16:creationId xmlns:a16="http://schemas.microsoft.com/office/drawing/2014/main" id="{F25123C9-51B1-7F42-8AD0-CEFE4FE8A212}"/>
              </a:ext>
            </a:extLst>
          </p:cNvPr>
          <p:cNvGraphicFramePr>
            <a:graphicFrameLocks/>
          </p:cNvGraphicFramePr>
          <p:nvPr>
            <p:extLst>
              <p:ext uri="{D42A27DB-BD31-4B8C-83A1-F6EECF244321}">
                <p14:modId xmlns:p14="http://schemas.microsoft.com/office/powerpoint/2010/main" val="2509536366"/>
              </p:ext>
            </p:extLst>
          </p:nvPr>
        </p:nvGraphicFramePr>
        <p:xfrm>
          <a:off x="2133585" y="1555136"/>
          <a:ext cx="7924830" cy="4791775"/>
        </p:xfrm>
        <a:graphic>
          <a:graphicData uri="http://schemas.openxmlformats.org/drawingml/2006/table">
            <a:tbl>
              <a:tblPr firstRow="1" bandRow="1">
                <a:tableStyleId>{284E427A-3D55-4303-BF80-6455036E1DE7}</a:tableStyleId>
              </a:tblPr>
              <a:tblGrid>
                <a:gridCol w="1429769">
                  <a:extLst>
                    <a:ext uri="{9D8B030D-6E8A-4147-A177-3AD203B41FA5}">
                      <a16:colId xmlns:a16="http://schemas.microsoft.com/office/drawing/2014/main" val="20000"/>
                    </a:ext>
                  </a:extLst>
                </a:gridCol>
                <a:gridCol w="1233802">
                  <a:extLst>
                    <a:ext uri="{9D8B030D-6E8A-4147-A177-3AD203B41FA5}">
                      <a16:colId xmlns:a16="http://schemas.microsoft.com/office/drawing/2014/main" val="20001"/>
                    </a:ext>
                  </a:extLst>
                </a:gridCol>
                <a:gridCol w="1753565">
                  <a:extLst>
                    <a:ext uri="{9D8B030D-6E8A-4147-A177-3AD203B41FA5}">
                      <a16:colId xmlns:a16="http://schemas.microsoft.com/office/drawing/2014/main" val="20002"/>
                    </a:ext>
                  </a:extLst>
                </a:gridCol>
                <a:gridCol w="3507694">
                  <a:extLst>
                    <a:ext uri="{9D8B030D-6E8A-4147-A177-3AD203B41FA5}">
                      <a16:colId xmlns:a16="http://schemas.microsoft.com/office/drawing/2014/main" val="20003"/>
                    </a:ext>
                  </a:extLst>
                </a:gridCol>
              </a:tblGrid>
              <a:tr h="332491">
                <a:tc>
                  <a:txBody>
                    <a:bodyPr/>
                    <a:lstStyle/>
                    <a:p>
                      <a:pPr algn="ctr"/>
                      <a:r>
                        <a:rPr lang="zh-CN" altLang="en-US" sz="1600" dirty="0">
                          <a:latin typeface="微软雅黑" charset="0"/>
                          <a:ea typeface="微软雅黑" charset="0"/>
                        </a:rPr>
                        <a:t>数据列类型</a:t>
                      </a:r>
                    </a:p>
                  </a:txBody>
                  <a:tcPr marL="88532" marR="88532">
                    <a:solidFill>
                      <a:srgbClr val="0070C0"/>
                    </a:solidFill>
                  </a:tcPr>
                </a:tc>
                <a:tc>
                  <a:txBody>
                    <a:bodyPr/>
                    <a:lstStyle/>
                    <a:p>
                      <a:pPr algn="ctr"/>
                      <a:r>
                        <a:rPr lang="zh-CN" altLang="en-US" sz="1600" dirty="0">
                          <a:latin typeface="微软雅黑" charset="0"/>
                          <a:ea typeface="微软雅黑" charset="0"/>
                        </a:rPr>
                        <a:t>存储空间</a:t>
                      </a:r>
                    </a:p>
                  </a:txBody>
                  <a:tcPr marL="88532" marR="88532">
                    <a:solidFill>
                      <a:srgbClr val="0070C0"/>
                    </a:solidFill>
                  </a:tcPr>
                </a:tc>
                <a:tc>
                  <a:txBody>
                    <a:bodyPr/>
                    <a:lstStyle/>
                    <a:p>
                      <a:pPr algn="ctr"/>
                      <a:r>
                        <a:rPr lang="zh-CN" altLang="en-US" sz="1600" dirty="0">
                          <a:latin typeface="微软雅黑" charset="0"/>
                          <a:ea typeface="微软雅黑" charset="0"/>
                        </a:rPr>
                        <a:t>说明</a:t>
                      </a:r>
                    </a:p>
                  </a:txBody>
                  <a:tcPr marL="88532" marR="88532">
                    <a:solidFill>
                      <a:srgbClr val="0070C0"/>
                    </a:solidFill>
                  </a:tcPr>
                </a:tc>
                <a:tc>
                  <a:txBody>
                    <a:bodyPr/>
                    <a:lstStyle/>
                    <a:p>
                      <a:pPr algn="ctr"/>
                      <a:r>
                        <a:rPr lang="zh-CN" altLang="en-US" sz="1600" dirty="0">
                          <a:latin typeface="微软雅黑" charset="0"/>
                          <a:ea typeface="微软雅黑" charset="0"/>
                        </a:rPr>
                        <a:t>取值范围</a:t>
                      </a:r>
                    </a:p>
                  </a:txBody>
                  <a:tcPr marL="88532" marR="88532">
                    <a:solidFill>
                      <a:srgbClr val="0070C0"/>
                    </a:solidFill>
                  </a:tcPr>
                </a:tc>
                <a:extLst>
                  <a:ext uri="{0D108BD9-81ED-4DB2-BD59-A6C34878D82A}">
                    <a16:rowId xmlns:a16="http://schemas.microsoft.com/office/drawing/2014/main" val="10000"/>
                  </a:ext>
                </a:extLst>
              </a:tr>
              <a:tr h="708326">
                <a:tc>
                  <a:txBody>
                    <a:bodyPr/>
                    <a:lstStyle/>
                    <a:p>
                      <a:pPr algn="ctr"/>
                      <a:r>
                        <a:rPr lang="en-US" altLang="zh-CN" sz="1600" dirty="0">
                          <a:latin typeface="微软雅黑" charset="0"/>
                          <a:ea typeface="微软雅黑" charset="0"/>
                        </a:rPr>
                        <a:t>TINYINT</a:t>
                      </a:r>
                    </a:p>
                  </a:txBody>
                  <a:tcPr marL="88532" marR="88532"/>
                </a:tc>
                <a:tc>
                  <a:txBody>
                    <a:bodyPr/>
                    <a:lstStyle/>
                    <a:p>
                      <a:pPr algn="ctr"/>
                      <a:r>
                        <a:rPr lang="en-US" altLang="zh-CN" sz="1600" dirty="0">
                          <a:latin typeface="微软雅黑" charset="0"/>
                          <a:ea typeface="微软雅黑" charset="0"/>
                        </a:rPr>
                        <a:t>1</a:t>
                      </a:r>
                      <a:r>
                        <a:rPr lang="zh-CN" altLang="en-US" sz="1600" dirty="0">
                          <a:latin typeface="微软雅黑" charset="0"/>
                          <a:ea typeface="微软雅黑" charset="0"/>
                        </a:rPr>
                        <a:t>字节</a:t>
                      </a:r>
                    </a:p>
                  </a:txBody>
                  <a:tcPr marL="88532" marR="88532"/>
                </a:tc>
                <a:tc>
                  <a:txBody>
                    <a:bodyPr/>
                    <a:lstStyle/>
                    <a:p>
                      <a:pPr algn="ctr"/>
                      <a:r>
                        <a:rPr lang="zh-CN" altLang="en-US" sz="1600" dirty="0">
                          <a:latin typeface="微软雅黑" charset="0"/>
                          <a:ea typeface="微软雅黑" charset="0"/>
                        </a:rPr>
                        <a:t>非常小的整数</a:t>
                      </a:r>
                    </a:p>
                  </a:txBody>
                  <a:tcPr marL="88532" marR="88532"/>
                </a:tc>
                <a:tc>
                  <a:txBody>
                    <a:bodyPr/>
                    <a:lstStyle/>
                    <a:p>
                      <a:pPr algn="l"/>
                      <a:r>
                        <a:rPr lang="zh-CN" altLang="en-US" sz="1600" dirty="0">
                          <a:latin typeface="微软雅黑" charset="0"/>
                          <a:ea typeface="微软雅黑" charset="0"/>
                        </a:rPr>
                        <a:t>带符号值：</a:t>
                      </a:r>
                      <a:r>
                        <a:rPr lang="en-US" altLang="zh-CN" sz="1600" dirty="0">
                          <a:latin typeface="微软雅黑" charset="0"/>
                          <a:ea typeface="微软雅黑" charset="0"/>
                        </a:rPr>
                        <a:t>-128~127</a:t>
                      </a:r>
                    </a:p>
                    <a:p>
                      <a:pPr algn="l"/>
                      <a:r>
                        <a:rPr lang="zh-CN" altLang="en-US" sz="1600" dirty="0">
                          <a:latin typeface="微软雅黑" charset="0"/>
                          <a:ea typeface="微软雅黑" charset="0"/>
                        </a:rPr>
                        <a:t>无符号值：</a:t>
                      </a:r>
                      <a:r>
                        <a:rPr lang="en-US" altLang="zh-CN" sz="1600" dirty="0">
                          <a:latin typeface="微软雅黑" charset="0"/>
                          <a:ea typeface="微软雅黑" charset="0"/>
                        </a:rPr>
                        <a:t>0~255</a:t>
                      </a:r>
                      <a:endParaRPr lang="zh-CN" altLang="en-US" sz="1600" dirty="0">
                        <a:latin typeface="微软雅黑" charset="0"/>
                        <a:ea typeface="微软雅黑" charset="0"/>
                      </a:endParaRPr>
                    </a:p>
                  </a:txBody>
                  <a:tcPr marL="88532" marR="88532"/>
                </a:tc>
                <a:extLst>
                  <a:ext uri="{0D108BD9-81ED-4DB2-BD59-A6C34878D82A}">
                    <a16:rowId xmlns:a16="http://schemas.microsoft.com/office/drawing/2014/main" val="10001"/>
                  </a:ext>
                </a:extLst>
              </a:tr>
              <a:tr h="670468">
                <a:tc>
                  <a:txBody>
                    <a:bodyPr/>
                    <a:lstStyle/>
                    <a:p>
                      <a:pPr algn="ctr"/>
                      <a:r>
                        <a:rPr lang="en-US" altLang="zh-CN" sz="1600" dirty="0">
                          <a:latin typeface="微软雅黑" charset="0"/>
                          <a:ea typeface="微软雅黑" charset="0"/>
                        </a:rPr>
                        <a:t>SMALLINT</a:t>
                      </a:r>
                    </a:p>
                  </a:txBody>
                  <a:tcPr marL="88532" marR="88532"/>
                </a:tc>
                <a:tc>
                  <a:txBody>
                    <a:bodyPr/>
                    <a:lstStyle/>
                    <a:p>
                      <a:pPr algn="ctr"/>
                      <a:r>
                        <a:rPr lang="en-US" altLang="zh-CN" sz="1600" dirty="0">
                          <a:latin typeface="微软雅黑" charset="0"/>
                          <a:ea typeface="微软雅黑" charset="0"/>
                        </a:rPr>
                        <a:t>2</a:t>
                      </a:r>
                      <a:r>
                        <a:rPr lang="zh-CN" altLang="en-US" sz="1600" dirty="0">
                          <a:latin typeface="微软雅黑" charset="0"/>
                          <a:ea typeface="微软雅黑" charset="0"/>
                        </a:rPr>
                        <a:t>字节</a:t>
                      </a:r>
                    </a:p>
                  </a:txBody>
                  <a:tcPr marL="88532" marR="88532"/>
                </a:tc>
                <a:tc>
                  <a:txBody>
                    <a:bodyPr/>
                    <a:lstStyle/>
                    <a:p>
                      <a:pPr algn="ctr"/>
                      <a:r>
                        <a:rPr lang="en-US" altLang="en-US" sz="1600" dirty="0">
                          <a:latin typeface="微软雅黑" charset="0"/>
                          <a:ea typeface="微软雅黑" charset="0"/>
                        </a:rPr>
                        <a:t>较小的整数</a:t>
                      </a:r>
                    </a:p>
                  </a:txBody>
                  <a:tcPr marL="88532" marR="88532"/>
                </a:tc>
                <a:tc>
                  <a:txBody>
                    <a:bodyPr/>
                    <a:lstStyle/>
                    <a:p>
                      <a:pPr algn="l"/>
                      <a:r>
                        <a:rPr lang="zh-CN" altLang="en-US" sz="1600" dirty="0">
                          <a:latin typeface="微软雅黑" charset="0"/>
                          <a:ea typeface="微软雅黑" charset="0"/>
                        </a:rPr>
                        <a:t>带符号值：</a:t>
                      </a:r>
                      <a:r>
                        <a:rPr lang="en-US" altLang="zh-CN" sz="1600" dirty="0">
                          <a:latin typeface="微软雅黑" charset="0"/>
                          <a:ea typeface="微软雅黑" charset="0"/>
                        </a:rPr>
                        <a:t>-32768~32767</a:t>
                      </a:r>
                    </a:p>
                    <a:p>
                      <a:pPr algn="l"/>
                      <a:r>
                        <a:rPr lang="zh-CN" altLang="en-US" sz="1600" dirty="0">
                          <a:latin typeface="微软雅黑" charset="0"/>
                          <a:ea typeface="微软雅黑" charset="0"/>
                        </a:rPr>
                        <a:t>无符号值：</a:t>
                      </a:r>
                      <a:r>
                        <a:rPr lang="en-US" altLang="zh-CN" sz="1600" dirty="0">
                          <a:latin typeface="微软雅黑" charset="0"/>
                          <a:ea typeface="微软雅黑" charset="0"/>
                        </a:rPr>
                        <a:t>0~65535</a:t>
                      </a:r>
                      <a:endParaRPr lang="zh-CN" altLang="en-US" sz="1600" dirty="0">
                        <a:latin typeface="微软雅黑" charset="0"/>
                        <a:ea typeface="微软雅黑" charset="0"/>
                      </a:endParaRPr>
                    </a:p>
                  </a:txBody>
                  <a:tcPr marL="88532" marR="88532"/>
                </a:tc>
                <a:extLst>
                  <a:ext uri="{0D108BD9-81ED-4DB2-BD59-A6C34878D82A}">
                    <a16:rowId xmlns:a16="http://schemas.microsoft.com/office/drawing/2014/main" val="10002"/>
                  </a:ext>
                </a:extLst>
              </a:tr>
              <a:tr h="670468">
                <a:tc>
                  <a:txBody>
                    <a:bodyPr/>
                    <a:lstStyle/>
                    <a:p>
                      <a:pPr algn="ctr"/>
                      <a:r>
                        <a:rPr lang="en-US" altLang="zh-CN" sz="1600" dirty="0">
                          <a:latin typeface="微软雅黑" charset="0"/>
                          <a:ea typeface="微软雅黑" charset="0"/>
                        </a:rPr>
                        <a:t>MEDIUMINT</a:t>
                      </a:r>
                    </a:p>
                  </a:txBody>
                  <a:tcPr marL="88532" marR="88532"/>
                </a:tc>
                <a:tc>
                  <a:txBody>
                    <a:bodyPr/>
                    <a:lstStyle/>
                    <a:p>
                      <a:pPr algn="ctr"/>
                      <a:r>
                        <a:rPr lang="en-US" altLang="zh-CN" sz="1600" dirty="0">
                          <a:latin typeface="微软雅黑" charset="0"/>
                          <a:ea typeface="微软雅黑" charset="0"/>
                        </a:rPr>
                        <a:t>3</a:t>
                      </a:r>
                      <a:r>
                        <a:rPr lang="zh-CN" altLang="en-US" sz="1600" dirty="0">
                          <a:latin typeface="微软雅黑" charset="0"/>
                          <a:ea typeface="微软雅黑" charset="0"/>
                        </a:rPr>
                        <a:t>字节</a:t>
                      </a:r>
                    </a:p>
                  </a:txBody>
                  <a:tcPr marL="88532" marR="88532"/>
                </a:tc>
                <a:tc>
                  <a:txBody>
                    <a:bodyPr/>
                    <a:lstStyle/>
                    <a:p>
                      <a:pPr algn="ctr"/>
                      <a:r>
                        <a:rPr lang="zh-CN" altLang="en-US" sz="1600" dirty="0">
                          <a:latin typeface="微软雅黑" charset="0"/>
                          <a:ea typeface="微软雅黑" charset="0"/>
                        </a:rPr>
                        <a:t>中等大小的整数</a:t>
                      </a:r>
                    </a:p>
                  </a:txBody>
                  <a:tcPr marL="88532" marR="88532"/>
                </a:tc>
                <a:tc>
                  <a:txBody>
                    <a:bodyPr/>
                    <a:lstStyle/>
                    <a:p>
                      <a:pPr algn="l"/>
                      <a:r>
                        <a:rPr lang="zh-CN" altLang="en-US" sz="1600" dirty="0">
                          <a:latin typeface="微软雅黑" charset="0"/>
                          <a:ea typeface="微软雅黑" charset="0"/>
                        </a:rPr>
                        <a:t>带符号值：</a:t>
                      </a:r>
                      <a:r>
                        <a:rPr lang="en-US" altLang="zh-CN" sz="1600" dirty="0">
                          <a:latin typeface="微软雅黑" charset="0"/>
                          <a:ea typeface="微软雅黑" charset="0"/>
                        </a:rPr>
                        <a:t>-8388608~8388607</a:t>
                      </a:r>
                    </a:p>
                    <a:p>
                      <a:pPr algn="l"/>
                      <a:r>
                        <a:rPr lang="zh-CN" altLang="en-US" sz="1600" dirty="0">
                          <a:latin typeface="微软雅黑" charset="0"/>
                          <a:ea typeface="微软雅黑" charset="0"/>
                        </a:rPr>
                        <a:t>无符号值：</a:t>
                      </a:r>
                      <a:r>
                        <a:rPr lang="en-US" altLang="zh-CN" sz="1600" dirty="0">
                          <a:latin typeface="微软雅黑" charset="0"/>
                          <a:ea typeface="微软雅黑" charset="0"/>
                        </a:rPr>
                        <a:t>0~16777215</a:t>
                      </a:r>
                      <a:endParaRPr lang="zh-CN" altLang="en-US" sz="1600" dirty="0">
                        <a:latin typeface="微软雅黑" charset="0"/>
                        <a:ea typeface="微软雅黑" charset="0"/>
                      </a:endParaRPr>
                    </a:p>
                  </a:txBody>
                  <a:tcPr marL="88532" marR="88532"/>
                </a:tc>
                <a:extLst>
                  <a:ext uri="{0D108BD9-81ED-4DB2-BD59-A6C34878D82A}">
                    <a16:rowId xmlns:a16="http://schemas.microsoft.com/office/drawing/2014/main" val="10003"/>
                  </a:ext>
                </a:extLst>
              </a:tr>
              <a:tr h="806537">
                <a:tc>
                  <a:txBody>
                    <a:bodyPr/>
                    <a:lstStyle/>
                    <a:p>
                      <a:pPr algn="ctr"/>
                      <a:r>
                        <a:rPr lang="en-US" altLang="zh-CN" sz="1600" dirty="0">
                          <a:latin typeface="微软雅黑" charset="0"/>
                          <a:ea typeface="微软雅黑" charset="0"/>
                        </a:rPr>
                        <a:t>INT</a:t>
                      </a:r>
                    </a:p>
                  </a:txBody>
                  <a:tcPr marL="88532" marR="88532"/>
                </a:tc>
                <a:tc>
                  <a:txBody>
                    <a:bodyPr/>
                    <a:lstStyle/>
                    <a:p>
                      <a:pPr algn="ctr"/>
                      <a:r>
                        <a:rPr lang="en-US" altLang="zh-CN" sz="1600" dirty="0">
                          <a:latin typeface="微软雅黑" charset="0"/>
                          <a:ea typeface="微软雅黑" charset="0"/>
                        </a:rPr>
                        <a:t>4</a:t>
                      </a:r>
                      <a:r>
                        <a:rPr lang="zh-CN" altLang="en-US" sz="1600" dirty="0">
                          <a:latin typeface="微软雅黑" charset="0"/>
                          <a:ea typeface="微软雅黑" charset="0"/>
                        </a:rPr>
                        <a:t>字节</a:t>
                      </a:r>
                    </a:p>
                  </a:txBody>
                  <a:tcPr marL="88532" marR="88532"/>
                </a:tc>
                <a:tc>
                  <a:txBody>
                    <a:bodyPr/>
                    <a:lstStyle/>
                    <a:p>
                      <a:pPr algn="ctr"/>
                      <a:r>
                        <a:rPr lang="zh-CN" altLang="en-US" sz="1600" dirty="0">
                          <a:latin typeface="微软雅黑" charset="0"/>
                          <a:ea typeface="微软雅黑" charset="0"/>
                        </a:rPr>
                        <a:t>标准整数</a:t>
                      </a:r>
                    </a:p>
                  </a:txBody>
                  <a:tcPr marL="88532" marR="88532"/>
                </a:tc>
                <a:tc>
                  <a:txBody>
                    <a:bodyPr/>
                    <a:lstStyle/>
                    <a:p>
                      <a:pPr algn="l"/>
                      <a:r>
                        <a:rPr lang="zh-CN" altLang="en-US" sz="1600" dirty="0">
                          <a:latin typeface="微软雅黑" charset="0"/>
                          <a:ea typeface="微软雅黑" charset="0"/>
                        </a:rPr>
                        <a:t>带符号值：</a:t>
                      </a:r>
                      <a:r>
                        <a:rPr lang="en-US" altLang="zh-CN" sz="1600" dirty="0">
                          <a:latin typeface="微软雅黑" charset="0"/>
                          <a:ea typeface="微软雅黑" charset="0"/>
                        </a:rPr>
                        <a:t>-2147483648~2147483647</a:t>
                      </a:r>
                    </a:p>
                    <a:p>
                      <a:pPr algn="l"/>
                      <a:r>
                        <a:rPr lang="zh-CN" altLang="en-US" sz="1600" dirty="0">
                          <a:latin typeface="微软雅黑" charset="0"/>
                          <a:ea typeface="微软雅黑" charset="0"/>
                        </a:rPr>
                        <a:t>无符号值：</a:t>
                      </a:r>
                      <a:r>
                        <a:rPr lang="en-US" altLang="zh-CN" sz="1600" dirty="0">
                          <a:latin typeface="微软雅黑" charset="0"/>
                          <a:ea typeface="微软雅黑" charset="0"/>
                        </a:rPr>
                        <a:t>0~4294967295</a:t>
                      </a:r>
                      <a:endParaRPr lang="zh-CN" altLang="en-US" sz="1600" dirty="0">
                        <a:latin typeface="微软雅黑" charset="0"/>
                        <a:ea typeface="微软雅黑" charset="0"/>
                      </a:endParaRPr>
                    </a:p>
                  </a:txBody>
                  <a:tcPr marL="88532" marR="88532"/>
                </a:tc>
                <a:extLst>
                  <a:ext uri="{0D108BD9-81ED-4DB2-BD59-A6C34878D82A}">
                    <a16:rowId xmlns:a16="http://schemas.microsoft.com/office/drawing/2014/main" val="10004"/>
                  </a:ext>
                </a:extLst>
              </a:tr>
              <a:tr h="569514">
                <a:tc>
                  <a:txBody>
                    <a:bodyPr/>
                    <a:lstStyle/>
                    <a:p>
                      <a:pPr algn="ctr"/>
                      <a:r>
                        <a:rPr lang="en-US" altLang="zh-CN" sz="1600" dirty="0">
                          <a:latin typeface="微软雅黑" charset="0"/>
                          <a:ea typeface="微软雅黑" charset="0"/>
                        </a:rPr>
                        <a:t>BIGINT</a:t>
                      </a:r>
                    </a:p>
                  </a:txBody>
                  <a:tcPr marL="88532" marR="88532"/>
                </a:tc>
                <a:tc>
                  <a:txBody>
                    <a:bodyPr/>
                    <a:lstStyle/>
                    <a:p>
                      <a:pPr algn="ctr"/>
                      <a:r>
                        <a:rPr lang="en-US" altLang="zh-CN" sz="1600" dirty="0">
                          <a:latin typeface="微软雅黑" charset="0"/>
                          <a:ea typeface="微软雅黑" charset="0"/>
                        </a:rPr>
                        <a:t>8</a:t>
                      </a:r>
                      <a:r>
                        <a:rPr lang="zh-CN" altLang="en-US" sz="1600" dirty="0">
                          <a:latin typeface="微软雅黑" charset="0"/>
                          <a:ea typeface="微软雅黑" charset="0"/>
                        </a:rPr>
                        <a:t>字节</a:t>
                      </a:r>
                    </a:p>
                  </a:txBody>
                  <a:tcPr marL="88532" marR="88532"/>
                </a:tc>
                <a:tc>
                  <a:txBody>
                    <a:bodyPr/>
                    <a:lstStyle/>
                    <a:p>
                      <a:pPr algn="ctr"/>
                      <a:r>
                        <a:rPr lang="zh-CN" altLang="en-US" sz="1600" dirty="0">
                          <a:latin typeface="微软雅黑" charset="0"/>
                          <a:ea typeface="微软雅黑" charset="0"/>
                        </a:rPr>
                        <a:t>大整数</a:t>
                      </a:r>
                    </a:p>
                  </a:txBody>
                  <a:tcPr marL="88532" marR="88532"/>
                </a:tc>
                <a:tc>
                  <a:txBody>
                    <a:bodyPr/>
                    <a:lstStyle/>
                    <a:p>
                      <a:pPr algn="l"/>
                      <a:r>
                        <a:rPr lang="zh-CN" altLang="en-US" sz="1600" dirty="0">
                          <a:latin typeface="微软雅黑" charset="0"/>
                          <a:ea typeface="微软雅黑" charset="0"/>
                        </a:rPr>
                        <a:t>带符号值：</a:t>
                      </a:r>
                      <a:r>
                        <a:rPr lang="en-US" altLang="zh-CN" sz="1600" dirty="0">
                          <a:latin typeface="微软雅黑" charset="0"/>
                          <a:ea typeface="微软雅黑" charset="0"/>
                        </a:rPr>
                        <a:t>-2</a:t>
                      </a:r>
                      <a:r>
                        <a:rPr lang="zh-CN" altLang="zh-CN" sz="1600" baseline="30000" dirty="0">
                          <a:latin typeface="微软雅黑" charset="0"/>
                          <a:ea typeface="微软雅黑" charset="0"/>
                        </a:rPr>
                        <a:t>63</a:t>
                      </a:r>
                      <a:r>
                        <a:rPr lang="en-US" altLang="zh-CN" sz="1600" baseline="0" dirty="0">
                          <a:latin typeface="微软雅黑" charset="0"/>
                          <a:ea typeface="微软雅黑" charset="0"/>
                        </a:rPr>
                        <a:t>~2</a:t>
                      </a:r>
                      <a:r>
                        <a:rPr lang="en-US" altLang="zh-CN" sz="1600" baseline="30000" dirty="0">
                          <a:latin typeface="微软雅黑" charset="0"/>
                          <a:ea typeface="微软雅黑" charset="0"/>
                        </a:rPr>
                        <a:t>63</a:t>
                      </a:r>
                      <a:r>
                        <a:rPr lang="en-US" altLang="zh-CN" sz="1600" baseline="0" dirty="0">
                          <a:latin typeface="微软雅黑" charset="0"/>
                          <a:ea typeface="微软雅黑" charset="0"/>
                        </a:rPr>
                        <a:t>-1</a:t>
                      </a:r>
                      <a:endParaRPr lang="en-US" altLang="zh-CN" sz="1600" baseline="30000" dirty="0">
                        <a:latin typeface="微软雅黑" charset="0"/>
                        <a:ea typeface="微软雅黑" charset="0"/>
                      </a:endParaRPr>
                    </a:p>
                    <a:p>
                      <a:pPr algn="l"/>
                      <a:r>
                        <a:rPr lang="zh-CN" altLang="en-US" sz="1600" baseline="0" dirty="0">
                          <a:latin typeface="微软雅黑" charset="0"/>
                          <a:ea typeface="微软雅黑" charset="0"/>
                        </a:rPr>
                        <a:t>无符号值：</a:t>
                      </a:r>
                      <a:r>
                        <a:rPr lang="en-US" altLang="zh-CN" sz="1600" baseline="0" dirty="0">
                          <a:latin typeface="微软雅黑" charset="0"/>
                          <a:ea typeface="微软雅黑" charset="0"/>
                        </a:rPr>
                        <a:t>0~2</a:t>
                      </a:r>
                      <a:r>
                        <a:rPr lang="en-US" altLang="zh-CN" sz="1600" baseline="30000" dirty="0">
                          <a:latin typeface="微软雅黑" charset="0"/>
                          <a:ea typeface="微软雅黑" charset="0"/>
                        </a:rPr>
                        <a:t>64</a:t>
                      </a:r>
                      <a:r>
                        <a:rPr lang="en-US" altLang="zh-CN" sz="1600" baseline="0" dirty="0">
                          <a:latin typeface="微软雅黑" charset="0"/>
                          <a:ea typeface="微软雅黑" charset="0"/>
                        </a:rPr>
                        <a:t>-1</a:t>
                      </a:r>
                      <a:endParaRPr sz="1600">
                        <a:latin typeface="微软雅黑" charset="0"/>
                        <a:ea typeface="微软雅黑" charset="0"/>
                      </a:endParaRPr>
                    </a:p>
                  </a:txBody>
                  <a:tcPr marL="88532" marR="88532"/>
                </a:tc>
                <a:extLst>
                  <a:ext uri="{0D108BD9-81ED-4DB2-BD59-A6C34878D82A}">
                    <a16:rowId xmlns:a16="http://schemas.microsoft.com/office/drawing/2014/main" val="10005"/>
                  </a:ext>
                </a:extLst>
              </a:tr>
              <a:tr h="1005153">
                <a:tc>
                  <a:txBody>
                    <a:bodyPr/>
                    <a:lstStyle/>
                    <a:p>
                      <a:pPr algn="ctr"/>
                      <a:r>
                        <a:rPr lang="en-US" altLang="zh-CN" sz="1600" dirty="0">
                          <a:latin typeface="微软雅黑" charset="0"/>
                          <a:ea typeface="微软雅黑" charset="0"/>
                        </a:rPr>
                        <a:t>FLOAT</a:t>
                      </a:r>
                    </a:p>
                  </a:txBody>
                  <a:tcPr marL="88532" marR="88532"/>
                </a:tc>
                <a:tc>
                  <a:txBody>
                    <a:bodyPr/>
                    <a:lstStyle/>
                    <a:p>
                      <a:pPr algn="ctr"/>
                      <a:r>
                        <a:rPr lang="en-US" altLang="zh-CN" sz="1600" dirty="0">
                          <a:latin typeface="微软雅黑" charset="0"/>
                          <a:ea typeface="微软雅黑" charset="0"/>
                        </a:rPr>
                        <a:t>4</a:t>
                      </a:r>
                      <a:r>
                        <a:rPr lang="zh-CN" altLang="en-US" sz="1600" dirty="0">
                          <a:latin typeface="微软雅黑" charset="0"/>
                          <a:ea typeface="微软雅黑" charset="0"/>
                        </a:rPr>
                        <a:t>或</a:t>
                      </a:r>
                      <a:r>
                        <a:rPr lang="en-US" altLang="zh-CN" sz="1600" dirty="0">
                          <a:latin typeface="微软雅黑" charset="0"/>
                          <a:ea typeface="微软雅黑" charset="0"/>
                        </a:rPr>
                        <a:t>8</a:t>
                      </a:r>
                      <a:r>
                        <a:rPr lang="zh-CN" altLang="en-US" sz="1600" dirty="0">
                          <a:latin typeface="微软雅黑" charset="0"/>
                          <a:ea typeface="微软雅黑" charset="0"/>
                        </a:rPr>
                        <a:t>字节</a:t>
                      </a:r>
                    </a:p>
                  </a:txBody>
                  <a:tcPr marL="88532" marR="88532"/>
                </a:tc>
                <a:tc>
                  <a:txBody>
                    <a:bodyPr/>
                    <a:lstStyle/>
                    <a:p>
                      <a:pPr algn="ctr"/>
                      <a:r>
                        <a:rPr lang="zh-CN" altLang="en-US" sz="1600" dirty="0">
                          <a:latin typeface="微软雅黑" charset="0"/>
                          <a:ea typeface="微软雅黑" charset="0"/>
                        </a:rPr>
                        <a:t>单精度浮点数</a:t>
                      </a:r>
                    </a:p>
                  </a:txBody>
                  <a:tcPr marL="88532" marR="88532"/>
                </a:tc>
                <a:tc>
                  <a:txBody>
                    <a:bodyPr/>
                    <a:lstStyle/>
                    <a:p>
                      <a:pPr algn="l"/>
                      <a:r>
                        <a:rPr lang="zh-CN" altLang="en-US" sz="1600" baseline="0" dirty="0">
                          <a:latin typeface="微软雅黑" charset="0"/>
                          <a:ea typeface="微软雅黑" charset="0"/>
                        </a:rPr>
                        <a:t>最小非零值：</a:t>
                      </a:r>
                      <a:r>
                        <a:rPr lang="en-US" altLang="zh-CN" sz="1600" baseline="0" dirty="0">
                          <a:latin typeface="微软雅黑" charset="0"/>
                          <a:ea typeface="微软雅黑" charset="0"/>
                        </a:rPr>
                        <a:t>+- 1.175494351E-38</a:t>
                      </a:r>
                    </a:p>
                    <a:p>
                      <a:pPr algn="l"/>
                      <a:r>
                        <a:rPr lang="zh-CN" altLang="en-US" sz="1600" baseline="0" dirty="0">
                          <a:latin typeface="微软雅黑" charset="0"/>
                          <a:ea typeface="微软雅黑" charset="0"/>
                        </a:rPr>
                        <a:t>最大非零值：</a:t>
                      </a:r>
                      <a:r>
                        <a:rPr lang="en-US" altLang="zh-CN" sz="1600" baseline="0" dirty="0">
                          <a:latin typeface="微软雅黑" charset="0"/>
                          <a:ea typeface="微软雅黑" charset="0"/>
                        </a:rPr>
                        <a:t>+- 3.402823466E+38</a:t>
                      </a:r>
                      <a:endParaRPr sz="1600" dirty="0">
                        <a:latin typeface="微软雅黑" charset="0"/>
                        <a:ea typeface="微软雅黑" charset="0"/>
                      </a:endParaRPr>
                    </a:p>
                  </a:txBody>
                  <a:tcPr marL="88532" marR="88532"/>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533522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26</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2.2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数据列四大数据类型</a:t>
            </a:r>
          </a:p>
        </p:txBody>
      </p:sp>
      <p:sp>
        <p:nvSpPr>
          <p:cNvPr id="6" name="标题 1">
            <a:extLst>
              <a:ext uri="{FF2B5EF4-FFF2-40B4-BE49-F238E27FC236}">
                <a16:creationId xmlns:a16="http://schemas.microsoft.com/office/drawing/2014/main" id="{16536A87-1A98-BF4A-B382-05DE8AE49AEE}"/>
              </a:ext>
            </a:extLst>
          </p:cNvPr>
          <p:cNvSpPr txBox="1">
            <a:spLocks/>
          </p:cNvSpPr>
          <p:nvPr/>
        </p:nvSpPr>
        <p:spPr>
          <a:xfrm>
            <a:off x="161218" y="844315"/>
            <a:ext cx="4989363" cy="571480"/>
          </a:xfrm>
          <a:prstGeom prst="rect">
            <a:avLst/>
          </a:prstGeom>
        </p:spPr>
        <p:txBody>
          <a:bodyPr vert="horz" lIns="91440" tIns="45720" rIns="91440" bIns="45720" rtlCol="0" anchor="b">
            <a:normAutofit fontScale="70000" lnSpcReduction="20000"/>
            <a:scene3d>
              <a:camera prst="orthographicFront"/>
              <a:lightRig rig="soft" dir="t">
                <a:rot lat="0" lon="0" rev="15600000"/>
              </a:lightRig>
            </a:scene3d>
            <a:sp3d extrusionH="57150" prstMaterial="softEdge">
              <a:bevelT w="25400" h="38100"/>
            </a:sp3d>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b="1" dirty="0" err="1">
                <a:ln/>
                <a:solidFill>
                  <a:schemeClr val="accent4"/>
                </a:solidFill>
                <a:latin typeface="微软雅黑" charset="0"/>
                <a:ea typeface="微软雅黑" charset="0"/>
              </a:rPr>
              <a:t>数值类数据列类型</a:t>
            </a:r>
            <a:endParaRPr lang="zh-CN" altLang="en-US" b="1" dirty="0">
              <a:ln/>
              <a:solidFill>
                <a:schemeClr val="accent4"/>
              </a:solidFill>
              <a:latin typeface="微软雅黑" charset="0"/>
              <a:ea typeface="微软雅黑" charset="0"/>
            </a:endParaRPr>
          </a:p>
        </p:txBody>
      </p:sp>
      <p:graphicFrame>
        <p:nvGraphicFramePr>
          <p:cNvPr id="9" name="内容占位符 1">
            <a:extLst>
              <a:ext uri="{FF2B5EF4-FFF2-40B4-BE49-F238E27FC236}">
                <a16:creationId xmlns:a16="http://schemas.microsoft.com/office/drawing/2014/main" id="{A9F2049E-5C3F-9240-B9E5-60E3448A4705}"/>
              </a:ext>
            </a:extLst>
          </p:cNvPr>
          <p:cNvGraphicFramePr>
            <a:graphicFrameLocks/>
          </p:cNvGraphicFramePr>
          <p:nvPr>
            <p:extLst>
              <p:ext uri="{D42A27DB-BD31-4B8C-83A1-F6EECF244321}">
                <p14:modId xmlns:p14="http://schemas.microsoft.com/office/powerpoint/2010/main" val="2672801436"/>
              </p:ext>
            </p:extLst>
          </p:nvPr>
        </p:nvGraphicFramePr>
        <p:xfrm>
          <a:off x="1843088" y="1749925"/>
          <a:ext cx="8505824" cy="2000250"/>
        </p:xfrm>
        <a:graphic>
          <a:graphicData uri="http://schemas.openxmlformats.org/drawingml/2006/table">
            <a:tbl>
              <a:tblPr firstRow="1" bandRow="1">
                <a:tableStyleId>{284E427A-3D55-4303-BF80-6455036E1DE7}</a:tableStyleId>
              </a:tblPr>
              <a:tblGrid>
                <a:gridCol w="1533914">
                  <a:extLst>
                    <a:ext uri="{9D8B030D-6E8A-4147-A177-3AD203B41FA5}">
                      <a16:colId xmlns:a16="http://schemas.microsoft.com/office/drawing/2014/main" val="20000"/>
                    </a:ext>
                  </a:extLst>
                </a:gridCol>
                <a:gridCol w="1324640">
                  <a:extLst>
                    <a:ext uri="{9D8B030D-6E8A-4147-A177-3AD203B41FA5}">
                      <a16:colId xmlns:a16="http://schemas.microsoft.com/office/drawing/2014/main" val="20001"/>
                    </a:ext>
                  </a:extLst>
                </a:gridCol>
                <a:gridCol w="1882383">
                  <a:extLst>
                    <a:ext uri="{9D8B030D-6E8A-4147-A177-3AD203B41FA5}">
                      <a16:colId xmlns:a16="http://schemas.microsoft.com/office/drawing/2014/main" val="20002"/>
                    </a:ext>
                  </a:extLst>
                </a:gridCol>
                <a:gridCol w="3764887">
                  <a:extLst>
                    <a:ext uri="{9D8B030D-6E8A-4147-A177-3AD203B41FA5}">
                      <a16:colId xmlns:a16="http://schemas.microsoft.com/office/drawing/2014/main" val="20003"/>
                    </a:ext>
                  </a:extLst>
                </a:gridCol>
              </a:tblGrid>
              <a:tr h="370840">
                <a:tc>
                  <a:txBody>
                    <a:bodyPr/>
                    <a:lstStyle/>
                    <a:p>
                      <a:pPr algn="ctr"/>
                      <a:r>
                        <a:rPr lang="zh-CN" altLang="en-US" dirty="0">
                          <a:latin typeface="微软雅黑" charset="0"/>
                          <a:ea typeface="微软雅黑" charset="0"/>
                        </a:rPr>
                        <a:t>数据列类型</a:t>
                      </a:r>
                    </a:p>
                  </a:txBody>
                  <a:tcPr marL="88532" marR="88532">
                    <a:solidFill>
                      <a:srgbClr val="3399FF"/>
                    </a:solidFill>
                  </a:tcPr>
                </a:tc>
                <a:tc>
                  <a:txBody>
                    <a:bodyPr/>
                    <a:lstStyle/>
                    <a:p>
                      <a:pPr algn="ctr"/>
                      <a:r>
                        <a:rPr lang="zh-CN" altLang="en-US" dirty="0">
                          <a:latin typeface="微软雅黑" charset="0"/>
                          <a:ea typeface="微软雅黑" charset="0"/>
                        </a:rPr>
                        <a:t>存储空间</a:t>
                      </a:r>
                    </a:p>
                  </a:txBody>
                  <a:tcPr marL="88532" marR="88532">
                    <a:solidFill>
                      <a:srgbClr val="3399FF"/>
                    </a:solidFill>
                  </a:tcPr>
                </a:tc>
                <a:tc>
                  <a:txBody>
                    <a:bodyPr/>
                    <a:lstStyle/>
                    <a:p>
                      <a:pPr algn="ctr"/>
                      <a:r>
                        <a:rPr lang="zh-CN" altLang="en-US" dirty="0">
                          <a:latin typeface="微软雅黑" charset="0"/>
                          <a:ea typeface="微软雅黑" charset="0"/>
                        </a:rPr>
                        <a:t>说明</a:t>
                      </a:r>
                    </a:p>
                  </a:txBody>
                  <a:tcPr marL="88532" marR="88532">
                    <a:solidFill>
                      <a:srgbClr val="3399FF"/>
                    </a:solidFill>
                  </a:tcPr>
                </a:tc>
                <a:tc>
                  <a:txBody>
                    <a:bodyPr/>
                    <a:lstStyle/>
                    <a:p>
                      <a:pPr algn="ctr"/>
                      <a:r>
                        <a:rPr lang="zh-CN" altLang="en-US" dirty="0">
                          <a:latin typeface="微软雅黑" charset="0"/>
                          <a:ea typeface="微软雅黑" charset="0"/>
                        </a:rPr>
                        <a:t>取值范围</a:t>
                      </a:r>
                    </a:p>
                  </a:txBody>
                  <a:tcPr marL="88532" marR="88532">
                    <a:solidFill>
                      <a:srgbClr val="3399FF"/>
                    </a:solidFill>
                  </a:tcPr>
                </a:tc>
                <a:extLst>
                  <a:ext uri="{0D108BD9-81ED-4DB2-BD59-A6C34878D82A}">
                    <a16:rowId xmlns:a16="http://schemas.microsoft.com/office/drawing/2014/main" val="10000"/>
                  </a:ext>
                </a:extLst>
              </a:tr>
              <a:tr h="837322">
                <a:tc>
                  <a:txBody>
                    <a:bodyPr/>
                    <a:lstStyle/>
                    <a:p>
                      <a:pPr algn="ctr"/>
                      <a:r>
                        <a:rPr lang="en-US" altLang="zh-CN" dirty="0">
                          <a:latin typeface="微软雅黑" charset="0"/>
                          <a:ea typeface="微软雅黑" charset="0"/>
                        </a:rPr>
                        <a:t>DOUBLE</a:t>
                      </a:r>
                    </a:p>
                  </a:txBody>
                  <a:tcPr marL="88532" marR="88532"/>
                </a:tc>
                <a:tc>
                  <a:txBody>
                    <a:bodyPr/>
                    <a:lstStyle/>
                    <a:p>
                      <a:pPr algn="ctr"/>
                      <a:r>
                        <a:rPr lang="en-US" altLang="zh-CN" dirty="0">
                          <a:latin typeface="微软雅黑" charset="0"/>
                          <a:ea typeface="微软雅黑" charset="0"/>
                        </a:rPr>
                        <a:t>8</a:t>
                      </a:r>
                      <a:r>
                        <a:rPr lang="zh-CN" altLang="en-US" dirty="0">
                          <a:latin typeface="微软雅黑" charset="0"/>
                          <a:ea typeface="微软雅黑" charset="0"/>
                        </a:rPr>
                        <a:t>字节</a:t>
                      </a:r>
                    </a:p>
                  </a:txBody>
                  <a:tcPr marL="88532" marR="88532"/>
                </a:tc>
                <a:tc>
                  <a:txBody>
                    <a:bodyPr/>
                    <a:lstStyle/>
                    <a:p>
                      <a:pPr algn="ctr"/>
                      <a:r>
                        <a:rPr lang="zh-CN" altLang="en-US" dirty="0">
                          <a:latin typeface="微软雅黑" charset="0"/>
                          <a:ea typeface="微软雅黑" charset="0"/>
                        </a:rPr>
                        <a:t>双精度浮点数</a:t>
                      </a:r>
                    </a:p>
                  </a:txBody>
                  <a:tcPr marL="88532" marR="88532"/>
                </a:tc>
                <a:tc>
                  <a:txBody>
                    <a:bodyPr/>
                    <a:lstStyle/>
                    <a:p>
                      <a:pPr algn="l"/>
                      <a:r>
                        <a:rPr lang="zh-CN" altLang="en-US" baseline="0" dirty="0">
                          <a:latin typeface="微软雅黑" charset="0"/>
                          <a:ea typeface="微软雅黑" charset="0"/>
                        </a:rPr>
                        <a:t>最小非零值：</a:t>
                      </a:r>
                      <a:r>
                        <a:rPr lang="en-US" altLang="zh-CN" baseline="0" dirty="0">
                          <a:latin typeface="微软雅黑" charset="0"/>
                          <a:ea typeface="微软雅黑" charset="0"/>
                        </a:rPr>
                        <a:t>+- 2.225073E-308</a:t>
                      </a:r>
                    </a:p>
                    <a:p>
                      <a:pPr algn="l"/>
                      <a:r>
                        <a:rPr lang="zh-CN" altLang="en-US" baseline="0" dirty="0">
                          <a:latin typeface="微软雅黑" charset="0"/>
                          <a:ea typeface="微软雅黑" charset="0"/>
                        </a:rPr>
                        <a:t>最大非零值：</a:t>
                      </a:r>
                      <a:r>
                        <a:rPr lang="en-US" altLang="zh-CN" baseline="0" dirty="0">
                          <a:latin typeface="微软雅黑" charset="0"/>
                          <a:ea typeface="微软雅黑" charset="0"/>
                        </a:rPr>
                        <a:t>+- 1.797693E+308</a:t>
                      </a:r>
                      <a:endParaRPr>
                        <a:latin typeface="微软雅黑" charset="0"/>
                        <a:ea typeface="微软雅黑" charset="0"/>
                      </a:endParaRPr>
                    </a:p>
                  </a:txBody>
                  <a:tcPr marL="88532" marR="88532"/>
                </a:tc>
                <a:extLst>
                  <a:ext uri="{0D108BD9-81ED-4DB2-BD59-A6C34878D82A}">
                    <a16:rowId xmlns:a16="http://schemas.microsoft.com/office/drawing/2014/main" val="10001"/>
                  </a:ext>
                </a:extLst>
              </a:tr>
              <a:tr h="792088">
                <a:tc>
                  <a:txBody>
                    <a:bodyPr/>
                    <a:lstStyle/>
                    <a:p>
                      <a:pPr algn="ctr"/>
                      <a:r>
                        <a:rPr lang="zh-CN" altLang="zh-CN" dirty="0">
                          <a:latin typeface="微软雅黑" charset="0"/>
                          <a:ea typeface="微软雅黑" charset="0"/>
                        </a:rPr>
                        <a:t>D</a:t>
                      </a:r>
                      <a:r>
                        <a:rPr lang="en-US" altLang="zh-CN" dirty="0">
                          <a:latin typeface="微软雅黑" charset="0"/>
                          <a:ea typeface="微软雅黑" charset="0"/>
                        </a:rPr>
                        <a:t>ECIMAL</a:t>
                      </a:r>
                      <a:endParaRPr lang="zh-CN" altLang="en-US" dirty="0">
                        <a:latin typeface="微软雅黑" charset="0"/>
                        <a:ea typeface="微软雅黑" charset="0"/>
                      </a:endParaRPr>
                    </a:p>
                  </a:txBody>
                  <a:tcPr marL="88532" marR="88532"/>
                </a:tc>
                <a:tc>
                  <a:txBody>
                    <a:bodyPr/>
                    <a:lstStyle/>
                    <a:p>
                      <a:pPr algn="ctr"/>
                      <a:r>
                        <a:rPr lang="zh-CN" altLang="en-US" dirty="0">
                          <a:latin typeface="微软雅黑" charset="0"/>
                          <a:ea typeface="微软雅黑" charset="0"/>
                        </a:rPr>
                        <a:t>自定义</a:t>
                      </a:r>
                    </a:p>
                  </a:txBody>
                  <a:tcPr marL="88532" marR="88532"/>
                </a:tc>
                <a:tc>
                  <a:txBody>
                    <a:bodyPr/>
                    <a:lstStyle/>
                    <a:p>
                      <a:pPr algn="ctr"/>
                      <a:r>
                        <a:rPr lang="zh-CN" altLang="en-US" dirty="0">
                          <a:latin typeface="微软雅黑" charset="0"/>
                          <a:ea typeface="微软雅黑" charset="0"/>
                        </a:rPr>
                        <a:t>以字符串形式表示的浮点数</a:t>
                      </a:r>
                    </a:p>
                  </a:txBody>
                  <a:tcPr marL="88532" marR="88532"/>
                </a:tc>
                <a:tc>
                  <a:txBody>
                    <a:bodyPr/>
                    <a:lstStyle/>
                    <a:p>
                      <a:pPr algn="l"/>
                      <a:r>
                        <a:rPr lang="zh-CN" altLang="en-US" dirty="0">
                          <a:latin typeface="微软雅黑" charset="0"/>
                          <a:ea typeface="微软雅黑" charset="0"/>
                        </a:rPr>
                        <a:t>取决于存储单元字节数</a:t>
                      </a:r>
                    </a:p>
                  </a:txBody>
                  <a:tcPr marL="88532" marR="88532"/>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75432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27</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2.2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数据列四大数据类型</a:t>
            </a:r>
          </a:p>
        </p:txBody>
      </p:sp>
      <p:sp>
        <p:nvSpPr>
          <p:cNvPr id="6" name="标题 1">
            <a:extLst>
              <a:ext uri="{FF2B5EF4-FFF2-40B4-BE49-F238E27FC236}">
                <a16:creationId xmlns:a16="http://schemas.microsoft.com/office/drawing/2014/main" id="{16536A87-1A98-BF4A-B382-05DE8AE49AEE}"/>
              </a:ext>
            </a:extLst>
          </p:cNvPr>
          <p:cNvSpPr txBox="1">
            <a:spLocks/>
          </p:cNvSpPr>
          <p:nvPr/>
        </p:nvSpPr>
        <p:spPr>
          <a:xfrm>
            <a:off x="161218" y="844315"/>
            <a:ext cx="4989363" cy="571480"/>
          </a:xfrm>
          <a:prstGeom prst="rect">
            <a:avLst/>
          </a:prstGeom>
        </p:spPr>
        <p:txBody>
          <a:bodyPr vert="horz" lIns="91440" tIns="45720" rIns="91440" bIns="45720" rtlCol="0" anchor="b">
            <a:normAutofit fontScale="70000" lnSpcReduction="20000"/>
            <a:scene3d>
              <a:camera prst="orthographicFront"/>
              <a:lightRig rig="soft" dir="t">
                <a:rot lat="0" lon="0" rev="15600000"/>
              </a:lightRig>
            </a:scene3d>
            <a:sp3d extrusionH="57150" prstMaterial="softEdge">
              <a:bevelT w="25400" h="38100"/>
            </a:sp3d>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b="1" dirty="0" err="1">
                <a:ln/>
                <a:solidFill>
                  <a:schemeClr val="accent4"/>
                </a:solidFill>
                <a:latin typeface="微软雅黑" charset="0"/>
                <a:ea typeface="微软雅黑" charset="0"/>
              </a:rPr>
              <a:t>数值类数据列类型</a:t>
            </a:r>
            <a:endParaRPr lang="zh-CN" altLang="en-US" b="1" dirty="0">
              <a:ln/>
              <a:solidFill>
                <a:schemeClr val="accent4"/>
              </a:solidFill>
              <a:latin typeface="微软雅黑" charset="0"/>
              <a:ea typeface="微软雅黑" charset="0"/>
            </a:endParaRPr>
          </a:p>
        </p:txBody>
      </p:sp>
      <p:sp>
        <p:nvSpPr>
          <p:cNvPr id="8" name="内容占位符 2">
            <a:extLst>
              <a:ext uri="{FF2B5EF4-FFF2-40B4-BE49-F238E27FC236}">
                <a16:creationId xmlns:a16="http://schemas.microsoft.com/office/drawing/2014/main" id="{A3A9854B-F1C0-F842-AF11-D650E85D5ACE}"/>
              </a:ext>
            </a:extLst>
          </p:cNvPr>
          <p:cNvSpPr txBox="1">
            <a:spLocks/>
          </p:cNvSpPr>
          <p:nvPr/>
        </p:nvSpPr>
        <p:spPr>
          <a:xfrm>
            <a:off x="473619" y="1403384"/>
            <a:ext cx="10246632" cy="4897120"/>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整型注意事项：</a:t>
            </a:r>
          </a:p>
          <a:p>
            <a:pPr lvl="1" algn="l">
              <a:lnSpc>
                <a:spcPct val="150000"/>
              </a:lnSpc>
            </a:pPr>
            <a:r>
              <a:rPr kumimoji="1" lang="zh-CN" altLang="zh-CN" u="sng" dirty="0">
                <a:latin typeface="Times New Roman" panose="02020603050405020304" pitchFamily="18" charset="0"/>
                <a:ea typeface="Microsoft YaHei" panose="020B0503020204020204" pitchFamily="34" charset="-122"/>
                <a:cs typeface="Times New Roman" panose="02020603050405020304" pitchFamily="18" charset="0"/>
              </a:rPr>
              <a:t>I</a:t>
            </a:r>
            <a:r>
              <a:rPr kumimoji="1" lang="en-US" altLang="zh-CN" u="sng" dirty="0">
                <a:latin typeface="Times New Roman" panose="02020603050405020304" pitchFamily="18" charset="0"/>
                <a:ea typeface="Microsoft YaHei" panose="020B0503020204020204" pitchFamily="34" charset="-122"/>
                <a:cs typeface="Times New Roman" panose="02020603050405020304" pitchFamily="18" charset="0"/>
              </a:rPr>
              <a:t>NT(3)</a:t>
            </a:r>
            <a:r>
              <a:rPr kumimoji="1" lang="zh-CN" altLang="en-US" u="sng" dirty="0">
                <a:latin typeface="Times New Roman" panose="02020603050405020304" pitchFamily="18" charset="0"/>
                <a:ea typeface="Microsoft YaHei" panose="020B0503020204020204" pitchFamily="34" charset="-122"/>
                <a:cs typeface="Times New Roman" panose="02020603050405020304" pitchFamily="18" charset="0"/>
              </a:rPr>
              <a:t>、</a:t>
            </a:r>
            <a:r>
              <a:rPr kumimoji="1" lang="en-US" altLang="zh-CN" u="sng" dirty="0">
                <a:latin typeface="Times New Roman" panose="02020603050405020304" pitchFamily="18" charset="0"/>
                <a:ea typeface="Microsoft YaHei" panose="020B0503020204020204" pitchFamily="34" charset="-122"/>
                <a:cs typeface="Times New Roman" panose="02020603050405020304" pitchFamily="18" charset="0"/>
              </a:rPr>
              <a:t>SMALLINT(3)</a:t>
            </a:r>
            <a:r>
              <a:rPr kumimoji="1" lang="zh-CN" altLang="en-US" u="sng" dirty="0">
                <a:latin typeface="Times New Roman" panose="02020603050405020304" pitchFamily="18" charset="0"/>
                <a:ea typeface="Microsoft YaHei" panose="020B0503020204020204" pitchFamily="34" charset="-122"/>
                <a:cs typeface="Times New Roman" panose="02020603050405020304" pitchFamily="18" charset="0"/>
              </a:rPr>
              <a:t>等整型后面的数字不会影响数值的存储范围，只会影响显示。</a:t>
            </a:r>
            <a:endParaRPr kumimoji="1" lang="en-US" altLang="zh-CN" u="sng" dirty="0">
              <a:latin typeface="Times New Roman" panose="02020603050405020304" pitchFamily="18" charset="0"/>
              <a:ea typeface="Microsoft YaHei" panose="020B0503020204020204" pitchFamily="34" charset="-122"/>
              <a:cs typeface="Times New Roman" panose="02020603050405020304" pitchFamily="18" charset="0"/>
            </a:endParaRPr>
          </a:p>
          <a:p>
            <a:pPr lvl="1" algn="l">
              <a:lnSpc>
                <a:spcPct val="150000"/>
              </a:lnSpc>
            </a:pP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整型后面的数字只有配合零填充的时候才有实际意义。</a:t>
            </a:r>
            <a:endPar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a:p>
            <a:pPr lvl="1" algn="l">
              <a:lnSpc>
                <a:spcPct val="150000"/>
              </a:lnSpc>
            </a:pP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整型后面的数字可以省略。</a:t>
            </a:r>
            <a:endPar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a:p>
            <a:pPr algn="l">
              <a:lnSpc>
                <a:spcPct val="150000"/>
              </a:lnSpc>
            </a:pPr>
            <a:r>
              <a:rPr kumimoji="1" lang="en-US" altLang="en-US" dirty="0" err="1">
                <a:latin typeface="Times New Roman" panose="02020603050405020304" pitchFamily="18" charset="0"/>
                <a:ea typeface="Microsoft YaHei" panose="020B0503020204020204" pitchFamily="34" charset="-122"/>
                <a:cs typeface="Times New Roman" panose="02020603050405020304" pitchFamily="18" charset="0"/>
              </a:rPr>
              <a:t>浮点型</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注意事项：</a:t>
            </a:r>
            <a:endPar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a:p>
            <a:pPr lvl="1" algn="l">
              <a:lnSpc>
                <a:spcPct val="150000"/>
              </a:lnSpc>
            </a:pP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浮点型后面的数字会将存入的数字四舍五入，例如：把一个</a:t>
            </a:r>
            <a:r>
              <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rPr>
              <a:t>1.234</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存入</a:t>
            </a:r>
            <a:r>
              <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rPr>
              <a:t>FLOAT(</a:t>
            </a:r>
            <a:r>
              <a:rPr kumimoji="1" lang="en-US" altLang="zh-CN"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6,1</a:t>
            </a:r>
            <a:r>
              <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rPr>
              <a:t>)</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数据列中，结果是</a:t>
            </a:r>
            <a:r>
              <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rPr>
              <a:t>1.2</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a:t>
            </a:r>
            <a:r>
              <a:rPr kumimoji="1" lang="en-US" altLang="zh-CN" u="sng" dirty="0">
                <a:latin typeface="Times New Roman" panose="02020603050405020304" pitchFamily="18" charset="0"/>
                <a:ea typeface="Microsoft YaHei" panose="020B0503020204020204" pitchFamily="34" charset="-122"/>
                <a:cs typeface="Times New Roman" panose="02020603050405020304" pitchFamily="18" charset="0"/>
              </a:rPr>
              <a:t>6</a:t>
            </a:r>
            <a:r>
              <a:rPr kumimoji="1" lang="zh-CN" altLang="en-US" u="sng" dirty="0">
                <a:latin typeface="Times New Roman" panose="02020603050405020304" pitchFamily="18" charset="0"/>
                <a:ea typeface="Microsoft YaHei" panose="020B0503020204020204" pitchFamily="34" charset="-122"/>
                <a:cs typeface="Times New Roman" panose="02020603050405020304" pitchFamily="18" charset="0"/>
              </a:rPr>
              <a:t>代表显示长度，</a:t>
            </a:r>
            <a:r>
              <a:rPr kumimoji="1" lang="en-US" altLang="zh-CN" u="sng" dirty="0">
                <a:latin typeface="Times New Roman" panose="02020603050405020304" pitchFamily="18" charset="0"/>
                <a:ea typeface="Microsoft YaHei" panose="020B0503020204020204" pitchFamily="34" charset="-122"/>
                <a:cs typeface="Times New Roman" panose="02020603050405020304" pitchFamily="18" charset="0"/>
              </a:rPr>
              <a:t>1</a:t>
            </a:r>
            <a:r>
              <a:rPr kumimoji="1" lang="zh-CN" altLang="en-US" u="sng" dirty="0">
                <a:latin typeface="Times New Roman" panose="02020603050405020304" pitchFamily="18" charset="0"/>
                <a:ea typeface="Microsoft YaHei" panose="020B0503020204020204" pitchFamily="34" charset="-122"/>
                <a:cs typeface="Times New Roman" panose="02020603050405020304" pitchFamily="18" charset="0"/>
              </a:rPr>
              <a:t>代表小数位长度</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，会四舍五入。</a:t>
            </a:r>
            <a:endPar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a:p>
            <a:pPr lvl="1" algn="l">
              <a:lnSpc>
                <a:spcPct val="150000"/>
              </a:lnSpc>
            </a:pPr>
            <a:endPar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78473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28</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2.2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数据列四大数据类型</a:t>
            </a:r>
          </a:p>
        </p:txBody>
      </p:sp>
      <p:sp>
        <p:nvSpPr>
          <p:cNvPr id="6" name="标题 1">
            <a:extLst>
              <a:ext uri="{FF2B5EF4-FFF2-40B4-BE49-F238E27FC236}">
                <a16:creationId xmlns:a16="http://schemas.microsoft.com/office/drawing/2014/main" id="{16536A87-1A98-BF4A-B382-05DE8AE49AEE}"/>
              </a:ext>
            </a:extLst>
          </p:cNvPr>
          <p:cNvSpPr txBox="1">
            <a:spLocks/>
          </p:cNvSpPr>
          <p:nvPr/>
        </p:nvSpPr>
        <p:spPr>
          <a:xfrm>
            <a:off x="161218" y="844315"/>
            <a:ext cx="4989363" cy="571480"/>
          </a:xfrm>
          <a:prstGeom prst="rect">
            <a:avLst/>
          </a:prstGeom>
        </p:spPr>
        <p:txBody>
          <a:bodyPr vert="horz" lIns="91440" tIns="45720" rIns="91440" bIns="45720" rtlCol="0" anchor="b">
            <a:normAutofit fontScale="70000" lnSpcReduction="20000"/>
            <a:scene3d>
              <a:camera prst="orthographicFront"/>
              <a:lightRig rig="soft" dir="t">
                <a:rot lat="0" lon="0" rev="15600000"/>
              </a:lightRig>
            </a:scene3d>
            <a:sp3d extrusionH="57150" prstMaterial="softEdge">
              <a:bevelT w="25400" h="38100"/>
            </a:sp3d>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b="1" dirty="0">
                <a:ln/>
                <a:solidFill>
                  <a:schemeClr val="accent4"/>
                </a:solidFill>
                <a:latin typeface="微软雅黑" charset="0"/>
                <a:ea typeface="微软雅黑" charset="0"/>
              </a:rPr>
              <a:t>字符串</a:t>
            </a:r>
            <a:r>
              <a:rPr lang="en-US" altLang="en-US" b="1" dirty="0" err="1">
                <a:ln/>
                <a:solidFill>
                  <a:schemeClr val="accent4"/>
                </a:solidFill>
                <a:latin typeface="微软雅黑" charset="0"/>
                <a:ea typeface="微软雅黑" charset="0"/>
              </a:rPr>
              <a:t>类数据列类型</a:t>
            </a:r>
            <a:endParaRPr lang="zh-CN" altLang="en-US" b="1" dirty="0">
              <a:ln/>
              <a:solidFill>
                <a:schemeClr val="accent4"/>
              </a:solidFill>
              <a:latin typeface="微软雅黑" charset="0"/>
              <a:ea typeface="微软雅黑" charset="0"/>
            </a:endParaRPr>
          </a:p>
        </p:txBody>
      </p:sp>
      <p:graphicFrame>
        <p:nvGraphicFramePr>
          <p:cNvPr id="9" name="内容占位符 1">
            <a:extLst>
              <a:ext uri="{FF2B5EF4-FFF2-40B4-BE49-F238E27FC236}">
                <a16:creationId xmlns:a16="http://schemas.microsoft.com/office/drawing/2014/main" id="{A2834334-17AE-3446-B402-A8212283CE4A}"/>
              </a:ext>
            </a:extLst>
          </p:cNvPr>
          <p:cNvGraphicFramePr>
            <a:graphicFrameLocks/>
          </p:cNvGraphicFramePr>
          <p:nvPr>
            <p:extLst>
              <p:ext uri="{D42A27DB-BD31-4B8C-83A1-F6EECF244321}">
                <p14:modId xmlns:p14="http://schemas.microsoft.com/office/powerpoint/2010/main" val="2094072365"/>
              </p:ext>
            </p:extLst>
          </p:nvPr>
        </p:nvGraphicFramePr>
        <p:xfrm>
          <a:off x="1843089" y="1415795"/>
          <a:ext cx="8505821" cy="5010813"/>
        </p:xfrm>
        <a:graphic>
          <a:graphicData uri="http://schemas.openxmlformats.org/drawingml/2006/table">
            <a:tbl>
              <a:tblPr firstRow="1" bandRow="1">
                <a:tableStyleId>{284E427A-3D55-4303-BF80-6455036E1DE7}</a:tableStyleId>
              </a:tblPr>
              <a:tblGrid>
                <a:gridCol w="2300810">
                  <a:extLst>
                    <a:ext uri="{9D8B030D-6E8A-4147-A177-3AD203B41FA5}">
                      <a16:colId xmlns:a16="http://schemas.microsoft.com/office/drawing/2014/main" val="20000"/>
                    </a:ext>
                  </a:extLst>
                </a:gridCol>
                <a:gridCol w="1254922">
                  <a:extLst>
                    <a:ext uri="{9D8B030D-6E8A-4147-A177-3AD203B41FA5}">
                      <a16:colId xmlns:a16="http://schemas.microsoft.com/office/drawing/2014/main" val="20001"/>
                    </a:ext>
                  </a:extLst>
                </a:gridCol>
                <a:gridCol w="3695047">
                  <a:extLst>
                    <a:ext uri="{9D8B030D-6E8A-4147-A177-3AD203B41FA5}">
                      <a16:colId xmlns:a16="http://schemas.microsoft.com/office/drawing/2014/main" val="20002"/>
                    </a:ext>
                  </a:extLst>
                </a:gridCol>
                <a:gridCol w="1255042">
                  <a:extLst>
                    <a:ext uri="{9D8B030D-6E8A-4147-A177-3AD203B41FA5}">
                      <a16:colId xmlns:a16="http://schemas.microsoft.com/office/drawing/2014/main" val="20003"/>
                    </a:ext>
                  </a:extLst>
                </a:gridCol>
              </a:tblGrid>
              <a:tr h="369664">
                <a:tc>
                  <a:txBody>
                    <a:bodyPr/>
                    <a:lstStyle/>
                    <a:p>
                      <a:pPr algn="ctr"/>
                      <a:r>
                        <a:rPr lang="zh-CN" altLang="en-US" sz="1800" dirty="0">
                          <a:latin typeface="微软雅黑" charset="0"/>
                          <a:ea typeface="微软雅黑" charset="0"/>
                        </a:rPr>
                        <a:t>数据列类型</a:t>
                      </a:r>
                    </a:p>
                  </a:txBody>
                  <a:tcPr marL="93875" marR="93875">
                    <a:solidFill>
                      <a:srgbClr val="3399FF"/>
                    </a:solidFill>
                  </a:tcPr>
                </a:tc>
                <a:tc>
                  <a:txBody>
                    <a:bodyPr/>
                    <a:lstStyle/>
                    <a:p>
                      <a:pPr algn="ctr"/>
                      <a:r>
                        <a:rPr lang="zh-CN" altLang="en-US" sz="1800" dirty="0">
                          <a:latin typeface="微软雅黑" charset="0"/>
                          <a:ea typeface="微软雅黑" charset="0"/>
                        </a:rPr>
                        <a:t>存储空间</a:t>
                      </a:r>
                    </a:p>
                  </a:txBody>
                  <a:tcPr marL="93875" marR="93875">
                    <a:solidFill>
                      <a:srgbClr val="3399FF"/>
                    </a:solidFill>
                  </a:tcPr>
                </a:tc>
                <a:tc>
                  <a:txBody>
                    <a:bodyPr/>
                    <a:lstStyle/>
                    <a:p>
                      <a:pPr algn="ctr"/>
                      <a:r>
                        <a:rPr lang="zh-CN" altLang="en-US" sz="1800" dirty="0">
                          <a:latin typeface="微软雅黑" charset="0"/>
                          <a:ea typeface="微软雅黑" charset="0"/>
                        </a:rPr>
                        <a:t>说明</a:t>
                      </a:r>
                    </a:p>
                  </a:txBody>
                  <a:tcPr marL="93875" marR="93875">
                    <a:solidFill>
                      <a:srgbClr val="3399FF"/>
                    </a:solidFill>
                  </a:tcPr>
                </a:tc>
                <a:tc>
                  <a:txBody>
                    <a:bodyPr/>
                    <a:lstStyle/>
                    <a:p>
                      <a:pPr algn="ctr"/>
                      <a:r>
                        <a:rPr lang="zh-CN" altLang="en-US" sz="1800" dirty="0">
                          <a:latin typeface="微软雅黑" charset="0"/>
                          <a:ea typeface="微软雅黑" charset="0"/>
                        </a:rPr>
                        <a:t>取值范围</a:t>
                      </a:r>
                    </a:p>
                  </a:txBody>
                  <a:tcPr marL="93875" marR="93875">
                    <a:solidFill>
                      <a:srgbClr val="3399FF"/>
                    </a:solidFill>
                  </a:tcPr>
                </a:tc>
                <a:extLst>
                  <a:ext uri="{0D108BD9-81ED-4DB2-BD59-A6C34878D82A}">
                    <a16:rowId xmlns:a16="http://schemas.microsoft.com/office/drawing/2014/main" val="10000"/>
                  </a:ext>
                </a:extLst>
              </a:tr>
              <a:tr h="491691">
                <a:tc>
                  <a:txBody>
                    <a:bodyPr/>
                    <a:lstStyle/>
                    <a:p>
                      <a:pPr algn="ctr"/>
                      <a:r>
                        <a:rPr lang="en-US" altLang="zh-CN" sz="1800" dirty="0">
                          <a:latin typeface="微软雅黑" charset="0"/>
                          <a:ea typeface="微软雅黑" charset="0"/>
                        </a:rPr>
                        <a:t>CHAR[(M)]</a:t>
                      </a:r>
                    </a:p>
                  </a:txBody>
                  <a:tcPr marL="93875" marR="93875"/>
                </a:tc>
                <a:tc>
                  <a:txBody>
                    <a:bodyPr/>
                    <a:lstStyle/>
                    <a:p>
                      <a:pPr algn="ctr"/>
                      <a:r>
                        <a:rPr lang="en-US" altLang="zh-CN" sz="1800" dirty="0">
                          <a:latin typeface="微软雅黑" charset="0"/>
                          <a:ea typeface="微软雅黑" charset="0"/>
                        </a:rPr>
                        <a:t>M</a:t>
                      </a:r>
                      <a:r>
                        <a:rPr lang="zh-CN" altLang="en-US" sz="1800" dirty="0">
                          <a:latin typeface="微软雅黑" charset="0"/>
                          <a:ea typeface="微软雅黑" charset="0"/>
                        </a:rPr>
                        <a:t>字节</a:t>
                      </a:r>
                    </a:p>
                  </a:txBody>
                  <a:tcPr marL="93875" marR="93875"/>
                </a:tc>
                <a:tc>
                  <a:txBody>
                    <a:bodyPr/>
                    <a:lstStyle/>
                    <a:p>
                      <a:pPr algn="ctr"/>
                      <a:r>
                        <a:rPr lang="zh-CN" altLang="en-US" sz="1800" dirty="0">
                          <a:latin typeface="微软雅黑" charset="0"/>
                          <a:ea typeface="微软雅黑" charset="0"/>
                        </a:rPr>
                        <a:t>定长字符串</a:t>
                      </a:r>
                    </a:p>
                  </a:txBody>
                  <a:tcPr marL="93875" marR="93875"/>
                </a:tc>
                <a:tc>
                  <a:txBody>
                    <a:bodyPr/>
                    <a:lstStyle/>
                    <a:p>
                      <a:pPr algn="ctr"/>
                      <a:r>
                        <a:rPr lang="en-US" altLang="zh-CN" sz="1800" dirty="0">
                          <a:latin typeface="微软雅黑" charset="0"/>
                          <a:ea typeface="微软雅黑" charset="0"/>
                        </a:rPr>
                        <a:t>M</a:t>
                      </a:r>
                      <a:r>
                        <a:rPr lang="zh-CN" altLang="en-US" sz="1800" dirty="0">
                          <a:latin typeface="微软雅黑" charset="0"/>
                          <a:ea typeface="微软雅黑" charset="0"/>
                        </a:rPr>
                        <a:t>字节</a:t>
                      </a:r>
                    </a:p>
                  </a:txBody>
                  <a:tcPr marL="93875" marR="93875"/>
                </a:tc>
                <a:extLst>
                  <a:ext uri="{0D108BD9-81ED-4DB2-BD59-A6C34878D82A}">
                    <a16:rowId xmlns:a16="http://schemas.microsoft.com/office/drawing/2014/main" val="10001"/>
                  </a:ext>
                </a:extLst>
              </a:tr>
              <a:tr h="446601">
                <a:tc>
                  <a:txBody>
                    <a:bodyPr/>
                    <a:lstStyle/>
                    <a:p>
                      <a:pPr algn="ctr"/>
                      <a:r>
                        <a:rPr lang="en-US" altLang="zh-CN" sz="1800" dirty="0">
                          <a:latin typeface="微软雅黑" charset="0"/>
                          <a:ea typeface="微软雅黑" charset="0"/>
                        </a:rPr>
                        <a:t>VARCHAR[(M)]</a:t>
                      </a:r>
                    </a:p>
                  </a:txBody>
                  <a:tcPr marL="93875" marR="93875"/>
                </a:tc>
                <a:tc>
                  <a:txBody>
                    <a:bodyPr/>
                    <a:lstStyle/>
                    <a:p>
                      <a:pPr algn="ctr"/>
                      <a:r>
                        <a:rPr lang="zh-CN" altLang="zh-CN" sz="1800" dirty="0">
                          <a:latin typeface="微软雅黑" charset="0"/>
                          <a:ea typeface="微软雅黑" charset="0"/>
                        </a:rPr>
                        <a:t>L</a:t>
                      </a:r>
                      <a:r>
                        <a:rPr lang="en-US" altLang="zh-CN" sz="1800" dirty="0">
                          <a:latin typeface="微软雅黑" charset="0"/>
                          <a:ea typeface="微软雅黑" charset="0"/>
                        </a:rPr>
                        <a:t>+1</a:t>
                      </a:r>
                      <a:r>
                        <a:rPr lang="zh-CN" altLang="en-US" sz="1800" dirty="0">
                          <a:latin typeface="微软雅黑" charset="0"/>
                          <a:ea typeface="微软雅黑" charset="0"/>
                        </a:rPr>
                        <a:t>字节</a:t>
                      </a:r>
                    </a:p>
                  </a:txBody>
                  <a:tcPr marL="93875" marR="93875"/>
                </a:tc>
                <a:tc>
                  <a:txBody>
                    <a:bodyPr/>
                    <a:lstStyle/>
                    <a:p>
                      <a:pPr algn="ctr"/>
                      <a:r>
                        <a:rPr lang="zh-CN" altLang="en-US" sz="1800" dirty="0">
                          <a:latin typeface="微软雅黑" charset="0"/>
                          <a:ea typeface="微软雅黑" charset="0"/>
                        </a:rPr>
                        <a:t>可变字符串</a:t>
                      </a:r>
                    </a:p>
                  </a:txBody>
                  <a:tcPr marL="93875" marR="93875"/>
                </a:tc>
                <a:tc>
                  <a:txBody>
                    <a:bodyPr/>
                    <a:lstStyle/>
                    <a:p>
                      <a:pPr algn="ctr"/>
                      <a:r>
                        <a:rPr lang="en-US" altLang="zh-CN" sz="1800" dirty="0">
                          <a:latin typeface="微软雅黑" charset="0"/>
                          <a:ea typeface="微软雅黑" charset="0"/>
                        </a:rPr>
                        <a:t>M</a:t>
                      </a:r>
                      <a:r>
                        <a:rPr lang="zh-CN" altLang="en-US" sz="1800" dirty="0">
                          <a:latin typeface="微软雅黑" charset="0"/>
                          <a:ea typeface="微软雅黑" charset="0"/>
                        </a:rPr>
                        <a:t>字节</a:t>
                      </a:r>
                    </a:p>
                  </a:txBody>
                  <a:tcPr marL="93875" marR="93875"/>
                </a:tc>
                <a:extLst>
                  <a:ext uri="{0D108BD9-81ED-4DB2-BD59-A6C34878D82A}">
                    <a16:rowId xmlns:a16="http://schemas.microsoft.com/office/drawing/2014/main" val="10002"/>
                  </a:ext>
                </a:extLst>
              </a:tr>
              <a:tr h="638049">
                <a:tc>
                  <a:txBody>
                    <a:bodyPr/>
                    <a:lstStyle/>
                    <a:p>
                      <a:pPr algn="ctr"/>
                      <a:r>
                        <a:rPr lang="en-US" altLang="zh-CN" sz="1800" dirty="0">
                          <a:latin typeface="微软雅黑" charset="0"/>
                          <a:ea typeface="微软雅黑" charset="0"/>
                        </a:rPr>
                        <a:t>TINYBLOB</a:t>
                      </a:r>
                      <a:r>
                        <a:rPr lang="zh-CN" altLang="en-US" sz="1800" dirty="0">
                          <a:latin typeface="微软雅黑" charset="0"/>
                          <a:ea typeface="微软雅黑" charset="0"/>
                        </a:rPr>
                        <a:t>，</a:t>
                      </a:r>
                      <a:r>
                        <a:rPr lang="en-US" altLang="zh-CN" sz="1800" dirty="0">
                          <a:latin typeface="微软雅黑" charset="0"/>
                          <a:ea typeface="微软雅黑" charset="0"/>
                        </a:rPr>
                        <a:t>TINYTEXT</a:t>
                      </a:r>
                      <a:endParaRPr lang="zh-CN" altLang="en-US" sz="1800" dirty="0">
                        <a:latin typeface="微软雅黑" charset="0"/>
                        <a:ea typeface="微软雅黑" charset="0"/>
                      </a:endParaRPr>
                    </a:p>
                  </a:txBody>
                  <a:tcPr marL="93875" marR="93875"/>
                </a:tc>
                <a:tc>
                  <a:txBody>
                    <a:bodyPr/>
                    <a:lstStyle/>
                    <a:p>
                      <a:pPr algn="ctr"/>
                      <a:r>
                        <a:rPr lang="zh-CN" altLang="zh-CN" sz="1800" dirty="0">
                          <a:latin typeface="微软雅黑" charset="0"/>
                          <a:ea typeface="微软雅黑" charset="0"/>
                        </a:rPr>
                        <a:t>L</a:t>
                      </a:r>
                      <a:r>
                        <a:rPr lang="en-US" altLang="zh-CN" sz="1800" dirty="0">
                          <a:latin typeface="微软雅黑" charset="0"/>
                          <a:ea typeface="微软雅黑" charset="0"/>
                        </a:rPr>
                        <a:t>+1</a:t>
                      </a:r>
                      <a:r>
                        <a:rPr lang="zh-CN" altLang="en-US" sz="1800" dirty="0">
                          <a:latin typeface="微软雅黑" charset="0"/>
                          <a:ea typeface="微软雅黑" charset="0"/>
                        </a:rPr>
                        <a:t>字节</a:t>
                      </a:r>
                    </a:p>
                  </a:txBody>
                  <a:tcPr marL="93875" marR="93875"/>
                </a:tc>
                <a:tc>
                  <a:txBody>
                    <a:bodyPr/>
                    <a:lstStyle/>
                    <a:p>
                      <a:pPr algn="ctr"/>
                      <a:r>
                        <a:rPr lang="zh-CN" altLang="en-US" sz="1800" dirty="0">
                          <a:latin typeface="微软雅黑" charset="0"/>
                          <a:ea typeface="微软雅黑" charset="0"/>
                        </a:rPr>
                        <a:t>非常小的</a:t>
                      </a:r>
                      <a:r>
                        <a:rPr lang="en-US" altLang="zh-CN" sz="1800" dirty="0">
                          <a:latin typeface="微软雅黑" charset="0"/>
                          <a:ea typeface="微软雅黑" charset="0"/>
                        </a:rPr>
                        <a:t>BLOB(</a:t>
                      </a:r>
                      <a:r>
                        <a:rPr lang="zh-CN" altLang="en-US" sz="1800" dirty="0">
                          <a:latin typeface="微软雅黑" charset="0"/>
                          <a:ea typeface="微软雅黑" charset="0"/>
                        </a:rPr>
                        <a:t>二进制大对象</a:t>
                      </a:r>
                      <a:r>
                        <a:rPr lang="en-US" altLang="zh-CN" sz="1800" dirty="0">
                          <a:latin typeface="微软雅黑" charset="0"/>
                          <a:ea typeface="微软雅黑" charset="0"/>
                        </a:rPr>
                        <a:t>)</a:t>
                      </a:r>
                      <a:r>
                        <a:rPr lang="zh-CN" altLang="en-US" sz="1800" dirty="0">
                          <a:latin typeface="微软雅黑" charset="0"/>
                          <a:ea typeface="微软雅黑" charset="0"/>
                        </a:rPr>
                        <a:t>和文本串</a:t>
                      </a:r>
                    </a:p>
                  </a:txBody>
                  <a:tcPr marL="93875" marR="93875"/>
                </a:tc>
                <a:tc>
                  <a:txBody>
                    <a:bodyPr/>
                    <a:lstStyle/>
                    <a:p>
                      <a:pPr algn="ctr"/>
                      <a:r>
                        <a:rPr lang="zh-CN" altLang="en-US" sz="1800" dirty="0">
                          <a:latin typeface="微软雅黑" charset="0"/>
                          <a:ea typeface="微软雅黑" charset="0"/>
                        </a:rPr>
                        <a:t>2</a:t>
                      </a:r>
                      <a:r>
                        <a:rPr lang="en-US" altLang="zh-CN" sz="1800" baseline="30000" dirty="0">
                          <a:latin typeface="微软雅黑" charset="0"/>
                          <a:ea typeface="微软雅黑" charset="0"/>
                        </a:rPr>
                        <a:t>8</a:t>
                      </a:r>
                      <a:r>
                        <a:rPr lang="en-US" altLang="zh-CN" sz="1800" dirty="0">
                          <a:latin typeface="微软雅黑" charset="0"/>
                          <a:ea typeface="微软雅黑" charset="0"/>
                        </a:rPr>
                        <a:t>-1</a:t>
                      </a:r>
                      <a:r>
                        <a:rPr lang="zh-CN" altLang="en-US" sz="1800" dirty="0">
                          <a:latin typeface="微软雅黑" charset="0"/>
                          <a:ea typeface="微软雅黑" charset="0"/>
                        </a:rPr>
                        <a:t>字节</a:t>
                      </a:r>
                      <a:endParaRPr lang="en-US" altLang="zh-CN" sz="1800" dirty="0">
                        <a:latin typeface="微软雅黑" charset="0"/>
                        <a:ea typeface="微软雅黑" charset="0"/>
                      </a:endParaRPr>
                    </a:p>
                  </a:txBody>
                  <a:tcPr marL="93875" marR="93875"/>
                </a:tc>
                <a:extLst>
                  <a:ext uri="{0D108BD9-81ED-4DB2-BD59-A6C34878D82A}">
                    <a16:rowId xmlns:a16="http://schemas.microsoft.com/office/drawing/2014/main" val="10003"/>
                  </a:ext>
                </a:extLst>
              </a:tr>
              <a:tr h="502457">
                <a:tc>
                  <a:txBody>
                    <a:bodyPr/>
                    <a:lstStyle/>
                    <a:p>
                      <a:pPr algn="ctr"/>
                      <a:r>
                        <a:rPr lang="zh-CN" altLang="zh-CN" sz="1800" dirty="0">
                          <a:latin typeface="微软雅黑" charset="0"/>
                          <a:ea typeface="微软雅黑" charset="0"/>
                        </a:rPr>
                        <a:t>B</a:t>
                      </a:r>
                      <a:r>
                        <a:rPr lang="en-US" altLang="zh-CN" sz="1800" dirty="0">
                          <a:latin typeface="微软雅黑" charset="0"/>
                          <a:ea typeface="微软雅黑" charset="0"/>
                        </a:rPr>
                        <a:t>LOB,TEXT</a:t>
                      </a:r>
                      <a:endParaRPr lang="zh-CN" altLang="en-US" sz="1800" dirty="0">
                        <a:latin typeface="微软雅黑" charset="0"/>
                        <a:ea typeface="微软雅黑" charset="0"/>
                      </a:endParaRPr>
                    </a:p>
                  </a:txBody>
                  <a:tcPr marL="93875" marR="93875"/>
                </a:tc>
                <a:tc>
                  <a:txBody>
                    <a:bodyPr/>
                    <a:lstStyle/>
                    <a:p>
                      <a:pPr algn="ctr"/>
                      <a:r>
                        <a:rPr lang="zh-CN" altLang="zh-CN" sz="1800" dirty="0">
                          <a:latin typeface="微软雅黑" charset="0"/>
                          <a:ea typeface="微软雅黑" charset="0"/>
                        </a:rPr>
                        <a:t>L</a:t>
                      </a:r>
                      <a:r>
                        <a:rPr lang="en-US" altLang="zh-CN" sz="1800" dirty="0">
                          <a:latin typeface="微软雅黑" charset="0"/>
                          <a:ea typeface="微软雅黑" charset="0"/>
                        </a:rPr>
                        <a:t>+2</a:t>
                      </a:r>
                      <a:r>
                        <a:rPr lang="zh-CN" altLang="en-US" sz="1800" dirty="0">
                          <a:latin typeface="微软雅黑" charset="0"/>
                          <a:ea typeface="微软雅黑" charset="0"/>
                        </a:rPr>
                        <a:t>字节</a:t>
                      </a:r>
                    </a:p>
                  </a:txBody>
                  <a:tcPr marL="93875" marR="93875"/>
                </a:tc>
                <a:tc>
                  <a:txBody>
                    <a:bodyPr/>
                    <a:lstStyle/>
                    <a:p>
                      <a:pPr algn="ctr"/>
                      <a:r>
                        <a:rPr lang="zh-CN" altLang="en-US" sz="1800" dirty="0">
                          <a:latin typeface="微软雅黑" charset="0"/>
                          <a:ea typeface="微软雅黑" charset="0"/>
                        </a:rPr>
                        <a:t>小</a:t>
                      </a:r>
                      <a:r>
                        <a:rPr lang="en-US" altLang="zh-CN" sz="1800" dirty="0">
                          <a:latin typeface="微软雅黑" charset="0"/>
                          <a:ea typeface="微软雅黑" charset="0"/>
                        </a:rPr>
                        <a:t>BLOB</a:t>
                      </a:r>
                      <a:r>
                        <a:rPr lang="zh-CN" altLang="en-US" sz="1800" dirty="0">
                          <a:latin typeface="微软雅黑" charset="0"/>
                          <a:ea typeface="微软雅黑" charset="0"/>
                        </a:rPr>
                        <a:t>和文本串</a:t>
                      </a:r>
                    </a:p>
                  </a:txBody>
                  <a:tcPr marL="93875" marR="93875"/>
                </a:tc>
                <a:tc>
                  <a:txBody>
                    <a:bodyPr/>
                    <a:lstStyle/>
                    <a:p>
                      <a:pPr algn="ctr"/>
                      <a:r>
                        <a:rPr lang="en-US" altLang="zh-CN" sz="1800" dirty="0">
                          <a:latin typeface="微软雅黑" charset="0"/>
                          <a:ea typeface="微软雅黑" charset="0"/>
                        </a:rPr>
                        <a:t>2</a:t>
                      </a:r>
                      <a:r>
                        <a:rPr lang="en-US" altLang="zh-CN" sz="1800" baseline="30000" dirty="0">
                          <a:latin typeface="微软雅黑" charset="0"/>
                          <a:ea typeface="微软雅黑" charset="0"/>
                        </a:rPr>
                        <a:t>16</a:t>
                      </a:r>
                      <a:r>
                        <a:rPr lang="en-US" altLang="zh-CN" sz="1800" dirty="0">
                          <a:latin typeface="微软雅黑" charset="0"/>
                          <a:ea typeface="微软雅黑" charset="0"/>
                        </a:rPr>
                        <a:t>-1</a:t>
                      </a:r>
                      <a:r>
                        <a:rPr lang="zh-CN" altLang="en-US" sz="1800" dirty="0">
                          <a:latin typeface="微软雅黑" charset="0"/>
                          <a:ea typeface="微软雅黑" charset="0"/>
                        </a:rPr>
                        <a:t>字节</a:t>
                      </a:r>
                    </a:p>
                  </a:txBody>
                  <a:tcPr marL="93875" marR="93875"/>
                </a:tc>
                <a:extLst>
                  <a:ext uri="{0D108BD9-81ED-4DB2-BD59-A6C34878D82A}">
                    <a16:rowId xmlns:a16="http://schemas.microsoft.com/office/drawing/2014/main" val="10004"/>
                  </a:ext>
                </a:extLst>
              </a:tr>
              <a:tr h="638049">
                <a:tc>
                  <a:txBody>
                    <a:bodyPr/>
                    <a:lstStyle/>
                    <a:p>
                      <a:pPr algn="ctr"/>
                      <a:r>
                        <a:rPr lang="zh-CN" altLang="zh-CN" sz="1800" dirty="0">
                          <a:latin typeface="微软雅黑" charset="0"/>
                          <a:ea typeface="微软雅黑" charset="0"/>
                        </a:rPr>
                        <a:t>M</a:t>
                      </a:r>
                      <a:r>
                        <a:rPr lang="en-US" altLang="zh-CN" sz="1800" dirty="0">
                          <a:latin typeface="微软雅黑" charset="0"/>
                          <a:ea typeface="微软雅黑" charset="0"/>
                        </a:rPr>
                        <a:t>EDIUMBLOB,</a:t>
                      </a:r>
                    </a:p>
                    <a:p>
                      <a:pPr algn="ctr"/>
                      <a:r>
                        <a:rPr lang="en-US" altLang="zh-CN" sz="1800" dirty="0">
                          <a:latin typeface="微软雅黑" charset="0"/>
                          <a:ea typeface="微软雅黑" charset="0"/>
                        </a:rPr>
                        <a:t>MEDIUMTEXT</a:t>
                      </a:r>
                      <a:endParaRPr lang="zh-CN" altLang="en-US" sz="1800" dirty="0">
                        <a:latin typeface="微软雅黑" charset="0"/>
                        <a:ea typeface="微软雅黑" charset="0"/>
                      </a:endParaRPr>
                    </a:p>
                  </a:txBody>
                  <a:tcPr marL="93875" marR="93875"/>
                </a:tc>
                <a:tc>
                  <a:txBody>
                    <a:bodyPr/>
                    <a:lstStyle/>
                    <a:p>
                      <a:pPr algn="ctr"/>
                      <a:r>
                        <a:rPr lang="zh-CN" altLang="zh-CN" sz="1800" dirty="0">
                          <a:latin typeface="微软雅黑" charset="0"/>
                          <a:ea typeface="微软雅黑" charset="0"/>
                        </a:rPr>
                        <a:t>L</a:t>
                      </a:r>
                      <a:r>
                        <a:rPr lang="en-US" altLang="zh-CN" sz="1800" dirty="0">
                          <a:latin typeface="微软雅黑" charset="0"/>
                          <a:ea typeface="微软雅黑" charset="0"/>
                        </a:rPr>
                        <a:t>+3</a:t>
                      </a:r>
                      <a:r>
                        <a:rPr lang="zh-CN" altLang="en-US" sz="1800" dirty="0">
                          <a:latin typeface="微软雅黑" charset="0"/>
                          <a:ea typeface="微软雅黑" charset="0"/>
                        </a:rPr>
                        <a:t>字节</a:t>
                      </a:r>
                    </a:p>
                  </a:txBody>
                  <a:tcPr marL="93875" marR="93875"/>
                </a:tc>
                <a:tc>
                  <a:txBody>
                    <a:bodyPr/>
                    <a:lstStyle/>
                    <a:p>
                      <a:pPr algn="ctr"/>
                      <a:r>
                        <a:rPr lang="zh-CN" altLang="en-US" sz="1800" dirty="0">
                          <a:latin typeface="微软雅黑" charset="0"/>
                          <a:ea typeface="微软雅黑" charset="0"/>
                        </a:rPr>
                        <a:t>中等的</a:t>
                      </a:r>
                      <a:r>
                        <a:rPr lang="en-US" altLang="zh-CN" sz="1800" dirty="0">
                          <a:latin typeface="微软雅黑" charset="0"/>
                          <a:ea typeface="微软雅黑" charset="0"/>
                        </a:rPr>
                        <a:t>BLOB</a:t>
                      </a:r>
                      <a:r>
                        <a:rPr lang="zh-CN" altLang="en-US" sz="1800" dirty="0">
                          <a:latin typeface="微软雅黑" charset="0"/>
                          <a:ea typeface="微软雅黑" charset="0"/>
                        </a:rPr>
                        <a:t>和文本串</a:t>
                      </a:r>
                    </a:p>
                  </a:txBody>
                  <a:tcPr marL="93875" marR="93875"/>
                </a:tc>
                <a:tc>
                  <a:txBody>
                    <a:bodyPr/>
                    <a:lstStyle/>
                    <a:p>
                      <a:pPr algn="ctr"/>
                      <a:r>
                        <a:rPr lang="en-US" altLang="zh-CN" sz="1800" baseline="0" dirty="0">
                          <a:latin typeface="微软雅黑" charset="0"/>
                          <a:ea typeface="微软雅黑" charset="0"/>
                        </a:rPr>
                        <a:t>2</a:t>
                      </a:r>
                      <a:r>
                        <a:rPr lang="en-US" altLang="zh-CN" sz="1800" baseline="30000" dirty="0">
                          <a:latin typeface="微软雅黑" charset="0"/>
                          <a:ea typeface="微软雅黑" charset="0"/>
                        </a:rPr>
                        <a:t>24</a:t>
                      </a:r>
                      <a:r>
                        <a:rPr lang="en-US" altLang="zh-CN" sz="1800" baseline="0" dirty="0">
                          <a:latin typeface="微软雅黑" charset="0"/>
                          <a:ea typeface="微软雅黑" charset="0"/>
                        </a:rPr>
                        <a:t>-1</a:t>
                      </a:r>
                      <a:r>
                        <a:rPr lang="zh-CN" altLang="en-US" sz="1800" baseline="0" dirty="0">
                          <a:latin typeface="微软雅黑" charset="0"/>
                          <a:ea typeface="微软雅黑" charset="0"/>
                        </a:rPr>
                        <a:t>字节</a:t>
                      </a:r>
                      <a:endParaRPr lang="en-US" altLang="zh-CN" sz="1800" baseline="0" dirty="0">
                        <a:latin typeface="微软雅黑" charset="0"/>
                        <a:ea typeface="微软雅黑" charset="0"/>
                      </a:endParaRPr>
                    </a:p>
                  </a:txBody>
                  <a:tcPr marL="93875" marR="93875"/>
                </a:tc>
                <a:extLst>
                  <a:ext uri="{0D108BD9-81ED-4DB2-BD59-A6C34878D82A}">
                    <a16:rowId xmlns:a16="http://schemas.microsoft.com/office/drawing/2014/main" val="10005"/>
                  </a:ext>
                </a:extLst>
              </a:tr>
              <a:tr h="638049">
                <a:tc>
                  <a:txBody>
                    <a:bodyPr/>
                    <a:lstStyle/>
                    <a:p>
                      <a:pPr algn="ctr"/>
                      <a:r>
                        <a:rPr lang="en-US" altLang="zh-CN" sz="1800" dirty="0">
                          <a:latin typeface="微软雅黑" charset="0"/>
                          <a:ea typeface="微软雅黑" charset="0"/>
                        </a:rPr>
                        <a:t>LONGBLOB,</a:t>
                      </a:r>
                    </a:p>
                    <a:p>
                      <a:pPr algn="ctr"/>
                      <a:r>
                        <a:rPr lang="en-US" altLang="zh-CN" sz="1800" dirty="0">
                          <a:latin typeface="微软雅黑" charset="0"/>
                          <a:ea typeface="微软雅黑" charset="0"/>
                        </a:rPr>
                        <a:t>LONGTEXT</a:t>
                      </a:r>
                      <a:endParaRPr lang="zh-CN" altLang="en-US" sz="1800" dirty="0">
                        <a:latin typeface="微软雅黑" charset="0"/>
                        <a:ea typeface="微软雅黑" charset="0"/>
                      </a:endParaRPr>
                    </a:p>
                  </a:txBody>
                  <a:tcPr marL="93875" marR="93875"/>
                </a:tc>
                <a:tc>
                  <a:txBody>
                    <a:bodyPr/>
                    <a:lstStyle/>
                    <a:p>
                      <a:pPr algn="ctr"/>
                      <a:r>
                        <a:rPr lang="zh-CN" altLang="zh-CN" sz="1800" dirty="0">
                          <a:latin typeface="微软雅黑" charset="0"/>
                          <a:ea typeface="微软雅黑" charset="0"/>
                        </a:rPr>
                        <a:t>L</a:t>
                      </a:r>
                      <a:r>
                        <a:rPr lang="en-US" altLang="zh-CN" sz="1800" dirty="0">
                          <a:latin typeface="微软雅黑" charset="0"/>
                          <a:ea typeface="微软雅黑" charset="0"/>
                        </a:rPr>
                        <a:t>+4</a:t>
                      </a:r>
                      <a:r>
                        <a:rPr lang="zh-CN" altLang="en-US" sz="1800" dirty="0">
                          <a:latin typeface="微软雅黑" charset="0"/>
                          <a:ea typeface="微软雅黑" charset="0"/>
                        </a:rPr>
                        <a:t>字节</a:t>
                      </a:r>
                    </a:p>
                  </a:txBody>
                  <a:tcPr marL="93875" marR="93875"/>
                </a:tc>
                <a:tc>
                  <a:txBody>
                    <a:bodyPr/>
                    <a:lstStyle/>
                    <a:p>
                      <a:pPr algn="ctr"/>
                      <a:r>
                        <a:rPr lang="zh-CN" altLang="en-US" sz="1800" dirty="0">
                          <a:latin typeface="微软雅黑" charset="0"/>
                          <a:ea typeface="微软雅黑" charset="0"/>
                        </a:rPr>
                        <a:t>大</a:t>
                      </a:r>
                      <a:r>
                        <a:rPr lang="en-US" altLang="zh-CN" sz="1800" dirty="0">
                          <a:latin typeface="微软雅黑" charset="0"/>
                          <a:ea typeface="微软雅黑" charset="0"/>
                        </a:rPr>
                        <a:t>BLOB</a:t>
                      </a:r>
                      <a:r>
                        <a:rPr lang="zh-CN" altLang="en-US" sz="1800" dirty="0">
                          <a:latin typeface="微软雅黑" charset="0"/>
                          <a:ea typeface="微软雅黑" charset="0"/>
                        </a:rPr>
                        <a:t>和文本串</a:t>
                      </a:r>
                    </a:p>
                  </a:txBody>
                  <a:tcPr marL="93875" marR="93875"/>
                </a:tc>
                <a:tc>
                  <a:txBody>
                    <a:bodyPr/>
                    <a:lstStyle/>
                    <a:p>
                      <a:pPr algn="ctr"/>
                      <a:r>
                        <a:rPr lang="en-US" altLang="zh-CN" sz="1800" baseline="0" dirty="0">
                          <a:latin typeface="微软雅黑" charset="0"/>
                          <a:ea typeface="微软雅黑" charset="0"/>
                        </a:rPr>
                        <a:t>2</a:t>
                      </a:r>
                      <a:r>
                        <a:rPr lang="en-US" altLang="zh-CN" sz="1800" baseline="30000" dirty="0">
                          <a:latin typeface="微软雅黑" charset="0"/>
                          <a:ea typeface="微软雅黑" charset="0"/>
                        </a:rPr>
                        <a:t>32</a:t>
                      </a:r>
                      <a:r>
                        <a:rPr lang="en-US" altLang="zh-CN" sz="1800" baseline="0" dirty="0">
                          <a:latin typeface="微软雅黑" charset="0"/>
                          <a:ea typeface="微软雅黑" charset="0"/>
                        </a:rPr>
                        <a:t>-1</a:t>
                      </a:r>
                      <a:r>
                        <a:rPr lang="zh-CN" altLang="en-US" sz="1800" baseline="0" dirty="0">
                          <a:latin typeface="微软雅黑" charset="0"/>
                          <a:ea typeface="微软雅黑" charset="0"/>
                        </a:rPr>
                        <a:t>字节</a:t>
                      </a:r>
                      <a:endParaRPr lang="en-US" altLang="zh-CN" sz="1800" baseline="0" dirty="0">
                        <a:latin typeface="微软雅黑" charset="0"/>
                        <a:ea typeface="微软雅黑" charset="0"/>
                      </a:endParaRPr>
                    </a:p>
                  </a:txBody>
                  <a:tcPr marL="93875" marR="93875"/>
                </a:tc>
                <a:extLst>
                  <a:ext uri="{0D108BD9-81ED-4DB2-BD59-A6C34878D82A}">
                    <a16:rowId xmlns:a16="http://schemas.microsoft.com/office/drawing/2014/main" val="10006"/>
                  </a:ext>
                </a:extLst>
              </a:tr>
              <a:tr h="638049">
                <a:tc>
                  <a:txBody>
                    <a:bodyPr/>
                    <a:lstStyle/>
                    <a:p>
                      <a:pPr algn="ctr"/>
                      <a:r>
                        <a:rPr lang="en-US" altLang="zh-CN" sz="1800" dirty="0">
                          <a:latin typeface="微软雅黑" charset="0"/>
                          <a:ea typeface="微软雅黑" charset="0"/>
                        </a:rPr>
                        <a:t>ENUM(‘value1’,’value2’…)</a:t>
                      </a:r>
                    </a:p>
                  </a:txBody>
                  <a:tcPr marL="93875" marR="93875"/>
                </a:tc>
                <a:tc>
                  <a:txBody>
                    <a:bodyPr/>
                    <a:lstStyle/>
                    <a:p>
                      <a:pPr algn="ctr"/>
                      <a:r>
                        <a:rPr lang="en-US" altLang="zh-CN" sz="1800" dirty="0">
                          <a:latin typeface="微软雅黑" charset="0"/>
                          <a:ea typeface="微软雅黑" charset="0"/>
                        </a:rPr>
                        <a:t>1</a:t>
                      </a:r>
                      <a:r>
                        <a:rPr lang="zh-CN" altLang="en-US" sz="1800" dirty="0">
                          <a:latin typeface="微软雅黑" charset="0"/>
                          <a:ea typeface="微软雅黑" charset="0"/>
                        </a:rPr>
                        <a:t>或</a:t>
                      </a:r>
                      <a:r>
                        <a:rPr lang="en-US" altLang="zh-CN" sz="1800" dirty="0">
                          <a:latin typeface="微软雅黑" charset="0"/>
                          <a:ea typeface="微软雅黑" charset="0"/>
                        </a:rPr>
                        <a:t>2</a:t>
                      </a:r>
                      <a:r>
                        <a:rPr lang="zh-CN" altLang="en-US" sz="1800" dirty="0">
                          <a:latin typeface="微软雅黑" charset="0"/>
                          <a:ea typeface="微软雅黑" charset="0"/>
                        </a:rPr>
                        <a:t>字节</a:t>
                      </a:r>
                    </a:p>
                  </a:txBody>
                  <a:tcPr marL="93875" marR="93875"/>
                </a:tc>
                <a:tc>
                  <a:txBody>
                    <a:bodyPr/>
                    <a:lstStyle/>
                    <a:p>
                      <a:pPr algn="ctr"/>
                      <a:r>
                        <a:rPr lang="zh-CN" altLang="en-US" sz="1800" dirty="0">
                          <a:latin typeface="微软雅黑" charset="0"/>
                          <a:ea typeface="微软雅黑" charset="0"/>
                        </a:rPr>
                        <a:t>枚举：可赋予某个枚举成员</a:t>
                      </a:r>
                    </a:p>
                  </a:txBody>
                  <a:tcPr marL="93875" marR="93875"/>
                </a:tc>
                <a:tc>
                  <a:txBody>
                    <a:bodyPr/>
                    <a:lstStyle/>
                    <a:p>
                      <a:pPr algn="ctr"/>
                      <a:r>
                        <a:rPr lang="en-US" altLang="zh-CN" sz="1800" baseline="0" dirty="0">
                          <a:latin typeface="微软雅黑" charset="0"/>
                          <a:ea typeface="微软雅黑" charset="0"/>
                        </a:rPr>
                        <a:t>65535</a:t>
                      </a:r>
                      <a:r>
                        <a:rPr lang="zh-CN" altLang="en-US" sz="1800" baseline="0" dirty="0">
                          <a:latin typeface="微软雅黑" charset="0"/>
                          <a:ea typeface="微软雅黑" charset="0"/>
                        </a:rPr>
                        <a:t>个成员</a:t>
                      </a:r>
                      <a:endParaRPr lang="en-US" altLang="zh-CN" sz="1800" baseline="0" dirty="0">
                        <a:latin typeface="微软雅黑" charset="0"/>
                        <a:ea typeface="微软雅黑" charset="0"/>
                      </a:endParaRPr>
                    </a:p>
                  </a:txBody>
                  <a:tcPr marL="93875" marR="93875"/>
                </a:tc>
                <a:extLst>
                  <a:ext uri="{0D108BD9-81ED-4DB2-BD59-A6C34878D82A}">
                    <a16:rowId xmlns:a16="http://schemas.microsoft.com/office/drawing/2014/main" val="10007"/>
                  </a:ext>
                </a:extLst>
              </a:tr>
              <a:tr h="638049">
                <a:tc>
                  <a:txBody>
                    <a:bodyPr/>
                    <a:lstStyle/>
                    <a:p>
                      <a:pPr algn="ctr"/>
                      <a:r>
                        <a:rPr lang="en-US" altLang="zh-CN" sz="1800" dirty="0">
                          <a:latin typeface="微软雅黑" charset="0"/>
                          <a:ea typeface="微软雅黑" charset="0"/>
                        </a:rPr>
                        <a:t>SET(‘value1’</a:t>
                      </a:r>
                      <a:r>
                        <a:rPr lang="zh-CN" altLang="en-US" sz="1800" dirty="0">
                          <a:latin typeface="微软雅黑" charset="0"/>
                          <a:ea typeface="微软雅黑" charset="0"/>
                        </a:rPr>
                        <a:t>，‘</a:t>
                      </a:r>
                      <a:r>
                        <a:rPr lang="en-US" altLang="zh-CN" sz="1800" dirty="0">
                          <a:latin typeface="微软雅黑" charset="0"/>
                          <a:ea typeface="微软雅黑" charset="0"/>
                        </a:rPr>
                        <a:t>value2</a:t>
                      </a:r>
                      <a:r>
                        <a:rPr lang="zh-CN" altLang="en-US" sz="1800" dirty="0">
                          <a:latin typeface="微软雅黑" charset="0"/>
                          <a:ea typeface="微软雅黑" charset="0"/>
                        </a:rPr>
                        <a:t>’</a:t>
                      </a:r>
                      <a:r>
                        <a:rPr lang="en-US" altLang="zh-CN" sz="1800" dirty="0">
                          <a:latin typeface="微软雅黑" charset="0"/>
                          <a:ea typeface="微软雅黑" charset="0"/>
                        </a:rPr>
                        <a:t>…)</a:t>
                      </a:r>
                      <a:endParaRPr lang="zh-CN" altLang="en-US" sz="1800" dirty="0">
                        <a:latin typeface="微软雅黑" charset="0"/>
                        <a:ea typeface="微软雅黑" charset="0"/>
                      </a:endParaRPr>
                    </a:p>
                  </a:txBody>
                  <a:tcPr marL="93875" marR="93875"/>
                </a:tc>
                <a:tc>
                  <a:txBody>
                    <a:bodyPr/>
                    <a:lstStyle/>
                    <a:p>
                      <a:pPr algn="ctr"/>
                      <a:r>
                        <a:rPr lang="en-US" altLang="zh-CN" sz="1800" dirty="0">
                          <a:latin typeface="微软雅黑" charset="0"/>
                          <a:ea typeface="微软雅黑" charset="0"/>
                        </a:rPr>
                        <a:t>1,2,3,4</a:t>
                      </a:r>
                      <a:r>
                        <a:rPr lang="zh-CN" altLang="en-US" sz="1800" dirty="0">
                          <a:latin typeface="微软雅黑" charset="0"/>
                          <a:ea typeface="微软雅黑" charset="0"/>
                        </a:rPr>
                        <a:t>或</a:t>
                      </a:r>
                      <a:r>
                        <a:rPr lang="en-US" altLang="zh-CN" sz="1800" dirty="0">
                          <a:latin typeface="微软雅黑" charset="0"/>
                          <a:ea typeface="微软雅黑" charset="0"/>
                        </a:rPr>
                        <a:t>8</a:t>
                      </a:r>
                      <a:r>
                        <a:rPr lang="zh-CN" altLang="en-US" sz="1800" dirty="0">
                          <a:latin typeface="微软雅黑" charset="0"/>
                          <a:ea typeface="微软雅黑" charset="0"/>
                        </a:rPr>
                        <a:t>字节</a:t>
                      </a:r>
                    </a:p>
                  </a:txBody>
                  <a:tcPr marL="93875" marR="93875"/>
                </a:tc>
                <a:tc>
                  <a:txBody>
                    <a:bodyPr/>
                    <a:lstStyle/>
                    <a:p>
                      <a:pPr algn="ctr"/>
                      <a:r>
                        <a:rPr lang="zh-CN" altLang="en-US" sz="1800" dirty="0">
                          <a:latin typeface="微软雅黑" charset="0"/>
                          <a:ea typeface="微软雅黑" charset="0"/>
                        </a:rPr>
                        <a:t>集合：可赋予多个集合成员</a:t>
                      </a:r>
                    </a:p>
                  </a:txBody>
                  <a:tcPr marL="93875" marR="93875"/>
                </a:tc>
                <a:tc>
                  <a:txBody>
                    <a:bodyPr/>
                    <a:lstStyle/>
                    <a:p>
                      <a:pPr algn="ctr"/>
                      <a:r>
                        <a:rPr lang="en-US" altLang="zh-CN" sz="1800" baseline="0" dirty="0">
                          <a:latin typeface="微软雅黑" charset="0"/>
                          <a:ea typeface="微软雅黑" charset="0"/>
                        </a:rPr>
                        <a:t>64</a:t>
                      </a:r>
                      <a:r>
                        <a:rPr lang="zh-CN" altLang="en-US" sz="1800" baseline="0" dirty="0">
                          <a:latin typeface="微软雅黑" charset="0"/>
                          <a:ea typeface="微软雅黑" charset="0"/>
                        </a:rPr>
                        <a:t>个成员</a:t>
                      </a:r>
                      <a:endParaRPr lang="en-US" altLang="zh-CN" sz="1800" baseline="0" dirty="0">
                        <a:latin typeface="微软雅黑" charset="0"/>
                        <a:ea typeface="微软雅黑" charset="0"/>
                      </a:endParaRPr>
                    </a:p>
                  </a:txBody>
                  <a:tcPr marL="93875" marR="93875"/>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001731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29</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2.2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数据列四大数据类型</a:t>
            </a:r>
          </a:p>
        </p:txBody>
      </p:sp>
      <p:sp>
        <p:nvSpPr>
          <p:cNvPr id="6" name="标题 1">
            <a:extLst>
              <a:ext uri="{FF2B5EF4-FFF2-40B4-BE49-F238E27FC236}">
                <a16:creationId xmlns:a16="http://schemas.microsoft.com/office/drawing/2014/main" id="{16536A87-1A98-BF4A-B382-05DE8AE49AEE}"/>
              </a:ext>
            </a:extLst>
          </p:cNvPr>
          <p:cNvSpPr txBox="1">
            <a:spLocks/>
          </p:cNvSpPr>
          <p:nvPr/>
        </p:nvSpPr>
        <p:spPr>
          <a:xfrm>
            <a:off x="161218" y="844315"/>
            <a:ext cx="4989363" cy="571480"/>
          </a:xfrm>
          <a:prstGeom prst="rect">
            <a:avLst/>
          </a:prstGeom>
        </p:spPr>
        <p:txBody>
          <a:bodyPr vert="horz" lIns="91440" tIns="45720" rIns="91440" bIns="45720" rtlCol="0" anchor="b">
            <a:normAutofit fontScale="70000" lnSpcReduction="20000"/>
            <a:scene3d>
              <a:camera prst="orthographicFront"/>
              <a:lightRig rig="soft" dir="t">
                <a:rot lat="0" lon="0" rev="15600000"/>
              </a:lightRig>
            </a:scene3d>
            <a:sp3d extrusionH="57150" prstMaterial="softEdge">
              <a:bevelT w="25400" h="38100"/>
            </a:sp3d>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b="1" dirty="0">
                <a:ln/>
                <a:solidFill>
                  <a:schemeClr val="accent4"/>
                </a:solidFill>
                <a:latin typeface="微软雅黑" charset="0"/>
                <a:ea typeface="微软雅黑" charset="0"/>
              </a:rPr>
              <a:t>字符串</a:t>
            </a:r>
            <a:r>
              <a:rPr lang="en-US" altLang="en-US" b="1" dirty="0" err="1">
                <a:ln/>
                <a:solidFill>
                  <a:schemeClr val="accent4"/>
                </a:solidFill>
                <a:latin typeface="微软雅黑" charset="0"/>
                <a:ea typeface="微软雅黑" charset="0"/>
              </a:rPr>
              <a:t>类数据列类型</a:t>
            </a:r>
            <a:endParaRPr lang="zh-CN" altLang="en-US" b="1" dirty="0">
              <a:ln/>
              <a:solidFill>
                <a:schemeClr val="accent4"/>
              </a:solidFill>
              <a:latin typeface="微软雅黑" charset="0"/>
              <a:ea typeface="微软雅黑" charset="0"/>
            </a:endParaRPr>
          </a:p>
        </p:txBody>
      </p:sp>
      <p:sp>
        <p:nvSpPr>
          <p:cNvPr id="8" name="内容占位符 2">
            <a:extLst>
              <a:ext uri="{FF2B5EF4-FFF2-40B4-BE49-F238E27FC236}">
                <a16:creationId xmlns:a16="http://schemas.microsoft.com/office/drawing/2014/main" id="{C0679056-41C1-E440-BFB7-EDEC6B1E600C}"/>
              </a:ext>
            </a:extLst>
          </p:cNvPr>
          <p:cNvSpPr txBox="1">
            <a:spLocks/>
          </p:cNvSpPr>
          <p:nvPr/>
        </p:nvSpPr>
        <p:spPr>
          <a:xfrm>
            <a:off x="444627" y="1452364"/>
            <a:ext cx="7994015" cy="4767580"/>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字符串类型注意事项：</a:t>
            </a:r>
          </a:p>
          <a:p>
            <a:pPr marL="800078" lvl="1" indent="-342900" algn="l">
              <a:lnSpc>
                <a:spcPct val="150000"/>
              </a:lnSpc>
              <a:buFont typeface="Wingdings" pitchFamily="2" charset="2"/>
              <a:buChar char="Ø"/>
            </a:pPr>
            <a:r>
              <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rPr>
              <a:t>CHAR</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和</a:t>
            </a:r>
            <a:r>
              <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rPr>
              <a:t>VARCHAR</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类型的长度范围都在</a:t>
            </a:r>
            <a:r>
              <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rPr>
              <a:t>0~255</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之间。</a:t>
            </a:r>
            <a:endPar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a:p>
            <a:pPr marL="800078" lvl="1" indent="-342900" algn="l">
              <a:lnSpc>
                <a:spcPct val="150000"/>
              </a:lnSpc>
              <a:buFont typeface="Wingdings" pitchFamily="2" charset="2"/>
              <a:buChar char="Ø"/>
            </a:pPr>
            <a:r>
              <a:rPr kumimoji="1" lang="zh-CN" altLang="en-US"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在使用</a:t>
            </a:r>
            <a:r>
              <a:rPr kumimoji="1" lang="en-US" altLang="zh-CN"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CHAR</a:t>
            </a:r>
            <a:r>
              <a:rPr kumimoji="1" lang="zh-CN" altLang="en-US"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和</a:t>
            </a:r>
            <a:r>
              <a:rPr kumimoji="1" lang="en-US" altLang="zh-CN"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VARCHAR</a:t>
            </a:r>
            <a:r>
              <a:rPr kumimoji="1" lang="zh-CN" altLang="en-US"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类型时</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，当我们传入的值的长度大于指定的长度，字符串会被截取至指定长度。</a:t>
            </a:r>
            <a:endPar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a:p>
            <a:pPr marL="800078" lvl="1" indent="-342900" algn="l">
              <a:lnSpc>
                <a:spcPct val="150000"/>
              </a:lnSpc>
              <a:buFont typeface="Wingdings" pitchFamily="2" charset="2"/>
              <a:buChar char="Ø"/>
            </a:pPr>
            <a:r>
              <a:rPr kumimoji="1" lang="zh-CN" altLang="en-US"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在使用</a:t>
            </a:r>
            <a:r>
              <a:rPr kumimoji="1" lang="en-US" altLang="zh-CN"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CHAR</a:t>
            </a:r>
            <a:r>
              <a:rPr kumimoji="1" lang="zh-CN" altLang="en-US"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类型时</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，如果我们传入的值的长度小于指定长度，实际长度会使用空格补至指定长度。</a:t>
            </a:r>
            <a:endPar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a:p>
            <a:pPr marL="800078" lvl="1" indent="-342900" algn="l">
              <a:lnSpc>
                <a:spcPct val="150000"/>
              </a:lnSpc>
              <a:buFont typeface="Wingdings" pitchFamily="2" charset="2"/>
              <a:buChar char="Ø"/>
            </a:pPr>
            <a:r>
              <a:rPr kumimoji="1" lang="zh-CN" altLang="en-US"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在使用</a:t>
            </a:r>
            <a:r>
              <a:rPr kumimoji="1" lang="zh-CN" altLang="zh-CN"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V</a:t>
            </a:r>
            <a:r>
              <a:rPr kumimoji="1" lang="en-US" altLang="zh-CN"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ARCHAR</a:t>
            </a:r>
            <a:r>
              <a:rPr kumimoji="1" lang="zh-CN" altLang="en-US"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类型时</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，如果我们传入的值的长度小于指定长度，实际长度即为传入字符串的长度，不会使用空格填补。</a:t>
            </a:r>
            <a:endPar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a:p>
            <a:pPr marL="800078" lvl="1" indent="-342900" algn="l">
              <a:lnSpc>
                <a:spcPct val="150000"/>
              </a:lnSpc>
              <a:buFont typeface="Wingdings" pitchFamily="2" charset="2"/>
              <a:buChar char="Ø"/>
            </a:pPr>
            <a:r>
              <a:rPr kumimoji="1" lang="zh-CN" altLang="en-US"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C</a:t>
            </a:r>
            <a:r>
              <a:rPr kumimoji="1" lang="en-US" altLang="zh-CN"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HAR</a:t>
            </a:r>
            <a:r>
              <a:rPr kumimoji="1" lang="zh-CN" altLang="en-US"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要比</a:t>
            </a:r>
            <a:r>
              <a:rPr kumimoji="1" lang="en-US" altLang="zh-CN"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VARCHAR</a:t>
            </a:r>
            <a:r>
              <a:rPr kumimoji="1" lang="zh-CN" altLang="en-US"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效率更高，但占用空间较大</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a:t>
            </a:r>
            <a:endPar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32683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3</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zh-CN" altLang="en-US" sz="4400" dirty="0">
                <a:solidFill>
                  <a:schemeClr val="bg1"/>
                </a:solidFill>
                <a:latin typeface="Microsoft YaHei" panose="020B0503020204020204" pitchFamily="34" charset="-122"/>
                <a:ea typeface="Microsoft YaHei" panose="020B0503020204020204" pitchFamily="34" charset="-122"/>
                <a:cs typeface="+mj-cs"/>
              </a:rPr>
              <a:t>思考</a:t>
            </a:r>
          </a:p>
        </p:txBody>
      </p:sp>
      <p:sp>
        <p:nvSpPr>
          <p:cNvPr id="9" name="Rectangle 3">
            <a:extLst>
              <a:ext uri="{FF2B5EF4-FFF2-40B4-BE49-F238E27FC236}">
                <a16:creationId xmlns:a16="http://schemas.microsoft.com/office/drawing/2014/main" id="{041F5524-3550-3049-AF87-64FDD919BB2D}"/>
              </a:ext>
            </a:extLst>
          </p:cNvPr>
          <p:cNvSpPr txBox="1">
            <a:spLocks noChangeArrowheads="1"/>
          </p:cNvSpPr>
          <p:nvPr/>
        </p:nvSpPr>
        <p:spPr>
          <a:xfrm>
            <a:off x="902284" y="1481502"/>
            <a:ext cx="9215491" cy="2541224"/>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71500" indent="-571500" algn="l">
              <a:buClr>
                <a:srgbClr val="FFC000"/>
              </a:buClr>
              <a:buFont typeface="Wingdings" pitchFamily="2" charset="2"/>
              <a:buChar char="Ø"/>
            </a:pPr>
            <a:r>
              <a:rPr lang="zh-CN" altLang="en-US" sz="3600" dirty="0">
                <a:latin typeface="Microsoft YaHei" panose="020B0503020204020204" pitchFamily="34" charset="-122"/>
                <a:ea typeface="Microsoft YaHei" panose="020B0503020204020204" pitchFamily="34" charset="-122"/>
              </a:rPr>
              <a:t>如何把用户相关信息长久保存并快速获取？</a:t>
            </a:r>
            <a:endParaRPr lang="en-US" altLang="zh-CN" sz="3600" dirty="0">
              <a:latin typeface="Microsoft YaHei" panose="020B0503020204020204" pitchFamily="34" charset="-122"/>
              <a:ea typeface="Microsoft YaHei" panose="020B0503020204020204" pitchFamily="34" charset="-122"/>
            </a:endParaRPr>
          </a:p>
          <a:p>
            <a:pPr marL="571500" indent="-571500" algn="l">
              <a:buClr>
                <a:srgbClr val="FFC000"/>
              </a:buClr>
              <a:buFont typeface="Wingdings" pitchFamily="2" charset="2"/>
              <a:buChar char="Ø"/>
            </a:pPr>
            <a:endParaRPr lang="en-US" altLang="zh-CN" sz="3600" dirty="0">
              <a:latin typeface="Microsoft YaHei" panose="020B0503020204020204" pitchFamily="34" charset="-122"/>
              <a:ea typeface="Microsoft YaHei" panose="020B0503020204020204" pitchFamily="34" charset="-122"/>
            </a:endParaRPr>
          </a:p>
          <a:p>
            <a:pPr marL="571500" indent="-571500" algn="l">
              <a:buClr>
                <a:srgbClr val="FFC000"/>
              </a:buClr>
              <a:buFont typeface="Wingdings" pitchFamily="2" charset="2"/>
              <a:buChar char="Ø"/>
            </a:pPr>
            <a:r>
              <a:rPr lang="zh-CN" altLang="en-US" sz="3600" dirty="0">
                <a:latin typeface="Microsoft YaHei" panose="020B0503020204020204" pitchFamily="34" charset="-122"/>
                <a:ea typeface="Microsoft YaHei" panose="020B0503020204020204" pitchFamily="34" charset="-122"/>
              </a:rPr>
              <a:t>用户相关信息的增删改查怎么做更方便？</a:t>
            </a:r>
            <a:endParaRPr lang="en-US" altLang="zh-CN" sz="3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68626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30</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2.2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数据列四大数据类型</a:t>
            </a:r>
          </a:p>
        </p:txBody>
      </p:sp>
      <p:sp>
        <p:nvSpPr>
          <p:cNvPr id="6" name="标题 1">
            <a:extLst>
              <a:ext uri="{FF2B5EF4-FFF2-40B4-BE49-F238E27FC236}">
                <a16:creationId xmlns:a16="http://schemas.microsoft.com/office/drawing/2014/main" id="{16536A87-1A98-BF4A-B382-05DE8AE49AEE}"/>
              </a:ext>
            </a:extLst>
          </p:cNvPr>
          <p:cNvSpPr txBox="1">
            <a:spLocks/>
          </p:cNvSpPr>
          <p:nvPr/>
        </p:nvSpPr>
        <p:spPr>
          <a:xfrm>
            <a:off x="161218" y="844315"/>
            <a:ext cx="4989363" cy="571480"/>
          </a:xfrm>
          <a:prstGeom prst="rect">
            <a:avLst/>
          </a:prstGeom>
        </p:spPr>
        <p:txBody>
          <a:bodyPr vert="horz" lIns="91440" tIns="45720" rIns="91440" bIns="45720" rtlCol="0" anchor="b">
            <a:normAutofit fontScale="70000" lnSpcReduction="20000"/>
            <a:scene3d>
              <a:camera prst="orthographicFront"/>
              <a:lightRig rig="soft" dir="t">
                <a:rot lat="0" lon="0" rev="15600000"/>
              </a:lightRig>
            </a:scene3d>
            <a:sp3d extrusionH="57150" prstMaterial="softEdge">
              <a:bevelT w="25400" h="38100"/>
            </a:sp3d>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b="1" dirty="0">
                <a:ln/>
                <a:solidFill>
                  <a:schemeClr val="accent4"/>
                </a:solidFill>
                <a:latin typeface="微软雅黑" charset="0"/>
                <a:ea typeface="微软雅黑" charset="0"/>
              </a:rPr>
              <a:t>字符串</a:t>
            </a:r>
            <a:r>
              <a:rPr lang="en-US" altLang="en-US" b="1" dirty="0" err="1">
                <a:ln/>
                <a:solidFill>
                  <a:schemeClr val="accent4"/>
                </a:solidFill>
                <a:latin typeface="微软雅黑" charset="0"/>
                <a:ea typeface="微软雅黑" charset="0"/>
              </a:rPr>
              <a:t>类数据列类型</a:t>
            </a:r>
            <a:endParaRPr lang="zh-CN" altLang="en-US" b="1" dirty="0">
              <a:ln/>
              <a:solidFill>
                <a:schemeClr val="accent4"/>
              </a:solidFill>
              <a:latin typeface="微软雅黑" charset="0"/>
              <a:ea typeface="微软雅黑" charset="0"/>
            </a:endParaRPr>
          </a:p>
        </p:txBody>
      </p:sp>
      <p:sp>
        <p:nvSpPr>
          <p:cNvPr id="9" name="内容占位符 2">
            <a:extLst>
              <a:ext uri="{FF2B5EF4-FFF2-40B4-BE49-F238E27FC236}">
                <a16:creationId xmlns:a16="http://schemas.microsoft.com/office/drawing/2014/main" id="{0A19E23A-0179-B349-BC72-1CDC5EAD4BA6}"/>
              </a:ext>
            </a:extLst>
          </p:cNvPr>
          <p:cNvSpPr txBox="1">
            <a:spLocks/>
          </p:cNvSpPr>
          <p:nvPr/>
        </p:nvSpPr>
        <p:spPr>
          <a:xfrm>
            <a:off x="786003" y="1345819"/>
            <a:ext cx="7978775" cy="4652645"/>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200000"/>
              </a:lnSpc>
            </a:pP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字符串类型注意事项：</a:t>
            </a:r>
          </a:p>
          <a:p>
            <a:pPr marL="800078" lvl="1" indent="-342900" algn="l">
              <a:lnSpc>
                <a:spcPct val="200000"/>
              </a:lnSpc>
              <a:buFont typeface="Wingdings" pitchFamily="2" charset="2"/>
              <a:buChar char="Ø"/>
            </a:pPr>
            <a:r>
              <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rPr>
              <a:t>BLOB</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和</a:t>
            </a:r>
            <a:r>
              <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rPr>
              <a:t>TEXT</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类型是可以存放较大数据的数据类型</a:t>
            </a:r>
            <a:endPar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a:p>
            <a:pPr marL="800078" lvl="1" indent="-342900" algn="l">
              <a:lnSpc>
                <a:spcPct val="200000"/>
              </a:lnSpc>
              <a:buFont typeface="Wingdings" pitchFamily="2" charset="2"/>
              <a:buChar char="Ø"/>
            </a:pPr>
            <a:r>
              <a:rPr kumimoji="1" lang="zh-CN" altLang="zh-CN" dirty="0">
                <a:latin typeface="Times New Roman" panose="02020603050405020304" pitchFamily="18" charset="0"/>
                <a:ea typeface="Microsoft YaHei" panose="020B0503020204020204" pitchFamily="34" charset="-122"/>
                <a:cs typeface="Times New Roman" panose="02020603050405020304" pitchFamily="18" charset="0"/>
              </a:rPr>
              <a:t>B</a:t>
            </a:r>
            <a:r>
              <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rPr>
              <a:t>LOB</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区分大小写，</a:t>
            </a:r>
            <a:r>
              <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rPr>
              <a:t>TEXT</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不区分大小写</a:t>
            </a:r>
            <a:endPar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a:p>
            <a:pPr marL="800078" lvl="1" indent="-342900" algn="l">
              <a:lnSpc>
                <a:spcPct val="200000"/>
              </a:lnSpc>
              <a:buFont typeface="Wingdings" pitchFamily="2" charset="2"/>
              <a:buChar char="Ø"/>
            </a:pPr>
            <a:r>
              <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rPr>
              <a:t>ENUM</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和</a:t>
            </a:r>
            <a:r>
              <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rPr>
              <a:t>SET</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类型是特殊的串类型，其列值必须从固定的串集中选择</a:t>
            </a:r>
            <a:endPar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a:p>
            <a:pPr marL="800078" lvl="1" indent="-342900" algn="l">
              <a:lnSpc>
                <a:spcPct val="200000"/>
              </a:lnSpc>
              <a:buFont typeface="Wingdings" pitchFamily="2" charset="2"/>
              <a:buChar char="Ø"/>
            </a:pPr>
            <a:r>
              <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rPr>
              <a:t>ENUM</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只能选择其中一个值，</a:t>
            </a:r>
            <a:r>
              <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rPr>
              <a:t>SET</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可以选择多个值</a:t>
            </a:r>
            <a:endPar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58899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31</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2.2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数据列四大数据类型</a:t>
            </a:r>
          </a:p>
        </p:txBody>
      </p:sp>
      <p:sp>
        <p:nvSpPr>
          <p:cNvPr id="6" name="标题 1">
            <a:extLst>
              <a:ext uri="{FF2B5EF4-FFF2-40B4-BE49-F238E27FC236}">
                <a16:creationId xmlns:a16="http://schemas.microsoft.com/office/drawing/2014/main" id="{16536A87-1A98-BF4A-B382-05DE8AE49AEE}"/>
              </a:ext>
            </a:extLst>
          </p:cNvPr>
          <p:cNvSpPr txBox="1">
            <a:spLocks/>
          </p:cNvSpPr>
          <p:nvPr/>
        </p:nvSpPr>
        <p:spPr>
          <a:xfrm>
            <a:off x="161218" y="844315"/>
            <a:ext cx="4989363" cy="571480"/>
          </a:xfrm>
          <a:prstGeom prst="rect">
            <a:avLst/>
          </a:prstGeom>
        </p:spPr>
        <p:txBody>
          <a:bodyPr vert="horz" lIns="91440" tIns="45720" rIns="91440" bIns="45720" rtlCol="0" anchor="b">
            <a:normAutofit fontScale="55000" lnSpcReduction="20000"/>
            <a:scene3d>
              <a:camera prst="orthographicFront"/>
              <a:lightRig rig="soft" dir="t">
                <a:rot lat="0" lon="0" rev="15600000"/>
              </a:lightRig>
            </a:scene3d>
            <a:sp3d extrusionH="57150" prstMaterial="softEdge">
              <a:bevelT w="25400" h="38100"/>
            </a:sp3d>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b="1" dirty="0">
                <a:ln/>
                <a:solidFill>
                  <a:schemeClr val="accent4"/>
                </a:solidFill>
                <a:latin typeface="微软雅黑" charset="0"/>
                <a:ea typeface="微软雅黑" charset="0"/>
              </a:rPr>
              <a:t>日期和时间</a:t>
            </a:r>
            <a:r>
              <a:rPr lang="en-US" altLang="en-US" b="1" dirty="0" err="1">
                <a:ln/>
                <a:solidFill>
                  <a:schemeClr val="accent4"/>
                </a:solidFill>
                <a:latin typeface="微软雅黑" charset="0"/>
                <a:ea typeface="微软雅黑" charset="0"/>
              </a:rPr>
              <a:t>类数据列类型</a:t>
            </a:r>
            <a:endParaRPr lang="zh-CN" altLang="en-US" b="1" dirty="0">
              <a:ln/>
              <a:solidFill>
                <a:schemeClr val="accent4"/>
              </a:solidFill>
              <a:latin typeface="微软雅黑" charset="0"/>
              <a:ea typeface="微软雅黑" charset="0"/>
            </a:endParaRPr>
          </a:p>
        </p:txBody>
      </p:sp>
      <p:graphicFrame>
        <p:nvGraphicFramePr>
          <p:cNvPr id="8" name="内容占位符 1">
            <a:extLst>
              <a:ext uri="{FF2B5EF4-FFF2-40B4-BE49-F238E27FC236}">
                <a16:creationId xmlns:a16="http://schemas.microsoft.com/office/drawing/2014/main" id="{2B5B238C-0C7B-4F41-B86A-BD4220543DE7}"/>
              </a:ext>
            </a:extLst>
          </p:cNvPr>
          <p:cNvGraphicFramePr>
            <a:graphicFrameLocks/>
          </p:cNvGraphicFramePr>
          <p:nvPr>
            <p:extLst>
              <p:ext uri="{D42A27DB-BD31-4B8C-83A1-F6EECF244321}">
                <p14:modId xmlns:p14="http://schemas.microsoft.com/office/powerpoint/2010/main" val="2087591901"/>
              </p:ext>
            </p:extLst>
          </p:nvPr>
        </p:nvGraphicFramePr>
        <p:xfrm>
          <a:off x="1843073" y="1716792"/>
          <a:ext cx="8505854" cy="3424416"/>
        </p:xfrm>
        <a:graphic>
          <a:graphicData uri="http://schemas.openxmlformats.org/drawingml/2006/table">
            <a:tbl>
              <a:tblPr firstRow="1" bandRow="1">
                <a:tableStyleId>{284E427A-3D55-4303-BF80-6455036E1DE7}</a:tableStyleId>
              </a:tblPr>
              <a:tblGrid>
                <a:gridCol w="1512087">
                  <a:extLst>
                    <a:ext uri="{9D8B030D-6E8A-4147-A177-3AD203B41FA5}">
                      <a16:colId xmlns:a16="http://schemas.microsoft.com/office/drawing/2014/main" val="20000"/>
                    </a:ext>
                  </a:extLst>
                </a:gridCol>
                <a:gridCol w="1207041">
                  <a:extLst>
                    <a:ext uri="{9D8B030D-6E8A-4147-A177-3AD203B41FA5}">
                      <a16:colId xmlns:a16="http://schemas.microsoft.com/office/drawing/2014/main" val="20001"/>
                    </a:ext>
                  </a:extLst>
                </a:gridCol>
                <a:gridCol w="3346471">
                  <a:extLst>
                    <a:ext uri="{9D8B030D-6E8A-4147-A177-3AD203B41FA5}">
                      <a16:colId xmlns:a16="http://schemas.microsoft.com/office/drawing/2014/main" val="20002"/>
                    </a:ext>
                  </a:extLst>
                </a:gridCol>
                <a:gridCol w="2440255">
                  <a:extLst>
                    <a:ext uri="{9D8B030D-6E8A-4147-A177-3AD203B41FA5}">
                      <a16:colId xmlns:a16="http://schemas.microsoft.com/office/drawing/2014/main" val="20003"/>
                    </a:ext>
                  </a:extLst>
                </a:gridCol>
              </a:tblGrid>
              <a:tr h="370840">
                <a:tc>
                  <a:txBody>
                    <a:bodyPr/>
                    <a:lstStyle/>
                    <a:p>
                      <a:pPr algn="ctr"/>
                      <a:r>
                        <a:rPr lang="zh-CN" altLang="en-US" sz="1800" dirty="0">
                          <a:latin typeface="微软雅黑" charset="0"/>
                          <a:ea typeface="微软雅黑" charset="0"/>
                        </a:rPr>
                        <a:t>数据列类型</a:t>
                      </a:r>
                    </a:p>
                  </a:txBody>
                  <a:tcPr marL="89617" marR="89617">
                    <a:solidFill>
                      <a:srgbClr val="3399FF"/>
                    </a:solidFill>
                  </a:tcPr>
                </a:tc>
                <a:tc>
                  <a:txBody>
                    <a:bodyPr/>
                    <a:lstStyle/>
                    <a:p>
                      <a:pPr algn="ctr"/>
                      <a:r>
                        <a:rPr lang="zh-CN" altLang="en-US" sz="1800" dirty="0">
                          <a:latin typeface="微软雅黑" charset="0"/>
                          <a:ea typeface="微软雅黑" charset="0"/>
                        </a:rPr>
                        <a:t>存储空间</a:t>
                      </a:r>
                    </a:p>
                  </a:txBody>
                  <a:tcPr marL="89617" marR="89617">
                    <a:solidFill>
                      <a:srgbClr val="3399FF"/>
                    </a:solidFill>
                  </a:tcPr>
                </a:tc>
                <a:tc>
                  <a:txBody>
                    <a:bodyPr/>
                    <a:lstStyle/>
                    <a:p>
                      <a:pPr algn="ctr"/>
                      <a:r>
                        <a:rPr lang="zh-CN" altLang="en-US" sz="1800" dirty="0">
                          <a:latin typeface="微软雅黑" charset="0"/>
                          <a:ea typeface="微软雅黑" charset="0"/>
                        </a:rPr>
                        <a:t>说明</a:t>
                      </a:r>
                    </a:p>
                  </a:txBody>
                  <a:tcPr marL="89617" marR="89617">
                    <a:solidFill>
                      <a:srgbClr val="3399FF"/>
                    </a:solidFill>
                  </a:tcPr>
                </a:tc>
                <a:tc>
                  <a:txBody>
                    <a:bodyPr/>
                    <a:lstStyle/>
                    <a:p>
                      <a:pPr algn="ctr"/>
                      <a:r>
                        <a:rPr lang="zh-CN" altLang="en-US" sz="1800" dirty="0">
                          <a:latin typeface="微软雅黑" charset="0"/>
                          <a:ea typeface="微软雅黑" charset="0"/>
                        </a:rPr>
                        <a:t>取值范围</a:t>
                      </a:r>
                    </a:p>
                  </a:txBody>
                  <a:tcPr marL="89617" marR="89617">
                    <a:solidFill>
                      <a:srgbClr val="3399FF"/>
                    </a:solidFill>
                  </a:tcPr>
                </a:tc>
                <a:extLst>
                  <a:ext uri="{0D108BD9-81ED-4DB2-BD59-A6C34878D82A}">
                    <a16:rowId xmlns:a16="http://schemas.microsoft.com/office/drawing/2014/main" val="10000"/>
                  </a:ext>
                </a:extLst>
              </a:tr>
              <a:tr h="640080">
                <a:tc>
                  <a:txBody>
                    <a:bodyPr/>
                    <a:lstStyle/>
                    <a:p>
                      <a:pPr algn="ctr"/>
                      <a:r>
                        <a:rPr lang="en-US" altLang="zh-CN" sz="1800" dirty="0">
                          <a:latin typeface="微软雅黑" charset="0"/>
                          <a:ea typeface="微软雅黑" charset="0"/>
                        </a:rPr>
                        <a:t>DATE</a:t>
                      </a:r>
                    </a:p>
                  </a:txBody>
                  <a:tcPr marL="89617" marR="89617"/>
                </a:tc>
                <a:tc>
                  <a:txBody>
                    <a:bodyPr/>
                    <a:lstStyle/>
                    <a:p>
                      <a:pPr algn="ctr"/>
                      <a:r>
                        <a:rPr lang="zh-CN" altLang="zh-CN" sz="1800" dirty="0">
                          <a:latin typeface="微软雅黑" charset="0"/>
                          <a:ea typeface="微软雅黑" charset="0"/>
                        </a:rPr>
                        <a:t>3</a:t>
                      </a:r>
                      <a:r>
                        <a:rPr lang="en-US" altLang="zh-CN" sz="1800" dirty="0">
                          <a:latin typeface="微软雅黑" charset="0"/>
                          <a:ea typeface="微软雅黑" charset="0"/>
                        </a:rPr>
                        <a:t> </a:t>
                      </a:r>
                      <a:r>
                        <a:rPr lang="zh-CN" altLang="en-US" sz="1800" dirty="0">
                          <a:latin typeface="微软雅黑" charset="0"/>
                          <a:ea typeface="微软雅黑" charset="0"/>
                        </a:rPr>
                        <a:t>字节</a:t>
                      </a:r>
                    </a:p>
                  </a:txBody>
                  <a:tcPr marL="89617" marR="89617"/>
                </a:tc>
                <a:tc>
                  <a:txBody>
                    <a:bodyPr/>
                    <a:lstStyle/>
                    <a:p>
                      <a:pPr algn="ctr"/>
                      <a:r>
                        <a:rPr lang="zh-CN" altLang="en-US" sz="1800" dirty="0">
                          <a:latin typeface="微软雅黑" charset="0"/>
                          <a:ea typeface="微软雅黑" charset="0"/>
                        </a:rPr>
                        <a:t>“</a:t>
                      </a:r>
                      <a:r>
                        <a:rPr lang="en-US" altLang="zh-CN" sz="1800" dirty="0">
                          <a:latin typeface="微软雅黑" charset="0"/>
                          <a:ea typeface="微软雅黑" charset="0"/>
                        </a:rPr>
                        <a:t>YYYY-MM-DD”</a:t>
                      </a:r>
                      <a:r>
                        <a:rPr lang="zh-CN" altLang="en-US" sz="1800" dirty="0">
                          <a:latin typeface="微软雅黑" charset="0"/>
                          <a:ea typeface="微软雅黑" charset="0"/>
                        </a:rPr>
                        <a:t>格式表示的日期值</a:t>
                      </a:r>
                    </a:p>
                  </a:txBody>
                  <a:tcPr marL="89617" marR="89617"/>
                </a:tc>
                <a:tc>
                  <a:txBody>
                    <a:bodyPr/>
                    <a:lstStyle/>
                    <a:p>
                      <a:pPr algn="ctr"/>
                      <a:r>
                        <a:rPr lang="zh-CN" altLang="zh-CN" sz="1800" dirty="0">
                          <a:latin typeface="微软雅黑" charset="0"/>
                          <a:ea typeface="微软雅黑" charset="0"/>
                        </a:rPr>
                        <a:t>1</a:t>
                      </a:r>
                      <a:r>
                        <a:rPr lang="en-US" altLang="zh-CN" sz="1800" dirty="0">
                          <a:latin typeface="微软雅黑" charset="0"/>
                          <a:ea typeface="微软雅黑" charset="0"/>
                        </a:rPr>
                        <a:t>000-01-01~9999-12-31</a:t>
                      </a:r>
                      <a:endParaRPr dirty="0">
                        <a:latin typeface="微软雅黑" charset="0"/>
                        <a:ea typeface="微软雅黑" charset="0"/>
                      </a:endParaRPr>
                    </a:p>
                  </a:txBody>
                  <a:tcPr marL="89617" marR="89617"/>
                </a:tc>
                <a:extLst>
                  <a:ext uri="{0D108BD9-81ED-4DB2-BD59-A6C34878D82A}">
                    <a16:rowId xmlns:a16="http://schemas.microsoft.com/office/drawing/2014/main" val="10001"/>
                  </a:ext>
                </a:extLst>
              </a:tr>
              <a:tr h="493256">
                <a:tc>
                  <a:txBody>
                    <a:bodyPr/>
                    <a:lstStyle/>
                    <a:p>
                      <a:pPr algn="ctr"/>
                      <a:r>
                        <a:rPr lang="en-US" altLang="zh-CN" sz="1800" dirty="0">
                          <a:latin typeface="微软雅黑" charset="0"/>
                          <a:ea typeface="微软雅黑" charset="0"/>
                        </a:rPr>
                        <a:t>TIME</a:t>
                      </a:r>
                    </a:p>
                  </a:txBody>
                  <a:tcPr marL="89617" marR="89617"/>
                </a:tc>
                <a:tc>
                  <a:txBody>
                    <a:bodyPr/>
                    <a:lstStyle/>
                    <a:p>
                      <a:pPr algn="ctr"/>
                      <a:r>
                        <a:rPr lang="en-US" altLang="zh-CN" sz="1800" dirty="0">
                          <a:latin typeface="微软雅黑" charset="0"/>
                          <a:ea typeface="微软雅黑" charset="0"/>
                        </a:rPr>
                        <a:t>3 </a:t>
                      </a:r>
                      <a:r>
                        <a:rPr lang="zh-CN" altLang="en-US" sz="1800" dirty="0">
                          <a:latin typeface="微软雅黑" charset="0"/>
                          <a:ea typeface="微软雅黑" charset="0"/>
                        </a:rPr>
                        <a:t>字节</a:t>
                      </a:r>
                    </a:p>
                  </a:txBody>
                  <a:tcPr marL="89617" marR="89617"/>
                </a:tc>
                <a:tc>
                  <a:txBody>
                    <a:bodyPr/>
                    <a:lstStyle/>
                    <a:p>
                      <a:pPr algn="ctr"/>
                      <a:r>
                        <a:rPr lang="zh-CN" altLang="en-US" sz="1800" dirty="0">
                          <a:latin typeface="微软雅黑" charset="0"/>
                          <a:ea typeface="微软雅黑" charset="0"/>
                        </a:rPr>
                        <a:t>“</a:t>
                      </a:r>
                      <a:r>
                        <a:rPr lang="en-US" altLang="zh-CN" sz="1800" dirty="0" err="1">
                          <a:latin typeface="微软雅黑" charset="0"/>
                          <a:ea typeface="微软雅黑" charset="0"/>
                        </a:rPr>
                        <a:t>hh:mm:ss</a:t>
                      </a:r>
                      <a:r>
                        <a:rPr lang="zh-CN" altLang="en-US" sz="1800" dirty="0">
                          <a:latin typeface="微软雅黑" charset="0"/>
                          <a:ea typeface="微软雅黑" charset="0"/>
                        </a:rPr>
                        <a:t>”格式表示的时间值</a:t>
                      </a:r>
                    </a:p>
                  </a:txBody>
                  <a:tcPr marL="89617" marR="89617"/>
                </a:tc>
                <a:tc>
                  <a:txBody>
                    <a:bodyPr/>
                    <a:lstStyle/>
                    <a:p>
                      <a:pPr algn="ctr"/>
                      <a:r>
                        <a:rPr lang="en-US" altLang="zh-CN" sz="1800" dirty="0">
                          <a:latin typeface="微软雅黑" charset="0"/>
                          <a:ea typeface="微软雅黑" charset="0"/>
                        </a:rPr>
                        <a:t>-838</a:t>
                      </a:r>
                      <a:r>
                        <a:rPr lang="zh-CN" altLang="en-US" sz="1800" dirty="0">
                          <a:latin typeface="微软雅黑" charset="0"/>
                          <a:ea typeface="微软雅黑" charset="0"/>
                        </a:rPr>
                        <a:t>:</a:t>
                      </a:r>
                      <a:r>
                        <a:rPr lang="en-US" altLang="zh-CN" sz="1800" dirty="0">
                          <a:latin typeface="微软雅黑" charset="0"/>
                          <a:ea typeface="微软雅黑" charset="0"/>
                        </a:rPr>
                        <a:t>59:59-838:59:59</a:t>
                      </a:r>
                      <a:endParaRPr>
                        <a:latin typeface="微软雅黑" charset="0"/>
                        <a:ea typeface="微软雅黑" charset="0"/>
                      </a:endParaRPr>
                    </a:p>
                  </a:txBody>
                  <a:tcPr marL="89617" marR="89617"/>
                </a:tc>
                <a:extLst>
                  <a:ext uri="{0D108BD9-81ED-4DB2-BD59-A6C34878D82A}">
                    <a16:rowId xmlns:a16="http://schemas.microsoft.com/office/drawing/2014/main" val="10002"/>
                  </a:ext>
                </a:extLst>
              </a:tr>
              <a:tr h="493256">
                <a:tc>
                  <a:txBody>
                    <a:bodyPr/>
                    <a:lstStyle/>
                    <a:p>
                      <a:pPr algn="ctr"/>
                      <a:r>
                        <a:rPr lang="en-US" altLang="zh-CN" sz="1800" dirty="0">
                          <a:latin typeface="微软雅黑" charset="0"/>
                          <a:ea typeface="微软雅黑" charset="0"/>
                        </a:rPr>
                        <a:t>DATETIME</a:t>
                      </a:r>
                    </a:p>
                  </a:txBody>
                  <a:tcPr marL="89617" marR="89617"/>
                </a:tc>
                <a:tc>
                  <a:txBody>
                    <a:bodyPr/>
                    <a:lstStyle/>
                    <a:p>
                      <a:pPr algn="ctr"/>
                      <a:r>
                        <a:rPr lang="en-US" altLang="zh-CN" sz="1800" dirty="0">
                          <a:latin typeface="微软雅黑" charset="0"/>
                          <a:ea typeface="微软雅黑" charset="0"/>
                        </a:rPr>
                        <a:t>8 </a:t>
                      </a:r>
                      <a:r>
                        <a:rPr lang="zh-CN" altLang="en-US" sz="1800" dirty="0">
                          <a:latin typeface="微软雅黑" charset="0"/>
                          <a:ea typeface="微软雅黑" charset="0"/>
                        </a:rPr>
                        <a:t>字节</a:t>
                      </a:r>
                    </a:p>
                  </a:txBody>
                  <a:tcPr marL="89617" marR="89617"/>
                </a:tc>
                <a:tc>
                  <a:txBody>
                    <a:bodyPr/>
                    <a:lstStyle/>
                    <a:p>
                      <a:pPr algn="ctr"/>
                      <a:r>
                        <a:rPr lang="en-US" altLang="zh-CN" sz="1800" dirty="0">
                          <a:latin typeface="微软雅黑" charset="0"/>
                          <a:ea typeface="微软雅黑" charset="0"/>
                        </a:rPr>
                        <a:t>“YYYY-MM-DD </a:t>
                      </a:r>
                      <a:r>
                        <a:rPr lang="en-US" altLang="zh-CN" sz="1800" dirty="0" err="1">
                          <a:latin typeface="微软雅黑" charset="0"/>
                          <a:ea typeface="微软雅黑" charset="0"/>
                        </a:rPr>
                        <a:t>hh:mm:ss</a:t>
                      </a:r>
                      <a:r>
                        <a:rPr lang="en-US" altLang="zh-CN" sz="1800" dirty="0">
                          <a:latin typeface="微软雅黑" charset="0"/>
                          <a:ea typeface="微软雅黑" charset="0"/>
                        </a:rPr>
                        <a:t>”</a:t>
                      </a:r>
                      <a:r>
                        <a:rPr lang="zh-CN" altLang="en-US" sz="1800" dirty="0">
                          <a:latin typeface="微软雅黑" charset="0"/>
                          <a:ea typeface="微软雅黑" charset="0"/>
                        </a:rPr>
                        <a:t>格式</a:t>
                      </a:r>
                    </a:p>
                  </a:txBody>
                  <a:tcPr marL="89617" marR="89617"/>
                </a:tc>
                <a:tc>
                  <a:txBody>
                    <a:bodyPr/>
                    <a:lstStyle/>
                    <a:p>
                      <a:pPr algn="ctr"/>
                      <a:r>
                        <a:rPr lang="en-US" altLang="zh-CN" sz="1800" dirty="0">
                          <a:latin typeface="微软雅黑" charset="0"/>
                          <a:ea typeface="微软雅黑" charset="0"/>
                        </a:rPr>
                        <a:t>1000-01-01 00</a:t>
                      </a:r>
                      <a:r>
                        <a:rPr lang="zh-CN" altLang="en-US" sz="1800" dirty="0">
                          <a:latin typeface="微软雅黑" charset="0"/>
                          <a:ea typeface="微软雅黑" charset="0"/>
                        </a:rPr>
                        <a:t>：</a:t>
                      </a:r>
                      <a:r>
                        <a:rPr lang="en-US" altLang="zh-CN" sz="1800" dirty="0">
                          <a:latin typeface="微软雅黑" charset="0"/>
                          <a:ea typeface="微软雅黑" charset="0"/>
                        </a:rPr>
                        <a:t>00</a:t>
                      </a:r>
                      <a:r>
                        <a:rPr lang="zh-CN" altLang="en-US" sz="1800" dirty="0">
                          <a:latin typeface="微软雅黑" charset="0"/>
                          <a:ea typeface="微软雅黑" charset="0"/>
                        </a:rPr>
                        <a:t>：</a:t>
                      </a:r>
                      <a:r>
                        <a:rPr lang="en-US" altLang="zh-CN" sz="1800" dirty="0">
                          <a:latin typeface="微软雅黑" charset="0"/>
                          <a:ea typeface="微软雅黑" charset="0"/>
                        </a:rPr>
                        <a:t>00~9999-12-31</a:t>
                      </a:r>
                      <a:endParaRPr dirty="0">
                        <a:latin typeface="微软雅黑" charset="0"/>
                        <a:ea typeface="微软雅黑" charset="0"/>
                      </a:endParaRPr>
                    </a:p>
                  </a:txBody>
                  <a:tcPr marL="89617" marR="89617"/>
                </a:tc>
                <a:extLst>
                  <a:ext uri="{0D108BD9-81ED-4DB2-BD59-A6C34878D82A}">
                    <a16:rowId xmlns:a16="http://schemas.microsoft.com/office/drawing/2014/main" val="10003"/>
                  </a:ext>
                </a:extLst>
              </a:tr>
              <a:tr h="493256">
                <a:tc>
                  <a:txBody>
                    <a:bodyPr/>
                    <a:lstStyle/>
                    <a:p>
                      <a:pPr algn="ctr"/>
                      <a:r>
                        <a:rPr lang="en-US" altLang="zh-CN" sz="1800" dirty="0">
                          <a:latin typeface="微软雅黑" charset="0"/>
                          <a:ea typeface="微软雅黑" charset="0"/>
                        </a:rPr>
                        <a:t>TIMESTAMP</a:t>
                      </a:r>
                    </a:p>
                  </a:txBody>
                  <a:tcPr marL="89617" marR="89617"/>
                </a:tc>
                <a:tc>
                  <a:txBody>
                    <a:bodyPr/>
                    <a:lstStyle/>
                    <a:p>
                      <a:pPr algn="ctr"/>
                      <a:r>
                        <a:rPr lang="en-US" altLang="zh-CN" sz="1800" dirty="0">
                          <a:latin typeface="微软雅黑" charset="0"/>
                          <a:ea typeface="微软雅黑" charset="0"/>
                        </a:rPr>
                        <a:t>4 </a:t>
                      </a:r>
                      <a:r>
                        <a:rPr lang="zh-CN" altLang="en-US" sz="1800" dirty="0">
                          <a:latin typeface="微软雅黑" charset="0"/>
                          <a:ea typeface="微软雅黑" charset="0"/>
                        </a:rPr>
                        <a:t>字节</a:t>
                      </a:r>
                    </a:p>
                  </a:txBody>
                  <a:tcPr marL="89617" marR="89617"/>
                </a:tc>
                <a:tc>
                  <a:txBody>
                    <a:bodyPr/>
                    <a:lstStyle/>
                    <a:p>
                      <a:pPr algn="ctr"/>
                      <a:r>
                        <a:rPr lang="zh-CN" altLang="en-US" sz="1800" dirty="0">
                          <a:latin typeface="微软雅黑" charset="0"/>
                          <a:ea typeface="微软雅黑" charset="0"/>
                        </a:rPr>
                        <a:t>“</a:t>
                      </a:r>
                      <a:r>
                        <a:rPr lang="en-US" altLang="zh-CN" sz="1800" dirty="0" err="1">
                          <a:latin typeface="微软雅黑" charset="0"/>
                          <a:ea typeface="微软雅黑" charset="0"/>
                        </a:rPr>
                        <a:t>YYYYMMDDhhmmss</a:t>
                      </a:r>
                      <a:r>
                        <a:rPr lang="zh-CN" altLang="en-US" sz="1800" dirty="0">
                          <a:latin typeface="微软雅黑" charset="0"/>
                          <a:ea typeface="微软雅黑" charset="0"/>
                        </a:rPr>
                        <a:t>”格式表示的时间戳</a:t>
                      </a:r>
                    </a:p>
                  </a:txBody>
                  <a:tcPr marL="89617" marR="89617"/>
                </a:tc>
                <a:tc>
                  <a:txBody>
                    <a:bodyPr/>
                    <a:lstStyle/>
                    <a:p>
                      <a:pPr algn="ctr"/>
                      <a:r>
                        <a:rPr lang="en-US" altLang="zh-CN" sz="1800" dirty="0">
                          <a:latin typeface="微软雅黑" charset="0"/>
                          <a:ea typeface="微软雅黑" charset="0"/>
                        </a:rPr>
                        <a:t>19700101000000-2037</a:t>
                      </a:r>
                      <a:r>
                        <a:rPr lang="zh-CN" altLang="en-US" sz="1800" dirty="0">
                          <a:latin typeface="微软雅黑" charset="0"/>
                          <a:ea typeface="微软雅黑" charset="0"/>
                        </a:rPr>
                        <a:t>年的某个时刻</a:t>
                      </a:r>
                      <a:endParaRPr lang="en-US" altLang="zh-CN" sz="1800" dirty="0">
                        <a:latin typeface="微软雅黑" charset="0"/>
                        <a:ea typeface="微软雅黑" charset="0"/>
                      </a:endParaRPr>
                    </a:p>
                  </a:txBody>
                  <a:tcPr marL="89617" marR="89617"/>
                </a:tc>
                <a:extLst>
                  <a:ext uri="{0D108BD9-81ED-4DB2-BD59-A6C34878D82A}">
                    <a16:rowId xmlns:a16="http://schemas.microsoft.com/office/drawing/2014/main" val="10004"/>
                  </a:ext>
                </a:extLst>
              </a:tr>
              <a:tr h="493256">
                <a:tc>
                  <a:txBody>
                    <a:bodyPr/>
                    <a:lstStyle/>
                    <a:p>
                      <a:pPr algn="ctr"/>
                      <a:r>
                        <a:rPr lang="en-US" altLang="zh-CN" sz="1800" dirty="0">
                          <a:latin typeface="微软雅黑" charset="0"/>
                          <a:ea typeface="微软雅黑" charset="0"/>
                        </a:rPr>
                        <a:t>YEAR</a:t>
                      </a:r>
                    </a:p>
                  </a:txBody>
                  <a:tcPr marL="89617" marR="89617"/>
                </a:tc>
                <a:tc>
                  <a:txBody>
                    <a:bodyPr/>
                    <a:lstStyle/>
                    <a:p>
                      <a:pPr algn="ctr"/>
                      <a:r>
                        <a:rPr lang="en-US" altLang="zh-CN" sz="1800" dirty="0">
                          <a:latin typeface="微软雅黑" charset="0"/>
                          <a:ea typeface="微软雅黑" charset="0"/>
                        </a:rPr>
                        <a:t>1</a:t>
                      </a:r>
                      <a:r>
                        <a:rPr lang="en-US" altLang="zh-CN" sz="1800" baseline="0" dirty="0">
                          <a:latin typeface="微软雅黑" charset="0"/>
                          <a:ea typeface="微软雅黑" charset="0"/>
                        </a:rPr>
                        <a:t> </a:t>
                      </a:r>
                      <a:r>
                        <a:rPr lang="zh-CN" altLang="en-US" sz="1800" baseline="0" dirty="0">
                          <a:latin typeface="微软雅黑" charset="0"/>
                          <a:ea typeface="微软雅黑" charset="0"/>
                        </a:rPr>
                        <a:t>字节</a:t>
                      </a:r>
                      <a:endParaRPr lang="zh-CN" altLang="en-US" sz="1800" dirty="0">
                        <a:latin typeface="微软雅黑" charset="0"/>
                        <a:ea typeface="微软雅黑" charset="0"/>
                      </a:endParaRPr>
                    </a:p>
                  </a:txBody>
                  <a:tcPr marL="89617" marR="89617"/>
                </a:tc>
                <a:tc>
                  <a:txBody>
                    <a:bodyPr/>
                    <a:lstStyle/>
                    <a:p>
                      <a:pPr algn="ctr"/>
                      <a:r>
                        <a:rPr lang="zh-CN" altLang="en-US" sz="1800" dirty="0">
                          <a:latin typeface="微软雅黑" charset="0"/>
                          <a:ea typeface="微软雅黑" charset="0"/>
                        </a:rPr>
                        <a:t>“</a:t>
                      </a:r>
                      <a:r>
                        <a:rPr lang="en-US" altLang="zh-CN" sz="1800" dirty="0">
                          <a:latin typeface="微软雅黑" charset="0"/>
                          <a:ea typeface="微软雅黑" charset="0"/>
                        </a:rPr>
                        <a:t>YYYY</a:t>
                      </a:r>
                      <a:r>
                        <a:rPr lang="zh-CN" altLang="en-US" sz="1800" dirty="0">
                          <a:latin typeface="微软雅黑" charset="0"/>
                          <a:ea typeface="微软雅黑" charset="0"/>
                        </a:rPr>
                        <a:t>”格式的年份值</a:t>
                      </a:r>
                    </a:p>
                  </a:txBody>
                  <a:tcPr marL="89617" marR="89617"/>
                </a:tc>
                <a:tc>
                  <a:txBody>
                    <a:bodyPr/>
                    <a:lstStyle/>
                    <a:p>
                      <a:pPr algn="ctr"/>
                      <a:r>
                        <a:rPr lang="en-US" altLang="zh-CN" sz="1800" dirty="0">
                          <a:latin typeface="微软雅黑" charset="0"/>
                          <a:ea typeface="微软雅黑" charset="0"/>
                        </a:rPr>
                        <a:t>1901~2155</a:t>
                      </a:r>
                    </a:p>
                  </a:txBody>
                  <a:tcPr marL="89617" marR="89617"/>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13811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32</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2.2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数据列四大数据类型</a:t>
            </a:r>
          </a:p>
        </p:txBody>
      </p:sp>
      <p:sp>
        <p:nvSpPr>
          <p:cNvPr id="6" name="标题 1">
            <a:extLst>
              <a:ext uri="{FF2B5EF4-FFF2-40B4-BE49-F238E27FC236}">
                <a16:creationId xmlns:a16="http://schemas.microsoft.com/office/drawing/2014/main" id="{16536A87-1A98-BF4A-B382-05DE8AE49AEE}"/>
              </a:ext>
            </a:extLst>
          </p:cNvPr>
          <p:cNvSpPr txBox="1">
            <a:spLocks/>
          </p:cNvSpPr>
          <p:nvPr/>
        </p:nvSpPr>
        <p:spPr>
          <a:xfrm>
            <a:off x="161218" y="844315"/>
            <a:ext cx="4989363" cy="571480"/>
          </a:xfrm>
          <a:prstGeom prst="rect">
            <a:avLst/>
          </a:prstGeom>
        </p:spPr>
        <p:txBody>
          <a:bodyPr vert="horz" lIns="91440" tIns="45720" rIns="91440" bIns="45720" rtlCol="0" anchor="b">
            <a:normAutofit fontScale="55000" lnSpcReduction="20000"/>
            <a:scene3d>
              <a:camera prst="orthographicFront"/>
              <a:lightRig rig="soft" dir="t">
                <a:rot lat="0" lon="0" rev="15600000"/>
              </a:lightRig>
            </a:scene3d>
            <a:sp3d extrusionH="57150" prstMaterial="softEdge">
              <a:bevelT w="25400" h="38100"/>
            </a:sp3d>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b="1" dirty="0">
                <a:ln/>
                <a:solidFill>
                  <a:schemeClr val="accent4"/>
                </a:solidFill>
                <a:latin typeface="微软雅黑" charset="0"/>
                <a:ea typeface="微软雅黑" charset="0"/>
              </a:rPr>
              <a:t>日期和时间</a:t>
            </a:r>
            <a:r>
              <a:rPr lang="en-US" altLang="en-US" b="1" dirty="0" err="1">
                <a:ln/>
                <a:solidFill>
                  <a:schemeClr val="accent4"/>
                </a:solidFill>
                <a:latin typeface="微软雅黑" charset="0"/>
                <a:ea typeface="微软雅黑" charset="0"/>
              </a:rPr>
              <a:t>类数据列类型</a:t>
            </a:r>
            <a:endParaRPr lang="zh-CN" altLang="en-US" b="1" dirty="0">
              <a:ln/>
              <a:solidFill>
                <a:schemeClr val="accent4"/>
              </a:solidFill>
              <a:latin typeface="微软雅黑" charset="0"/>
              <a:ea typeface="微软雅黑" charset="0"/>
            </a:endParaRPr>
          </a:p>
        </p:txBody>
      </p:sp>
      <p:sp>
        <p:nvSpPr>
          <p:cNvPr id="9" name="内容占位符 2">
            <a:extLst>
              <a:ext uri="{FF2B5EF4-FFF2-40B4-BE49-F238E27FC236}">
                <a16:creationId xmlns:a16="http://schemas.microsoft.com/office/drawing/2014/main" id="{947ADA07-07A7-FB42-85E5-0F40BA1EB980}"/>
              </a:ext>
            </a:extLst>
          </p:cNvPr>
          <p:cNvSpPr txBox="1">
            <a:spLocks/>
          </p:cNvSpPr>
          <p:nvPr/>
        </p:nvSpPr>
        <p:spPr>
          <a:xfrm>
            <a:off x="440943" y="1729994"/>
            <a:ext cx="8746599" cy="4177030"/>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200000"/>
              </a:lnSpc>
            </a:pPr>
            <a:r>
              <a:rPr kumimoji="1" lang="zh-CN" altLang="en-US" dirty="0">
                <a:latin typeface="微软雅黑" pitchFamily="34" charset="-122"/>
                <a:ea typeface="微软雅黑" pitchFamily="34" charset="-122"/>
              </a:rPr>
              <a:t>日期类型注意事项：</a:t>
            </a:r>
          </a:p>
          <a:p>
            <a:pPr lvl="1" algn="l">
              <a:lnSpc>
                <a:spcPct val="200000"/>
              </a:lnSpc>
            </a:pPr>
            <a:r>
              <a:rPr kumimoji="1" lang="zh-CN" altLang="en-US" dirty="0">
                <a:latin typeface="微软雅黑" pitchFamily="34" charset="-122"/>
                <a:ea typeface="微软雅黑" pitchFamily="34" charset="-122"/>
              </a:rPr>
              <a:t>存储日期时，</a:t>
            </a:r>
            <a:r>
              <a:rPr kumimoji="1" lang="zh-CN" altLang="en-US" dirty="0">
                <a:solidFill>
                  <a:srgbClr val="FF0000"/>
                </a:solidFill>
                <a:latin typeface="微软雅黑" pitchFamily="34" charset="-122"/>
                <a:ea typeface="微软雅黑" pitchFamily="34" charset="-122"/>
              </a:rPr>
              <a:t>我们可以使用整型来进行存储时间戳</a:t>
            </a:r>
            <a:r>
              <a:rPr kumimoji="1" lang="zh-CN" altLang="en-US" dirty="0">
                <a:latin typeface="微软雅黑" pitchFamily="34" charset="-122"/>
                <a:ea typeface="微软雅黑" pitchFamily="34" charset="-122"/>
              </a:rPr>
              <a:t>，这样做便于我们进行日期的计算。</a:t>
            </a:r>
            <a:endParaRPr lang="zh-CN" altLang="en-US" dirty="0"/>
          </a:p>
        </p:txBody>
      </p:sp>
    </p:spTree>
    <p:extLst>
      <p:ext uri="{BB962C8B-B14F-4D97-AF65-F5344CB8AC3E}">
        <p14:creationId xmlns:p14="http://schemas.microsoft.com/office/powerpoint/2010/main" val="3676440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33</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2.2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数据列四大数据类型</a:t>
            </a:r>
          </a:p>
        </p:txBody>
      </p:sp>
      <p:sp>
        <p:nvSpPr>
          <p:cNvPr id="6" name="标题 1">
            <a:extLst>
              <a:ext uri="{FF2B5EF4-FFF2-40B4-BE49-F238E27FC236}">
                <a16:creationId xmlns:a16="http://schemas.microsoft.com/office/drawing/2014/main" id="{16536A87-1A98-BF4A-B382-05DE8AE49AEE}"/>
              </a:ext>
            </a:extLst>
          </p:cNvPr>
          <p:cNvSpPr txBox="1">
            <a:spLocks/>
          </p:cNvSpPr>
          <p:nvPr/>
        </p:nvSpPr>
        <p:spPr>
          <a:xfrm>
            <a:off x="161218" y="844315"/>
            <a:ext cx="4989363" cy="571480"/>
          </a:xfrm>
          <a:prstGeom prst="rect">
            <a:avLst/>
          </a:prstGeom>
        </p:spPr>
        <p:txBody>
          <a:bodyPr vert="horz" lIns="91440" tIns="45720" rIns="91440" bIns="45720" rtlCol="0" anchor="b">
            <a:normAutofit fontScale="62500" lnSpcReduction="20000"/>
            <a:scene3d>
              <a:camera prst="orthographicFront"/>
              <a:lightRig rig="soft" dir="t">
                <a:rot lat="0" lon="0" rev="15600000"/>
              </a:lightRig>
            </a:scene3d>
            <a:sp3d extrusionH="57150" prstMaterial="softEdge">
              <a:bevelT w="25400" h="38100"/>
            </a:sp3d>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b="1" dirty="0">
                <a:ln/>
                <a:solidFill>
                  <a:schemeClr val="accent4"/>
                </a:solidFill>
                <a:latin typeface="微软雅黑" charset="0"/>
                <a:ea typeface="微软雅黑" charset="0"/>
              </a:rPr>
              <a:t>NULL</a:t>
            </a:r>
            <a:r>
              <a:rPr lang="zh-CN" altLang="en-US" b="1" dirty="0">
                <a:ln/>
                <a:solidFill>
                  <a:schemeClr val="accent4"/>
                </a:solidFill>
                <a:latin typeface="微软雅黑" charset="0"/>
                <a:ea typeface="微软雅黑" charset="0"/>
              </a:rPr>
              <a:t>值</a:t>
            </a:r>
            <a:r>
              <a:rPr lang="en-US" altLang="en-US" b="1" dirty="0" err="1">
                <a:ln/>
                <a:solidFill>
                  <a:schemeClr val="accent4"/>
                </a:solidFill>
                <a:latin typeface="微软雅黑" charset="0"/>
                <a:ea typeface="微软雅黑" charset="0"/>
              </a:rPr>
              <a:t>类数据列类型</a:t>
            </a:r>
            <a:endParaRPr lang="zh-CN" altLang="en-US" b="1" dirty="0">
              <a:ln/>
              <a:solidFill>
                <a:schemeClr val="accent4"/>
              </a:solidFill>
              <a:latin typeface="微软雅黑" charset="0"/>
              <a:ea typeface="微软雅黑" charset="0"/>
            </a:endParaRPr>
          </a:p>
        </p:txBody>
      </p:sp>
      <p:sp>
        <p:nvSpPr>
          <p:cNvPr id="8" name="内容占位符 2">
            <a:extLst>
              <a:ext uri="{FF2B5EF4-FFF2-40B4-BE49-F238E27FC236}">
                <a16:creationId xmlns:a16="http://schemas.microsoft.com/office/drawing/2014/main" id="{0DFA321D-334A-044A-B556-821D553FBCA0}"/>
              </a:ext>
            </a:extLst>
          </p:cNvPr>
          <p:cNvSpPr txBox="1">
            <a:spLocks/>
          </p:cNvSpPr>
          <p:nvPr/>
        </p:nvSpPr>
        <p:spPr>
          <a:xfrm>
            <a:off x="566674" y="1327422"/>
            <a:ext cx="8021320" cy="4824730"/>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200000"/>
              </a:lnSpc>
            </a:pPr>
            <a:r>
              <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rPr>
              <a:t>NULL</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值注意事项：</a:t>
            </a:r>
          </a:p>
          <a:p>
            <a:pPr marL="800078" lvl="1" indent="-342900" algn="l">
              <a:lnSpc>
                <a:spcPct val="200000"/>
              </a:lnSpc>
              <a:buFont typeface="Wingdings" pitchFamily="2" charset="2"/>
              <a:buChar char="Ø"/>
            </a:pPr>
            <a:r>
              <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rPr>
              <a:t>NULL</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意味着“没有值”或“未知值”。</a:t>
            </a:r>
          </a:p>
          <a:p>
            <a:pPr marL="800078" lvl="1" indent="-342900" algn="l">
              <a:lnSpc>
                <a:spcPct val="200000"/>
              </a:lnSpc>
              <a:buFont typeface="Wingdings" pitchFamily="2" charset="2"/>
              <a:buChar char="Ø"/>
            </a:pP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可以测试某个值是否为</a:t>
            </a:r>
            <a:r>
              <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rPr>
              <a:t>NULL</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a:t>
            </a:r>
            <a:endPar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a:p>
            <a:pPr marL="800078" lvl="1" indent="-342900" algn="l">
              <a:lnSpc>
                <a:spcPct val="200000"/>
              </a:lnSpc>
              <a:buFont typeface="Wingdings" pitchFamily="2" charset="2"/>
              <a:buChar char="Ø"/>
            </a:pP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不能对</a:t>
            </a:r>
            <a:r>
              <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rPr>
              <a:t>NULL</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值进行算术计算。</a:t>
            </a:r>
          </a:p>
          <a:p>
            <a:pPr marL="800078" lvl="1" indent="-342900" algn="l">
              <a:lnSpc>
                <a:spcPct val="200000"/>
              </a:lnSpc>
              <a:buFont typeface="Wingdings" pitchFamily="2" charset="2"/>
              <a:buChar char="Ø"/>
            </a:pP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对</a:t>
            </a:r>
            <a:r>
              <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rPr>
              <a:t>NULL</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值进行算术运算，其结果还是</a:t>
            </a:r>
            <a:r>
              <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rPr>
              <a:t>NULL</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a:t>
            </a:r>
            <a:endPar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a:p>
            <a:pPr marL="800078" lvl="1" indent="-342900" algn="l">
              <a:lnSpc>
                <a:spcPct val="200000"/>
              </a:lnSpc>
              <a:buFont typeface="Wingdings" pitchFamily="2" charset="2"/>
              <a:buChar char="Ø"/>
            </a:pPr>
            <a:r>
              <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rPr>
              <a:t>0</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或</a:t>
            </a:r>
            <a:r>
              <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rPr>
              <a:t>NULL</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都意味着假，其余值都意味着真。</a:t>
            </a:r>
            <a:endParaRPr lang="zh-CN" altLang="en-US" dirty="0">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20291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34</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2.2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数据列四大数据类型</a:t>
            </a:r>
          </a:p>
        </p:txBody>
      </p:sp>
      <p:sp>
        <p:nvSpPr>
          <p:cNvPr id="6" name="标题 1">
            <a:extLst>
              <a:ext uri="{FF2B5EF4-FFF2-40B4-BE49-F238E27FC236}">
                <a16:creationId xmlns:a16="http://schemas.microsoft.com/office/drawing/2014/main" id="{16536A87-1A98-BF4A-B382-05DE8AE49AEE}"/>
              </a:ext>
            </a:extLst>
          </p:cNvPr>
          <p:cNvSpPr txBox="1">
            <a:spLocks/>
          </p:cNvSpPr>
          <p:nvPr/>
        </p:nvSpPr>
        <p:spPr>
          <a:xfrm>
            <a:off x="644652" y="942866"/>
            <a:ext cx="2668638" cy="571480"/>
          </a:xfrm>
          <a:prstGeom prst="rect">
            <a:avLst/>
          </a:prstGeom>
        </p:spPr>
        <p:txBody>
          <a:bodyPr vert="horz" lIns="91440" tIns="45720" rIns="91440" bIns="45720" rtlCol="0" anchor="b">
            <a:normAutofit fontScale="70000" lnSpcReduction="20000"/>
            <a:scene3d>
              <a:camera prst="orthographicFront"/>
              <a:lightRig rig="soft" dir="t">
                <a:rot lat="0" lon="0" rev="15600000"/>
              </a:lightRig>
            </a:scene3d>
            <a:sp3d extrusionH="57150" prstMaterial="softEdge">
              <a:bevelT w="25400" h="38100"/>
            </a:sp3d>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b="1" dirty="0">
                <a:ln/>
                <a:solidFill>
                  <a:schemeClr val="accent4"/>
                </a:solidFill>
                <a:latin typeface="微软雅黑" charset="0"/>
                <a:ea typeface="微软雅黑" charset="0"/>
              </a:rPr>
              <a:t>类型转换</a:t>
            </a:r>
          </a:p>
        </p:txBody>
      </p:sp>
      <p:sp>
        <p:nvSpPr>
          <p:cNvPr id="9" name="内容占位符 2">
            <a:extLst>
              <a:ext uri="{FF2B5EF4-FFF2-40B4-BE49-F238E27FC236}">
                <a16:creationId xmlns:a16="http://schemas.microsoft.com/office/drawing/2014/main" id="{0CD375CA-F63A-AA40-8EA0-1778DC65817D}"/>
              </a:ext>
            </a:extLst>
          </p:cNvPr>
          <p:cNvSpPr txBox="1">
            <a:spLocks/>
          </p:cNvSpPr>
          <p:nvPr/>
        </p:nvSpPr>
        <p:spPr>
          <a:xfrm>
            <a:off x="942481" y="1480209"/>
            <a:ext cx="9507805" cy="4897755"/>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457200" algn="l">
              <a:lnSpc>
                <a:spcPct val="150000"/>
              </a:lnSpc>
              <a:buFont typeface="Wingdings" pitchFamily="2" charset="2"/>
              <a:buNone/>
            </a:pPr>
            <a:r>
              <a:rPr kumimoji="1"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和</a:t>
            </a:r>
            <a:r>
              <a:rPr kumimoji="1"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PHP</a:t>
            </a:r>
            <a:r>
              <a:rPr kumimoji="1"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类似，在</a:t>
            </a:r>
            <a:r>
              <a:rPr kumimoji="1"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MySQL</a:t>
            </a:r>
            <a:r>
              <a:rPr kumimoji="1"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的表达式中，如果某个数据值的类型与上下文所要求的类型不相符，</a:t>
            </a:r>
            <a:r>
              <a:rPr kumimoji="1"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MySQL</a:t>
            </a:r>
            <a:r>
              <a:rPr kumimoji="1"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则会根据将要进行的操作自动地对数据值进行类型转换。</a:t>
            </a:r>
            <a:endParaRPr kumimoji="1" lang="en-US" altLang="zh-CN" sz="2200" dirty="0">
              <a:latin typeface="Times New Roman" panose="02020603050405020304" pitchFamily="18" charset="0"/>
              <a:ea typeface="Microsoft YaHei" panose="020B0503020204020204" pitchFamily="34" charset="-122"/>
              <a:cs typeface="Times New Roman" panose="02020603050405020304" pitchFamily="18" charset="0"/>
            </a:endParaRPr>
          </a:p>
          <a:p>
            <a:pPr indent="457200" algn="l">
              <a:lnSpc>
                <a:spcPct val="150000"/>
              </a:lnSpc>
              <a:buFont typeface="Wingdings" pitchFamily="2" charset="2"/>
              <a:buNone/>
            </a:pPr>
            <a:r>
              <a:rPr kumimoji="1"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如：</a:t>
            </a:r>
            <a:endParaRPr kumimoji="1" lang="en-US" altLang="zh-CN" sz="2200" dirty="0">
              <a:latin typeface="Times New Roman" panose="02020603050405020304" pitchFamily="18" charset="0"/>
              <a:ea typeface="Microsoft YaHei" panose="020B0503020204020204" pitchFamily="34" charset="-122"/>
              <a:cs typeface="Times New Roman" panose="02020603050405020304" pitchFamily="18" charset="0"/>
            </a:endParaRPr>
          </a:p>
          <a:p>
            <a:pPr algn="l">
              <a:lnSpc>
                <a:spcPct val="200000"/>
              </a:lnSpc>
              <a:buFont typeface="Wingdings" pitchFamily="2" charset="2"/>
              <a:buNone/>
            </a:pPr>
            <a:r>
              <a:rPr kumimoji="1"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	</a:t>
            </a:r>
            <a:r>
              <a:rPr kumimoji="1" lang="zh-CN" altLang="zh-CN" sz="2200" dirty="0">
                <a:latin typeface="Times New Roman" panose="02020603050405020304" pitchFamily="18" charset="0"/>
                <a:ea typeface="Microsoft YaHei" panose="020B0503020204020204" pitchFamily="34" charset="-122"/>
                <a:cs typeface="Times New Roman" panose="02020603050405020304" pitchFamily="18" charset="0"/>
              </a:rPr>
              <a:t>1</a:t>
            </a:r>
            <a:r>
              <a:rPr kumimoji="1"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+’2’ 		#</a:t>
            </a:r>
            <a:r>
              <a:rPr kumimoji="1"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会自动转换成</a:t>
            </a:r>
            <a:r>
              <a:rPr kumimoji="1"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1+2=3</a:t>
            </a:r>
          </a:p>
          <a:p>
            <a:pPr algn="l">
              <a:lnSpc>
                <a:spcPct val="200000"/>
              </a:lnSpc>
              <a:buFont typeface="Wingdings" pitchFamily="2" charset="2"/>
              <a:buNone/>
            </a:pPr>
            <a:r>
              <a:rPr kumimoji="1"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	</a:t>
            </a:r>
            <a:r>
              <a:rPr kumimoji="1" lang="zh-CN" altLang="zh-CN" sz="2200" dirty="0">
                <a:latin typeface="Times New Roman" panose="02020603050405020304" pitchFamily="18" charset="0"/>
                <a:ea typeface="Microsoft YaHei" panose="020B0503020204020204" pitchFamily="34" charset="-122"/>
                <a:cs typeface="Times New Roman" panose="02020603050405020304" pitchFamily="18" charset="0"/>
              </a:rPr>
              <a:t>1</a:t>
            </a:r>
            <a:r>
              <a:rPr kumimoji="1"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a:t>
            </a:r>
            <a:r>
              <a:rPr kumimoji="1" lang="en-US" altLang="zh-CN" sz="2200" dirty="0" err="1">
                <a:latin typeface="Times New Roman" panose="02020603050405020304" pitchFamily="18" charset="0"/>
                <a:ea typeface="Microsoft YaHei" panose="020B0503020204020204" pitchFamily="34" charset="-122"/>
                <a:cs typeface="Times New Roman" panose="02020603050405020304" pitchFamily="18" charset="0"/>
              </a:rPr>
              <a:t>abc</a:t>
            </a:r>
            <a:r>
              <a:rPr kumimoji="1"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 	#</a:t>
            </a:r>
            <a:r>
              <a:rPr kumimoji="1"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会自动转换成</a:t>
            </a:r>
            <a:r>
              <a:rPr kumimoji="1"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1+0=1</a:t>
            </a:r>
            <a:endParaRPr kumimoji="1" lang="zh-CN" altLang="en-US" sz="2200" dirty="0">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465244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35</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2.3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数据字段属性</a:t>
            </a:r>
          </a:p>
        </p:txBody>
      </p:sp>
      <p:sp>
        <p:nvSpPr>
          <p:cNvPr id="8" name="内容占位符 2">
            <a:extLst>
              <a:ext uri="{FF2B5EF4-FFF2-40B4-BE49-F238E27FC236}">
                <a16:creationId xmlns:a16="http://schemas.microsoft.com/office/drawing/2014/main" id="{79D01021-BBBB-074E-9BA4-B1419E1CF272}"/>
              </a:ext>
            </a:extLst>
          </p:cNvPr>
          <p:cNvSpPr txBox="1">
            <a:spLocks/>
          </p:cNvSpPr>
          <p:nvPr/>
        </p:nvSpPr>
        <p:spPr>
          <a:xfrm>
            <a:off x="540385" y="837565"/>
            <a:ext cx="8995501" cy="5396865"/>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200000"/>
              </a:lnSpc>
              <a:buFont typeface="Wingdings" pitchFamily="2" charset="2"/>
              <a:buChar char="Ø"/>
            </a:pPr>
            <a:r>
              <a:rPr lang="en-US" altLang="zh-CN" b="1" dirty="0">
                <a:solidFill>
                  <a:srgbClr val="292929"/>
                </a:solidFill>
                <a:latin typeface="Times New Roman" panose="02020603050405020304" pitchFamily="18" charset="0"/>
                <a:ea typeface="Microsoft YaHei" panose="020B0503020204020204" pitchFamily="34" charset="-122"/>
                <a:cs typeface="Times New Roman" panose="02020603050405020304" pitchFamily="18" charset="0"/>
                <a:sym typeface="+mn-ea"/>
              </a:rPr>
              <a:t>UNSIGNED</a:t>
            </a:r>
            <a:endParaRPr kumimoji="1" lang="en-US" altLang="zh-CN" b="1" dirty="0">
              <a:latin typeface="Times New Roman" panose="02020603050405020304" pitchFamily="18" charset="0"/>
              <a:ea typeface="Microsoft YaHei" panose="020B0503020204020204" pitchFamily="34" charset="-122"/>
              <a:cs typeface="Times New Roman" panose="02020603050405020304" pitchFamily="18" charset="0"/>
            </a:endParaRPr>
          </a:p>
          <a:p>
            <a:pPr lvl="1" algn="l">
              <a:lnSpc>
                <a:spcPct val="200000"/>
              </a:lnSpc>
            </a:pPr>
            <a:r>
              <a:rPr lang="zh-CN" altLang="en-US" sz="1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sym typeface="+mn-ea"/>
              </a:rPr>
              <a:t>只能用于设置数值类型</a:t>
            </a:r>
            <a:r>
              <a:rPr lang="zh-CN" altLang="en-US" sz="1800" dirty="0">
                <a:solidFill>
                  <a:srgbClr val="292929"/>
                </a:solidFill>
                <a:latin typeface="Times New Roman" panose="02020603050405020304" pitchFamily="18" charset="0"/>
                <a:ea typeface="Microsoft YaHei" panose="020B0503020204020204" pitchFamily="34" charset="-122"/>
                <a:cs typeface="Times New Roman" panose="02020603050405020304" pitchFamily="18" charset="0"/>
                <a:sym typeface="+mn-ea"/>
              </a:rPr>
              <a:t>，不允许出现负数。</a:t>
            </a:r>
            <a:endParaRPr kumimoji="1" lang="zh-CN" altLang="en-US" sz="1800" dirty="0">
              <a:latin typeface="Times New Roman" panose="02020603050405020304" pitchFamily="18" charset="0"/>
              <a:ea typeface="Microsoft YaHei" panose="020B0503020204020204" pitchFamily="34" charset="-122"/>
              <a:cs typeface="Times New Roman" panose="02020603050405020304" pitchFamily="18" charset="0"/>
            </a:endParaRPr>
          </a:p>
          <a:p>
            <a:pPr lvl="1" algn="l">
              <a:lnSpc>
                <a:spcPct val="200000"/>
              </a:lnSpc>
            </a:pPr>
            <a:r>
              <a:rPr lang="zh-CN" altLang="en-US" sz="1800" dirty="0">
                <a:solidFill>
                  <a:srgbClr val="292929"/>
                </a:solidFill>
                <a:latin typeface="Times New Roman" panose="02020603050405020304" pitchFamily="18" charset="0"/>
                <a:ea typeface="Microsoft YaHei" panose="020B0503020204020204" pitchFamily="34" charset="-122"/>
                <a:cs typeface="Times New Roman" panose="02020603050405020304" pitchFamily="18" charset="0"/>
                <a:sym typeface="+mn-ea"/>
              </a:rPr>
              <a:t>最大存储长度会增加一倍。</a:t>
            </a:r>
          </a:p>
          <a:p>
            <a:pPr marL="342900" indent="-342900" algn="l">
              <a:lnSpc>
                <a:spcPct val="200000"/>
              </a:lnSpc>
              <a:buFont typeface="Wingdings" pitchFamily="2" charset="2"/>
              <a:buChar char="Ø"/>
            </a:pPr>
            <a:r>
              <a:rPr lang="en-US" altLang="zh-CN" dirty="0">
                <a:solidFill>
                  <a:srgbClr val="292929"/>
                </a:solidFill>
                <a:latin typeface="Times New Roman" panose="02020603050405020304" pitchFamily="18" charset="0"/>
                <a:ea typeface="Microsoft YaHei" panose="020B0503020204020204" pitchFamily="34" charset="-122"/>
                <a:cs typeface="Times New Roman" panose="02020603050405020304" pitchFamily="18" charset="0"/>
                <a:sym typeface="+mn-ea"/>
              </a:rPr>
              <a:t>ZEROFILL</a:t>
            </a:r>
          </a:p>
          <a:p>
            <a:pPr lvl="1" algn="l">
              <a:lnSpc>
                <a:spcPct val="200000"/>
              </a:lnSpc>
            </a:pPr>
            <a:r>
              <a:rPr lang="zh-CN" altLang="en-US" sz="1800" dirty="0">
                <a:solidFill>
                  <a:srgbClr val="292929"/>
                </a:solidFill>
                <a:latin typeface="Times New Roman" panose="02020603050405020304" pitchFamily="18" charset="0"/>
                <a:ea typeface="Microsoft YaHei" panose="020B0503020204020204" pitchFamily="34" charset="-122"/>
                <a:cs typeface="Times New Roman" panose="02020603050405020304" pitchFamily="18" charset="0"/>
                <a:sym typeface="+mn-ea"/>
              </a:rPr>
              <a:t>只能用于设置数值类型，在数值之前会自动用</a:t>
            </a:r>
            <a:r>
              <a:rPr lang="en-US" altLang="zh-CN" sz="1800" dirty="0">
                <a:solidFill>
                  <a:srgbClr val="292929"/>
                </a:solidFill>
                <a:latin typeface="Times New Roman" panose="02020603050405020304" pitchFamily="18" charset="0"/>
                <a:ea typeface="Microsoft YaHei" panose="020B0503020204020204" pitchFamily="34" charset="-122"/>
                <a:cs typeface="Times New Roman" panose="02020603050405020304" pitchFamily="18" charset="0"/>
                <a:sym typeface="+mn-ea"/>
              </a:rPr>
              <a:t>0</a:t>
            </a:r>
            <a:r>
              <a:rPr lang="zh-CN" altLang="en-US" sz="1800" dirty="0">
                <a:solidFill>
                  <a:srgbClr val="292929"/>
                </a:solidFill>
                <a:latin typeface="Times New Roman" panose="02020603050405020304" pitchFamily="18" charset="0"/>
                <a:ea typeface="Microsoft YaHei" panose="020B0503020204020204" pitchFamily="34" charset="-122"/>
                <a:cs typeface="Times New Roman" panose="02020603050405020304" pitchFamily="18" charset="0"/>
                <a:sym typeface="+mn-ea"/>
              </a:rPr>
              <a:t>补齐不足的位数。</a:t>
            </a:r>
          </a:p>
          <a:p>
            <a:pPr marL="342900" indent="-342900" algn="l">
              <a:lnSpc>
                <a:spcPct val="200000"/>
              </a:lnSpc>
              <a:buFont typeface="Wingdings" pitchFamily="2" charset="2"/>
              <a:buChar char="Ø"/>
            </a:pPr>
            <a:r>
              <a:rPr lang="en-US" altLang="zh-CN" b="1" dirty="0">
                <a:solidFill>
                  <a:srgbClr val="292929"/>
                </a:solidFill>
                <a:latin typeface="Times New Roman" panose="02020603050405020304" pitchFamily="18" charset="0"/>
                <a:ea typeface="Microsoft YaHei" panose="020B0503020204020204" pitchFamily="34" charset="-122"/>
                <a:cs typeface="Times New Roman" panose="02020603050405020304" pitchFamily="18" charset="0"/>
                <a:sym typeface="+mn-ea"/>
              </a:rPr>
              <a:t>AUTO_INCREMENT</a:t>
            </a:r>
          </a:p>
          <a:p>
            <a:pPr lvl="1" algn="l">
              <a:lnSpc>
                <a:spcPct val="200000"/>
              </a:lnSpc>
            </a:pPr>
            <a:r>
              <a:rPr lang="zh-CN" altLang="en-US" sz="1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sym typeface="+mn-ea"/>
              </a:rPr>
              <a:t>用于设置字段的自动增长属性</a:t>
            </a:r>
            <a:r>
              <a:rPr lang="zh-CN" altLang="en-US" sz="1800" dirty="0">
                <a:solidFill>
                  <a:srgbClr val="292929"/>
                </a:solidFill>
                <a:latin typeface="Times New Roman" panose="02020603050405020304" pitchFamily="18" charset="0"/>
                <a:ea typeface="Microsoft YaHei" panose="020B0503020204020204" pitchFamily="34" charset="-122"/>
                <a:cs typeface="Times New Roman" panose="02020603050405020304" pitchFamily="18" charset="0"/>
                <a:sym typeface="+mn-ea"/>
              </a:rPr>
              <a:t>，每增加一条记录，该字段的值会自动加</a:t>
            </a:r>
            <a:r>
              <a:rPr lang="en-US" altLang="zh-CN" sz="1800" dirty="0">
                <a:solidFill>
                  <a:srgbClr val="292929"/>
                </a:solidFill>
                <a:latin typeface="Times New Roman" panose="02020603050405020304" pitchFamily="18" charset="0"/>
                <a:ea typeface="Microsoft YaHei" panose="020B0503020204020204" pitchFamily="34" charset="-122"/>
                <a:cs typeface="Times New Roman" panose="02020603050405020304" pitchFamily="18" charset="0"/>
                <a:sym typeface="+mn-ea"/>
              </a:rPr>
              <a:t>1</a:t>
            </a:r>
            <a:r>
              <a:rPr lang="zh-CN" altLang="en-US" sz="1800" dirty="0">
                <a:solidFill>
                  <a:srgbClr val="292929"/>
                </a:solidFill>
                <a:latin typeface="Times New Roman" panose="02020603050405020304" pitchFamily="18" charset="0"/>
                <a:ea typeface="Microsoft YaHei" panose="020B0503020204020204" pitchFamily="34" charset="-122"/>
                <a:cs typeface="Times New Roman" panose="02020603050405020304" pitchFamily="18" charset="0"/>
                <a:sym typeface="+mn-ea"/>
              </a:rPr>
              <a:t>。</a:t>
            </a:r>
            <a:endParaRPr lang="en-US" altLang="zh-CN" sz="1800" dirty="0">
              <a:solidFill>
                <a:srgbClr val="292929"/>
              </a:solidFill>
              <a:latin typeface="Times New Roman" panose="02020603050405020304" pitchFamily="18" charset="0"/>
              <a:ea typeface="Microsoft YaHei" panose="020B0503020204020204" pitchFamily="34" charset="-122"/>
              <a:cs typeface="Times New Roman" panose="02020603050405020304" pitchFamily="18" charset="0"/>
              <a:sym typeface="+mn-ea"/>
            </a:endParaRPr>
          </a:p>
          <a:p>
            <a:pPr lvl="1" algn="l">
              <a:lnSpc>
                <a:spcPct val="200000"/>
              </a:lnSpc>
            </a:pPr>
            <a:endParaRPr lang="zh-CN" altLang="en-US" sz="1800" dirty="0">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96255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36</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2.3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数据字段属性</a:t>
            </a:r>
          </a:p>
        </p:txBody>
      </p:sp>
      <p:sp>
        <p:nvSpPr>
          <p:cNvPr id="5" name="内容占位符 2">
            <a:extLst>
              <a:ext uri="{FF2B5EF4-FFF2-40B4-BE49-F238E27FC236}">
                <a16:creationId xmlns:a16="http://schemas.microsoft.com/office/drawing/2014/main" id="{323D8997-CF16-9946-BDCC-418F4BA478D4}"/>
              </a:ext>
            </a:extLst>
          </p:cNvPr>
          <p:cNvSpPr txBox="1">
            <a:spLocks/>
          </p:cNvSpPr>
          <p:nvPr/>
        </p:nvSpPr>
        <p:spPr>
          <a:xfrm>
            <a:off x="552450" y="975360"/>
            <a:ext cx="8000365" cy="5259705"/>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200000"/>
              </a:lnSpc>
              <a:buFont typeface="Wingdings" pitchFamily="2" charset="2"/>
              <a:buChar char="Ø"/>
            </a:pPr>
            <a:r>
              <a:rPr lang="en-US" altLang="zh-CN" b="1" dirty="0">
                <a:solidFill>
                  <a:srgbClr val="292929"/>
                </a:solidFill>
                <a:latin typeface="Times New Roman" panose="02020603050405020304" pitchFamily="18" charset="0"/>
                <a:ea typeface="Microsoft YaHei" panose="020B0503020204020204" pitchFamily="34" charset="-122"/>
                <a:cs typeface="Times New Roman" panose="02020603050405020304" pitchFamily="18" charset="0"/>
                <a:sym typeface="+mn-ea"/>
              </a:rPr>
              <a:t>NULL</a:t>
            </a:r>
            <a:r>
              <a:rPr lang="zh-CN" altLang="en-US" b="1" dirty="0">
                <a:solidFill>
                  <a:srgbClr val="292929"/>
                </a:solidFill>
                <a:latin typeface="Times New Roman" panose="02020603050405020304" pitchFamily="18" charset="0"/>
                <a:ea typeface="Microsoft YaHei" panose="020B0503020204020204" pitchFamily="34" charset="-122"/>
                <a:cs typeface="Times New Roman" panose="02020603050405020304" pitchFamily="18" charset="0"/>
                <a:sym typeface="+mn-ea"/>
              </a:rPr>
              <a:t>和</a:t>
            </a:r>
            <a:r>
              <a:rPr lang="en-US" altLang="zh-CN" b="1" dirty="0">
                <a:solidFill>
                  <a:srgbClr val="292929"/>
                </a:solidFill>
                <a:latin typeface="Times New Roman" panose="02020603050405020304" pitchFamily="18" charset="0"/>
                <a:ea typeface="Microsoft YaHei" panose="020B0503020204020204" pitchFamily="34" charset="-122"/>
                <a:cs typeface="Times New Roman" panose="02020603050405020304" pitchFamily="18" charset="0"/>
                <a:sym typeface="+mn-ea"/>
              </a:rPr>
              <a:t>NOT NULL</a:t>
            </a:r>
          </a:p>
          <a:p>
            <a:pPr lvl="1" algn="l">
              <a:lnSpc>
                <a:spcPct val="200000"/>
              </a:lnSpc>
            </a:pPr>
            <a:r>
              <a:rPr lang="zh-CN" altLang="en-US" dirty="0">
                <a:solidFill>
                  <a:srgbClr val="292929"/>
                </a:solidFill>
                <a:latin typeface="Times New Roman" panose="02020603050405020304" pitchFamily="18" charset="0"/>
                <a:ea typeface="Microsoft YaHei" panose="020B0503020204020204" pitchFamily="34" charset="-122"/>
                <a:cs typeface="Times New Roman" panose="02020603050405020304" pitchFamily="18" charset="0"/>
                <a:sym typeface="+mn-ea"/>
              </a:rPr>
              <a:t>默认为</a:t>
            </a:r>
            <a:r>
              <a:rPr lang="en-US" altLang="zh-CN" dirty="0">
                <a:solidFill>
                  <a:srgbClr val="292929"/>
                </a:solidFill>
                <a:latin typeface="Times New Roman" panose="02020603050405020304" pitchFamily="18" charset="0"/>
                <a:ea typeface="Microsoft YaHei" panose="020B0503020204020204" pitchFamily="34" charset="-122"/>
                <a:cs typeface="Times New Roman" panose="02020603050405020304" pitchFamily="18" charset="0"/>
                <a:sym typeface="+mn-ea"/>
              </a:rPr>
              <a:t>NULL</a:t>
            </a:r>
            <a:r>
              <a:rPr lang="zh-CN" altLang="en-US" dirty="0">
                <a:solidFill>
                  <a:srgbClr val="292929"/>
                </a:solidFill>
                <a:latin typeface="Times New Roman" panose="02020603050405020304" pitchFamily="18" charset="0"/>
                <a:ea typeface="Microsoft YaHei" panose="020B0503020204020204" pitchFamily="34" charset="-122"/>
                <a:cs typeface="Times New Roman" panose="02020603050405020304" pitchFamily="18" charset="0"/>
                <a:sym typeface="+mn-ea"/>
              </a:rPr>
              <a:t>，即插入值时没有在此字段插入值，默认为</a:t>
            </a:r>
            <a:r>
              <a:rPr lang="en-US" altLang="zh-CN" dirty="0">
                <a:solidFill>
                  <a:srgbClr val="292929"/>
                </a:solidFill>
                <a:latin typeface="Times New Roman" panose="02020603050405020304" pitchFamily="18" charset="0"/>
                <a:ea typeface="Microsoft YaHei" panose="020B0503020204020204" pitchFamily="34" charset="-122"/>
                <a:cs typeface="Times New Roman" panose="02020603050405020304" pitchFamily="18" charset="0"/>
                <a:sym typeface="+mn-ea"/>
              </a:rPr>
              <a:t>NULL</a:t>
            </a:r>
            <a:r>
              <a:rPr lang="zh-CN" altLang="en-US" dirty="0">
                <a:solidFill>
                  <a:srgbClr val="292929"/>
                </a:solidFill>
                <a:latin typeface="Times New Roman" panose="02020603050405020304" pitchFamily="18" charset="0"/>
                <a:ea typeface="Microsoft YaHei" panose="020B0503020204020204" pitchFamily="34" charset="-122"/>
                <a:cs typeface="Times New Roman" panose="02020603050405020304" pitchFamily="18" charset="0"/>
                <a:sym typeface="+mn-ea"/>
              </a:rPr>
              <a:t>值，</a:t>
            </a:r>
            <a:r>
              <a:rPr lang="zh-CN" altLang="en-US"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sym typeface="+mn-ea"/>
              </a:rPr>
              <a:t>如果指定了</a:t>
            </a:r>
            <a:r>
              <a:rPr lang="en-US" altLang="zh-CN"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sym typeface="+mn-ea"/>
              </a:rPr>
              <a:t>NOT NULL</a:t>
            </a:r>
            <a:r>
              <a:rPr lang="zh-CN" altLang="en-US"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sym typeface="+mn-ea"/>
              </a:rPr>
              <a:t>，则必须在插入值时在此字段填入值</a:t>
            </a:r>
            <a:r>
              <a:rPr lang="zh-CN" altLang="en-US" dirty="0">
                <a:solidFill>
                  <a:srgbClr val="292929"/>
                </a:solidFill>
                <a:latin typeface="Times New Roman" panose="02020603050405020304" pitchFamily="18" charset="0"/>
                <a:ea typeface="Microsoft YaHei" panose="020B0503020204020204" pitchFamily="34" charset="-122"/>
                <a:cs typeface="Times New Roman" panose="02020603050405020304" pitchFamily="18" charset="0"/>
                <a:sym typeface="+mn-ea"/>
              </a:rPr>
              <a:t>。</a:t>
            </a:r>
          </a:p>
          <a:p>
            <a:pPr marL="342900" indent="-342900" algn="l">
              <a:lnSpc>
                <a:spcPct val="200000"/>
              </a:lnSpc>
              <a:buFont typeface="Wingdings" pitchFamily="2" charset="2"/>
              <a:buChar char="Ø"/>
            </a:pPr>
            <a:r>
              <a:rPr lang="en-US" altLang="zh-CN" b="1" dirty="0">
                <a:solidFill>
                  <a:srgbClr val="292929"/>
                </a:solidFill>
                <a:latin typeface="Times New Roman" panose="02020603050405020304" pitchFamily="18" charset="0"/>
                <a:ea typeface="Microsoft YaHei" panose="020B0503020204020204" pitchFamily="34" charset="-122"/>
                <a:cs typeface="Times New Roman" panose="02020603050405020304" pitchFamily="18" charset="0"/>
                <a:sym typeface="+mn-ea"/>
              </a:rPr>
              <a:t>DEFAULT</a:t>
            </a:r>
          </a:p>
          <a:p>
            <a:pPr lvl="1" algn="l">
              <a:lnSpc>
                <a:spcPct val="200000"/>
              </a:lnSpc>
            </a:pPr>
            <a:r>
              <a:rPr lang="zh-CN" altLang="en-US" dirty="0">
                <a:solidFill>
                  <a:srgbClr val="292929"/>
                </a:solidFill>
                <a:latin typeface="Times New Roman" panose="02020603050405020304" pitchFamily="18" charset="0"/>
                <a:ea typeface="Microsoft YaHei" panose="020B0503020204020204" pitchFamily="34" charset="-122"/>
                <a:cs typeface="Times New Roman" panose="02020603050405020304" pitchFamily="18" charset="0"/>
                <a:sym typeface="+mn-ea"/>
              </a:rPr>
              <a:t>可以通过此属性来指定一个默认值，如果没有在此列添加值，那么默认添加此值。</a:t>
            </a:r>
          </a:p>
          <a:p>
            <a:pPr algn="l">
              <a:lnSpc>
                <a:spcPct val="200000"/>
              </a:lnSpc>
            </a:pPr>
            <a:endParaRPr lang="zh-CN" altLang="en-US" sz="2000" dirty="0">
              <a:solidFill>
                <a:srgbClr val="292929"/>
              </a:solidFill>
              <a:latin typeface="Times New Roman" panose="02020603050405020304" pitchFamily="18" charset="0"/>
              <a:ea typeface="Microsoft YaHei" panose="020B0503020204020204" pitchFamily="34" charset="-122"/>
              <a:cs typeface="Times New Roman" panose="02020603050405020304" pitchFamily="18" charset="0"/>
              <a:sym typeface="+mn-ea"/>
            </a:endParaRPr>
          </a:p>
          <a:p>
            <a:pPr lvl="1" algn="l">
              <a:lnSpc>
                <a:spcPct val="200000"/>
              </a:lnSpc>
            </a:pPr>
            <a:endParaRPr lang="zh-CN" altLang="en-US" dirty="0">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94058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37</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2.4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数据表对象管理</a:t>
            </a:r>
          </a:p>
        </p:txBody>
      </p:sp>
      <p:sp>
        <p:nvSpPr>
          <p:cNvPr id="6" name="Rectangle 3">
            <a:extLst>
              <a:ext uri="{FF2B5EF4-FFF2-40B4-BE49-F238E27FC236}">
                <a16:creationId xmlns:a16="http://schemas.microsoft.com/office/drawing/2014/main" id="{D1797786-5868-8C4C-874E-D4E5D316AB2B}"/>
              </a:ext>
            </a:extLst>
          </p:cNvPr>
          <p:cNvSpPr txBox="1">
            <a:spLocks noChangeArrowheads="1"/>
          </p:cNvSpPr>
          <p:nvPr/>
        </p:nvSpPr>
        <p:spPr bwMode="auto">
          <a:xfrm>
            <a:off x="865551" y="750075"/>
            <a:ext cx="8320087" cy="5357849"/>
          </a:xfrm>
          <a:prstGeom prst="rect">
            <a:avLst/>
          </a:prstGeom>
          <a:noFill/>
          <a:ln w="9525">
            <a:noFill/>
            <a:miter lim="800000"/>
          </a:ln>
        </p:spPr>
        <p:txBody>
          <a:bodyPr/>
          <a:lstStyle/>
          <a:p>
            <a:pPr>
              <a:lnSpc>
                <a:spcPct val="200000"/>
              </a:lnSpc>
              <a:buClr>
                <a:schemeClr val="accent2"/>
              </a:buClr>
              <a:buSzPct val="75000"/>
            </a:pPr>
            <a:r>
              <a:rPr lang="zh-CN" altLang="en-US" sz="2200" dirty="0">
                <a:latin typeface="微软雅黑" pitchFamily="34" charset="-122"/>
                <a:ea typeface="微软雅黑" pitchFamily="34" charset="-122"/>
              </a:rPr>
              <a:t>创建数据表之前，我们应该注意：</a:t>
            </a:r>
            <a:endParaRPr lang="en-US" altLang="zh-CN" sz="2200" dirty="0">
              <a:latin typeface="微软雅黑" pitchFamily="34" charset="-122"/>
              <a:ea typeface="微软雅黑" pitchFamily="34" charset="-122"/>
            </a:endParaRPr>
          </a:p>
          <a:p>
            <a:pPr>
              <a:lnSpc>
                <a:spcPct val="200000"/>
              </a:lnSpc>
              <a:buClr>
                <a:schemeClr val="accent2"/>
              </a:buClr>
              <a:buSzPct val="75000"/>
            </a:pPr>
            <a:r>
              <a:rPr lang="zh-CN" altLang="zh-CN" sz="2200" dirty="0">
                <a:solidFill>
                  <a:srgbClr val="FF0000"/>
                </a:solidFill>
                <a:latin typeface="微软雅黑" pitchFamily="34" charset="-122"/>
                <a:ea typeface="微软雅黑" pitchFamily="34" charset="-122"/>
              </a:rPr>
              <a:t>1</a:t>
            </a:r>
            <a:r>
              <a:rPr lang="en-US" altLang="zh-CN" sz="2200" dirty="0">
                <a:solidFill>
                  <a:srgbClr val="FF0000"/>
                </a:solidFill>
                <a:latin typeface="微软雅黑" pitchFamily="34" charset="-122"/>
                <a:ea typeface="微软雅黑" pitchFamily="34" charset="-122"/>
              </a:rPr>
              <a:t>.</a:t>
            </a:r>
            <a:r>
              <a:rPr lang="zh-CN" altLang="en-US" sz="2200" dirty="0">
                <a:solidFill>
                  <a:srgbClr val="FF0000"/>
                </a:solidFill>
                <a:latin typeface="微软雅黑" pitchFamily="34" charset="-122"/>
                <a:ea typeface="微软雅黑" pitchFamily="34" charset="-122"/>
              </a:rPr>
              <a:t>创建数据库（如已存在则不需要创建）</a:t>
            </a:r>
            <a:endParaRPr lang="en-US" altLang="zh-CN" sz="2200" dirty="0">
              <a:solidFill>
                <a:srgbClr val="FF0000"/>
              </a:solidFill>
              <a:latin typeface="微软雅黑" pitchFamily="34" charset="-122"/>
              <a:ea typeface="微软雅黑" pitchFamily="34" charset="-122"/>
            </a:endParaRPr>
          </a:p>
          <a:p>
            <a:pPr>
              <a:lnSpc>
                <a:spcPct val="200000"/>
              </a:lnSpc>
              <a:buClr>
                <a:schemeClr val="accent2"/>
              </a:buClr>
              <a:buSzPct val="75000"/>
            </a:pPr>
            <a:r>
              <a:rPr lang="zh-CN" altLang="zh-CN" sz="2200" dirty="0">
                <a:solidFill>
                  <a:srgbClr val="FF0000"/>
                </a:solidFill>
                <a:latin typeface="微软雅黑" pitchFamily="34" charset="-122"/>
                <a:ea typeface="微软雅黑" pitchFamily="34" charset="-122"/>
              </a:rPr>
              <a:t>2</a:t>
            </a:r>
            <a:r>
              <a:rPr lang="en-US" altLang="zh-CN" sz="2200" dirty="0">
                <a:solidFill>
                  <a:srgbClr val="FF0000"/>
                </a:solidFill>
                <a:latin typeface="微软雅黑" pitchFamily="34" charset="-122"/>
                <a:ea typeface="微软雅黑" pitchFamily="34" charset="-122"/>
              </a:rPr>
              <a:t>.</a:t>
            </a:r>
            <a:r>
              <a:rPr lang="zh-CN" altLang="en-US" sz="2200" dirty="0">
                <a:solidFill>
                  <a:srgbClr val="FF0000"/>
                </a:solidFill>
                <a:latin typeface="微软雅黑" pitchFamily="34" charset="-122"/>
                <a:ea typeface="微软雅黑" pitchFamily="34" charset="-122"/>
              </a:rPr>
              <a:t>选择数据库</a:t>
            </a:r>
            <a:endParaRPr lang="en-US" altLang="zh-CN" sz="2200" dirty="0">
              <a:solidFill>
                <a:srgbClr val="FF0000"/>
              </a:solidFill>
              <a:latin typeface="微软雅黑" pitchFamily="34" charset="-122"/>
              <a:ea typeface="微软雅黑" pitchFamily="34" charset="-122"/>
            </a:endParaRPr>
          </a:p>
          <a:p>
            <a:pPr>
              <a:lnSpc>
                <a:spcPct val="200000"/>
              </a:lnSpc>
              <a:buClr>
                <a:schemeClr val="accent2"/>
              </a:buClr>
              <a:buSzPct val="75000"/>
            </a:pPr>
            <a:r>
              <a:rPr lang="zh-CN" altLang="zh-CN" sz="2200" dirty="0">
                <a:solidFill>
                  <a:srgbClr val="FF0000"/>
                </a:solidFill>
                <a:latin typeface="微软雅黑" pitchFamily="34" charset="-122"/>
                <a:ea typeface="微软雅黑" pitchFamily="34" charset="-122"/>
              </a:rPr>
              <a:t>3</a:t>
            </a:r>
            <a:r>
              <a:rPr lang="en-US" altLang="zh-CN" sz="2200" dirty="0">
                <a:solidFill>
                  <a:srgbClr val="FF0000"/>
                </a:solidFill>
                <a:latin typeface="微软雅黑" pitchFamily="34" charset="-122"/>
                <a:ea typeface="微软雅黑" pitchFamily="34" charset="-122"/>
              </a:rPr>
              <a:t>.</a:t>
            </a:r>
            <a:r>
              <a:rPr lang="zh-CN" altLang="en-US" sz="2200" dirty="0">
                <a:solidFill>
                  <a:srgbClr val="FF0000"/>
                </a:solidFill>
                <a:latin typeface="微软雅黑" pitchFamily="34" charset="-122"/>
                <a:ea typeface="微软雅黑" pitchFamily="34" charset="-122"/>
              </a:rPr>
              <a:t>在该数据库当中创建数据表</a:t>
            </a:r>
            <a:endParaRPr lang="en-US" altLang="zh-CN" sz="2200" dirty="0">
              <a:solidFill>
                <a:srgbClr val="FF0000"/>
              </a:solidFill>
              <a:latin typeface="微软雅黑" pitchFamily="34" charset="-122"/>
              <a:ea typeface="微软雅黑" pitchFamily="34" charset="-122"/>
            </a:endParaRPr>
          </a:p>
          <a:p>
            <a:pPr>
              <a:lnSpc>
                <a:spcPct val="200000"/>
              </a:lnSpc>
              <a:buClr>
                <a:schemeClr val="accent2"/>
              </a:buClr>
              <a:buSzPct val="75000"/>
            </a:pPr>
            <a:r>
              <a:rPr lang="zh-CN" altLang="en-US" sz="2200" dirty="0">
                <a:latin typeface="微软雅黑" pitchFamily="34" charset="-122"/>
                <a:ea typeface="微软雅黑" pitchFamily="34" charset="-122"/>
              </a:rPr>
              <a:t>创建数据表需要注意：</a:t>
            </a:r>
            <a:endParaRPr lang="en-US" altLang="zh-CN" sz="2200" dirty="0">
              <a:latin typeface="微软雅黑" pitchFamily="34" charset="-122"/>
              <a:ea typeface="微软雅黑" pitchFamily="34" charset="-122"/>
            </a:endParaRPr>
          </a:p>
          <a:p>
            <a:pPr>
              <a:lnSpc>
                <a:spcPct val="200000"/>
              </a:lnSpc>
              <a:buClr>
                <a:schemeClr val="accent2"/>
              </a:buClr>
              <a:buSzPct val="75000"/>
            </a:pPr>
            <a:r>
              <a:rPr lang="zh-CN" altLang="zh-CN" sz="2200" dirty="0">
                <a:solidFill>
                  <a:srgbClr val="FF0000"/>
                </a:solidFill>
                <a:latin typeface="微软雅黑" pitchFamily="34" charset="-122"/>
                <a:ea typeface="微软雅黑" pitchFamily="34" charset="-122"/>
              </a:rPr>
              <a:t>1</a:t>
            </a:r>
            <a:r>
              <a:rPr lang="en-US" altLang="zh-CN" sz="2200" dirty="0">
                <a:solidFill>
                  <a:srgbClr val="FF0000"/>
                </a:solidFill>
                <a:latin typeface="微软雅黑" pitchFamily="34" charset="-122"/>
                <a:ea typeface="微软雅黑" pitchFamily="34" charset="-122"/>
              </a:rPr>
              <a:t>.</a:t>
            </a:r>
            <a:r>
              <a:rPr lang="zh-CN" altLang="en-US" sz="2200" dirty="0">
                <a:solidFill>
                  <a:srgbClr val="FF0000"/>
                </a:solidFill>
                <a:latin typeface="微软雅黑" pitchFamily="34" charset="-122"/>
                <a:ea typeface="微软雅黑" pitchFamily="34" charset="-122"/>
              </a:rPr>
              <a:t>指定数据表的名称（数据表不能重名）</a:t>
            </a:r>
            <a:endParaRPr lang="en-US" altLang="zh-CN" sz="2200" dirty="0">
              <a:solidFill>
                <a:srgbClr val="FF0000"/>
              </a:solidFill>
              <a:latin typeface="微软雅黑" pitchFamily="34" charset="-122"/>
              <a:ea typeface="微软雅黑" pitchFamily="34" charset="-122"/>
            </a:endParaRPr>
          </a:p>
          <a:p>
            <a:pPr>
              <a:lnSpc>
                <a:spcPct val="200000"/>
              </a:lnSpc>
              <a:buClr>
                <a:schemeClr val="accent2"/>
              </a:buClr>
              <a:buSzPct val="75000"/>
            </a:pPr>
            <a:r>
              <a:rPr lang="zh-CN" altLang="zh-CN" sz="2200" dirty="0">
                <a:solidFill>
                  <a:srgbClr val="FF0000"/>
                </a:solidFill>
                <a:latin typeface="微软雅黑" pitchFamily="34" charset="-122"/>
                <a:ea typeface="微软雅黑" pitchFamily="34" charset="-122"/>
              </a:rPr>
              <a:t>2</a:t>
            </a:r>
            <a:r>
              <a:rPr lang="en-US" altLang="zh-CN" sz="2200" dirty="0">
                <a:solidFill>
                  <a:srgbClr val="FF0000"/>
                </a:solidFill>
                <a:latin typeface="微软雅黑" pitchFamily="34" charset="-122"/>
                <a:ea typeface="微软雅黑" pitchFamily="34" charset="-122"/>
              </a:rPr>
              <a:t>.</a:t>
            </a:r>
            <a:r>
              <a:rPr lang="zh-CN" altLang="en-US" sz="2200" dirty="0">
                <a:solidFill>
                  <a:srgbClr val="FF0000"/>
                </a:solidFill>
                <a:latin typeface="微软雅黑" pitchFamily="34" charset="-122"/>
                <a:ea typeface="微软雅黑" pitchFamily="34" charset="-122"/>
              </a:rPr>
              <a:t>指定该表的字段名称、字段数据类型、字段索引</a:t>
            </a:r>
            <a:endParaRPr lang="en-US" altLang="zh-CN" sz="2200" dirty="0">
              <a:solidFill>
                <a:srgbClr val="FF0000"/>
              </a:solidFill>
              <a:latin typeface="微软雅黑" pitchFamily="34" charset="-122"/>
              <a:ea typeface="微软雅黑" pitchFamily="34" charset="-122"/>
            </a:endParaRPr>
          </a:p>
          <a:p>
            <a:pPr>
              <a:lnSpc>
                <a:spcPct val="200000"/>
              </a:lnSpc>
              <a:buClr>
                <a:schemeClr val="accent2"/>
              </a:buClr>
              <a:buSzPct val="75000"/>
            </a:pPr>
            <a:r>
              <a:rPr lang="zh-CN" altLang="zh-CN" sz="2200" dirty="0">
                <a:solidFill>
                  <a:srgbClr val="FF0000"/>
                </a:solidFill>
                <a:latin typeface="微软雅黑" pitchFamily="34" charset="-122"/>
                <a:ea typeface="微软雅黑" pitchFamily="34" charset="-122"/>
              </a:rPr>
              <a:t>3</a:t>
            </a:r>
            <a:r>
              <a:rPr lang="en-US" altLang="zh-CN" sz="2200" dirty="0">
                <a:solidFill>
                  <a:srgbClr val="FF0000"/>
                </a:solidFill>
                <a:latin typeface="微软雅黑" pitchFamily="34" charset="-122"/>
                <a:ea typeface="微软雅黑" pitchFamily="34" charset="-122"/>
              </a:rPr>
              <a:t>.</a:t>
            </a:r>
            <a:r>
              <a:rPr lang="zh-CN" altLang="en-US" sz="2200" dirty="0">
                <a:solidFill>
                  <a:srgbClr val="FF0000"/>
                </a:solidFill>
                <a:latin typeface="微软雅黑" pitchFamily="34" charset="-122"/>
                <a:ea typeface="微软雅黑" pitchFamily="34" charset="-122"/>
              </a:rPr>
              <a:t>指定表类型和表默认字符集（可省略）</a:t>
            </a:r>
            <a:endParaRPr lang="en-US" altLang="zh-CN" sz="220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3056425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38</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2.4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数据表对象管理</a:t>
            </a:r>
          </a:p>
        </p:txBody>
      </p:sp>
      <p:sp>
        <p:nvSpPr>
          <p:cNvPr id="5" name="Rectangle 2">
            <a:extLst>
              <a:ext uri="{FF2B5EF4-FFF2-40B4-BE49-F238E27FC236}">
                <a16:creationId xmlns:a16="http://schemas.microsoft.com/office/drawing/2014/main" id="{40A92F1E-43A8-E645-8209-4F7DC0EDD1A8}"/>
              </a:ext>
            </a:extLst>
          </p:cNvPr>
          <p:cNvSpPr txBox="1">
            <a:spLocks noChangeArrowheads="1"/>
          </p:cNvSpPr>
          <p:nvPr/>
        </p:nvSpPr>
        <p:spPr>
          <a:xfrm>
            <a:off x="550383" y="800763"/>
            <a:ext cx="2483710" cy="571480"/>
          </a:xfrm>
          <a:prstGeom prst="rect">
            <a:avLst/>
          </a:prstGeom>
        </p:spPr>
        <p:txBody>
          <a:bodyPr vert="horz" lIns="91440" tIns="45720" rIns="91440" bIns="45720" rtlCol="0" anchor="b">
            <a:normAutofit fontScale="70000" lnSpcReduction="20000"/>
            <a:scene3d>
              <a:camera prst="orthographicFront"/>
              <a:lightRig rig="soft" dir="t">
                <a:rot lat="0" lon="0" rev="15600000"/>
              </a:lightRig>
            </a:scene3d>
            <a:sp3d extrusionH="57150" prstMaterial="softEdge">
              <a:bevelT w="25400" h="38100"/>
            </a:sp3d>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b="1" dirty="0">
                <a:ln/>
                <a:solidFill>
                  <a:schemeClr val="accent4"/>
                </a:solidFill>
                <a:latin typeface="微软雅黑" charset="0"/>
                <a:ea typeface="微软雅黑" charset="0"/>
              </a:rPr>
              <a:t>建表实例</a:t>
            </a:r>
          </a:p>
        </p:txBody>
      </p:sp>
      <p:graphicFrame>
        <p:nvGraphicFramePr>
          <p:cNvPr id="8" name="表格 1">
            <a:extLst>
              <a:ext uri="{FF2B5EF4-FFF2-40B4-BE49-F238E27FC236}">
                <a16:creationId xmlns:a16="http://schemas.microsoft.com/office/drawing/2014/main" id="{5902CFEC-A818-E349-8FAB-00C32FBB2E29}"/>
              </a:ext>
            </a:extLst>
          </p:cNvPr>
          <p:cNvGraphicFramePr>
            <a:graphicFrameLocks noGrp="1"/>
          </p:cNvGraphicFramePr>
          <p:nvPr>
            <p:extLst>
              <p:ext uri="{D42A27DB-BD31-4B8C-83A1-F6EECF244321}">
                <p14:modId xmlns:p14="http://schemas.microsoft.com/office/powerpoint/2010/main" val="2899642483"/>
              </p:ext>
            </p:extLst>
          </p:nvPr>
        </p:nvGraphicFramePr>
        <p:xfrm>
          <a:off x="1988314" y="1447992"/>
          <a:ext cx="8215371" cy="4724224"/>
        </p:xfrm>
        <a:graphic>
          <a:graphicData uri="http://schemas.openxmlformats.org/drawingml/2006/table">
            <a:tbl>
              <a:tblPr firstRow="1" bandRow="1">
                <a:tableStyleId>{284E427A-3D55-4303-BF80-6455036E1DE7}</a:tableStyleId>
              </a:tblPr>
              <a:tblGrid>
                <a:gridCol w="1643074">
                  <a:extLst>
                    <a:ext uri="{9D8B030D-6E8A-4147-A177-3AD203B41FA5}">
                      <a16:colId xmlns:a16="http://schemas.microsoft.com/office/drawing/2014/main" val="20000"/>
                    </a:ext>
                  </a:extLst>
                </a:gridCol>
                <a:gridCol w="1256468">
                  <a:extLst>
                    <a:ext uri="{9D8B030D-6E8A-4147-A177-3AD203B41FA5}">
                      <a16:colId xmlns:a16="http://schemas.microsoft.com/office/drawing/2014/main" val="20001"/>
                    </a:ext>
                  </a:extLst>
                </a:gridCol>
                <a:gridCol w="1656882">
                  <a:extLst>
                    <a:ext uri="{9D8B030D-6E8A-4147-A177-3AD203B41FA5}">
                      <a16:colId xmlns:a16="http://schemas.microsoft.com/office/drawing/2014/main" val="20002"/>
                    </a:ext>
                  </a:extLst>
                </a:gridCol>
                <a:gridCol w="2554360">
                  <a:extLst>
                    <a:ext uri="{9D8B030D-6E8A-4147-A177-3AD203B41FA5}">
                      <a16:colId xmlns:a16="http://schemas.microsoft.com/office/drawing/2014/main" val="20003"/>
                    </a:ext>
                  </a:extLst>
                </a:gridCol>
                <a:gridCol w="1104587">
                  <a:extLst>
                    <a:ext uri="{9D8B030D-6E8A-4147-A177-3AD203B41FA5}">
                      <a16:colId xmlns:a16="http://schemas.microsoft.com/office/drawing/2014/main" val="20004"/>
                    </a:ext>
                  </a:extLst>
                </a:gridCol>
              </a:tblGrid>
              <a:tr h="699770">
                <a:tc>
                  <a:txBody>
                    <a:bodyPr/>
                    <a:lstStyle/>
                    <a:p>
                      <a:pPr algn="ctr"/>
                      <a:r>
                        <a:rPr lang="zh-CN" altLang="en-US" sz="1800" dirty="0">
                          <a:latin typeface="微软雅黑" charset="0"/>
                          <a:ea typeface="微软雅黑" charset="0"/>
                        </a:rPr>
                        <a:t>中文名</a:t>
                      </a:r>
                    </a:p>
                  </a:txBody>
                  <a:tcPr anchor="ctr">
                    <a:solidFill>
                      <a:srgbClr val="3399FF"/>
                    </a:solidFill>
                  </a:tcPr>
                </a:tc>
                <a:tc>
                  <a:txBody>
                    <a:bodyPr/>
                    <a:lstStyle/>
                    <a:p>
                      <a:pPr algn="ctr"/>
                      <a:r>
                        <a:rPr lang="zh-CN" altLang="en-US" sz="1800" dirty="0">
                          <a:latin typeface="微软雅黑" charset="0"/>
                          <a:ea typeface="微软雅黑" charset="0"/>
                        </a:rPr>
                        <a:t>字段名</a:t>
                      </a:r>
                    </a:p>
                  </a:txBody>
                  <a:tcPr anchor="ctr">
                    <a:solidFill>
                      <a:srgbClr val="3399FF"/>
                    </a:solidFill>
                  </a:tcPr>
                </a:tc>
                <a:tc>
                  <a:txBody>
                    <a:bodyPr/>
                    <a:lstStyle/>
                    <a:p>
                      <a:pPr algn="ctr"/>
                      <a:r>
                        <a:rPr lang="zh-CN" altLang="en-US" sz="1800" dirty="0">
                          <a:latin typeface="微软雅黑" charset="0"/>
                          <a:ea typeface="微软雅黑" charset="0"/>
                        </a:rPr>
                        <a:t>数据类型</a:t>
                      </a:r>
                    </a:p>
                  </a:txBody>
                  <a:tcPr anchor="ctr">
                    <a:solidFill>
                      <a:srgbClr val="3399FF"/>
                    </a:solidFill>
                  </a:tcPr>
                </a:tc>
                <a:tc>
                  <a:txBody>
                    <a:bodyPr/>
                    <a:lstStyle/>
                    <a:p>
                      <a:pPr algn="ctr"/>
                      <a:r>
                        <a:rPr lang="zh-CN" altLang="en-US" sz="1800" dirty="0">
                          <a:latin typeface="微软雅黑" charset="0"/>
                          <a:ea typeface="微软雅黑" charset="0"/>
                        </a:rPr>
                        <a:t>属性</a:t>
                      </a:r>
                    </a:p>
                  </a:txBody>
                  <a:tcPr anchor="ctr">
                    <a:solidFill>
                      <a:srgbClr val="3399FF"/>
                    </a:solidFill>
                  </a:tcPr>
                </a:tc>
                <a:tc>
                  <a:txBody>
                    <a:bodyPr/>
                    <a:lstStyle/>
                    <a:p>
                      <a:pPr algn="ctr"/>
                      <a:r>
                        <a:rPr lang="zh-CN" altLang="en-US" sz="1800" dirty="0">
                          <a:latin typeface="微软雅黑" charset="0"/>
                          <a:ea typeface="微软雅黑" charset="0"/>
                        </a:rPr>
                        <a:t>索引</a:t>
                      </a:r>
                    </a:p>
                  </a:txBody>
                  <a:tcPr anchor="ctr">
                    <a:solidFill>
                      <a:srgbClr val="3399FF"/>
                    </a:solidFill>
                  </a:tcPr>
                </a:tc>
                <a:extLst>
                  <a:ext uri="{0D108BD9-81ED-4DB2-BD59-A6C34878D82A}">
                    <a16:rowId xmlns:a16="http://schemas.microsoft.com/office/drawing/2014/main" val="10000"/>
                  </a:ext>
                </a:extLst>
              </a:tr>
              <a:tr h="914400">
                <a:tc>
                  <a:txBody>
                    <a:bodyPr/>
                    <a:lstStyle/>
                    <a:p>
                      <a:pPr algn="ctr"/>
                      <a:r>
                        <a:rPr lang="zh-CN" altLang="en-US" sz="1800" dirty="0">
                          <a:latin typeface="微软雅黑" charset="0"/>
                          <a:ea typeface="微软雅黑" charset="0"/>
                        </a:rPr>
                        <a:t>用户编号</a:t>
                      </a:r>
                    </a:p>
                  </a:txBody>
                  <a:tcPr anchor="ctr"/>
                </a:tc>
                <a:tc>
                  <a:txBody>
                    <a:bodyPr/>
                    <a:lstStyle/>
                    <a:p>
                      <a:pPr algn="ctr"/>
                      <a:r>
                        <a:rPr lang="en-US" altLang="zh-CN" sz="1800" dirty="0">
                          <a:latin typeface="微软雅黑" charset="0"/>
                          <a:ea typeface="微软雅黑" charset="0"/>
                        </a:rPr>
                        <a:t>id</a:t>
                      </a:r>
                    </a:p>
                  </a:txBody>
                  <a:tcPr anchor="ctr"/>
                </a:tc>
                <a:tc>
                  <a:txBody>
                    <a:bodyPr/>
                    <a:lstStyle/>
                    <a:p>
                      <a:pPr algn="ctr"/>
                      <a:r>
                        <a:rPr lang="en-US" altLang="zh-CN" sz="1800" dirty="0">
                          <a:latin typeface="微软雅黑" charset="0"/>
                          <a:ea typeface="微软雅黑" charset="0"/>
                        </a:rPr>
                        <a:t>INT</a:t>
                      </a:r>
                    </a:p>
                  </a:txBody>
                  <a:tcPr anchor="ctr"/>
                </a:tc>
                <a:tc>
                  <a:txBody>
                    <a:bodyPr/>
                    <a:lstStyle/>
                    <a:p>
                      <a:pPr algn="ctr"/>
                      <a:r>
                        <a:rPr lang="en-US" altLang="zh-CN" sz="1800" dirty="0">
                          <a:latin typeface="微软雅黑" charset="0"/>
                          <a:ea typeface="微软雅黑" charset="0"/>
                        </a:rPr>
                        <a:t>UNSIGNED</a:t>
                      </a:r>
                    </a:p>
                    <a:p>
                      <a:pPr algn="ctr"/>
                      <a:r>
                        <a:rPr lang="en-US" altLang="zh-CN" sz="1800" dirty="0">
                          <a:latin typeface="微软雅黑" charset="0"/>
                          <a:ea typeface="微软雅黑" charset="0"/>
                        </a:rPr>
                        <a:t>NOT NULL</a:t>
                      </a:r>
                    </a:p>
                    <a:p>
                      <a:pPr algn="ctr"/>
                      <a:r>
                        <a:rPr lang="zh-CN" altLang="zh-CN" sz="1800" dirty="0">
                          <a:latin typeface="微软雅黑" charset="0"/>
                          <a:ea typeface="微软雅黑" charset="0"/>
                        </a:rPr>
                        <a:t>A</a:t>
                      </a:r>
                      <a:r>
                        <a:rPr lang="en-US" altLang="zh-CN" sz="1800" dirty="0">
                          <a:latin typeface="微软雅黑" charset="0"/>
                          <a:ea typeface="微软雅黑" charset="0"/>
                        </a:rPr>
                        <a:t>UTO_INCREMENT</a:t>
                      </a:r>
                      <a:endParaRPr lang="zh-CN" altLang="en-US" sz="1800" dirty="0">
                        <a:latin typeface="微软雅黑" charset="0"/>
                        <a:ea typeface="微软雅黑" charset="0"/>
                      </a:endParaRPr>
                    </a:p>
                  </a:txBody>
                  <a:tcPr anchor="ctr"/>
                </a:tc>
                <a:tc>
                  <a:txBody>
                    <a:bodyPr/>
                    <a:lstStyle/>
                    <a:p>
                      <a:pPr algn="ctr"/>
                      <a:r>
                        <a:rPr lang="zh-CN" altLang="en-US" sz="1800" dirty="0">
                          <a:latin typeface="微软雅黑" charset="0"/>
                          <a:ea typeface="微软雅黑" charset="0"/>
                        </a:rPr>
                        <a:t>主键</a:t>
                      </a:r>
                    </a:p>
                  </a:txBody>
                  <a:tcPr anchor="ctr"/>
                </a:tc>
                <a:extLst>
                  <a:ext uri="{0D108BD9-81ED-4DB2-BD59-A6C34878D82A}">
                    <a16:rowId xmlns:a16="http://schemas.microsoft.com/office/drawing/2014/main" val="10001"/>
                  </a:ext>
                </a:extLst>
              </a:tr>
              <a:tr h="699506">
                <a:tc>
                  <a:txBody>
                    <a:bodyPr/>
                    <a:lstStyle/>
                    <a:p>
                      <a:pPr algn="ctr"/>
                      <a:r>
                        <a:rPr lang="zh-CN" altLang="en-US" sz="1800" dirty="0">
                          <a:latin typeface="微软雅黑" charset="0"/>
                          <a:ea typeface="微软雅黑" charset="0"/>
                        </a:rPr>
                        <a:t>用户名称</a:t>
                      </a:r>
                    </a:p>
                  </a:txBody>
                  <a:tcPr anchor="ctr"/>
                </a:tc>
                <a:tc>
                  <a:txBody>
                    <a:bodyPr/>
                    <a:lstStyle/>
                    <a:p>
                      <a:pPr algn="ctr"/>
                      <a:r>
                        <a:rPr lang="en-US" altLang="zh-CN" sz="1800" dirty="0">
                          <a:latin typeface="微软雅黑" charset="0"/>
                          <a:ea typeface="微软雅黑" charset="0"/>
                        </a:rPr>
                        <a:t>username</a:t>
                      </a:r>
                    </a:p>
                  </a:txBody>
                  <a:tcPr anchor="ctr"/>
                </a:tc>
                <a:tc>
                  <a:txBody>
                    <a:bodyPr/>
                    <a:lstStyle/>
                    <a:p>
                      <a:pPr algn="ctr"/>
                      <a:r>
                        <a:rPr lang="en-US" altLang="zh-CN" sz="1800" dirty="0">
                          <a:latin typeface="微软雅黑" charset="0"/>
                          <a:ea typeface="微软雅黑" charset="0"/>
                        </a:rPr>
                        <a:t>VARCHAR(50)</a:t>
                      </a:r>
                    </a:p>
                  </a:txBody>
                  <a:tcPr anchor="ctr"/>
                </a:tc>
                <a:tc>
                  <a:txBody>
                    <a:bodyPr/>
                    <a:lstStyle/>
                    <a:p>
                      <a:pPr algn="ctr"/>
                      <a:r>
                        <a:rPr lang="en-US" altLang="zh-CN" sz="1800" dirty="0">
                          <a:latin typeface="微软雅黑" charset="0"/>
                          <a:ea typeface="微软雅黑" charset="0"/>
                        </a:rPr>
                        <a:t>NOT NULL</a:t>
                      </a:r>
                    </a:p>
                  </a:txBody>
                  <a:tcPr anchor="ctr"/>
                </a:tc>
                <a:tc>
                  <a:txBody>
                    <a:bodyPr/>
                    <a:lstStyle/>
                    <a:p>
                      <a:pPr algn="ctr"/>
                      <a:r>
                        <a:rPr lang="zh-CN" altLang="en-US" sz="1800" dirty="0">
                          <a:latin typeface="微软雅黑" charset="0"/>
                          <a:ea typeface="微软雅黑" charset="0"/>
                        </a:rPr>
                        <a:t>普通</a:t>
                      </a:r>
                    </a:p>
                  </a:txBody>
                  <a:tcPr anchor="ctr"/>
                </a:tc>
                <a:extLst>
                  <a:ext uri="{0D108BD9-81ED-4DB2-BD59-A6C34878D82A}">
                    <a16:rowId xmlns:a16="http://schemas.microsoft.com/office/drawing/2014/main" val="10002"/>
                  </a:ext>
                </a:extLst>
              </a:tr>
              <a:tr h="566906">
                <a:tc>
                  <a:txBody>
                    <a:bodyPr/>
                    <a:lstStyle/>
                    <a:p>
                      <a:pPr algn="ctr"/>
                      <a:r>
                        <a:rPr lang="zh-CN" altLang="en-US" sz="1800" dirty="0">
                          <a:latin typeface="微软雅黑" charset="0"/>
                          <a:ea typeface="微软雅黑" charset="0"/>
                        </a:rPr>
                        <a:t>口令</a:t>
                      </a:r>
                    </a:p>
                  </a:txBody>
                  <a:tcPr anchor="ctr"/>
                </a:tc>
                <a:tc>
                  <a:txBody>
                    <a:bodyPr/>
                    <a:lstStyle/>
                    <a:p>
                      <a:pPr algn="ctr"/>
                      <a:r>
                        <a:rPr lang="en-US" altLang="zh-CN" sz="1800" dirty="0" err="1">
                          <a:latin typeface="微软雅黑" charset="0"/>
                          <a:ea typeface="微软雅黑" charset="0"/>
                        </a:rPr>
                        <a:t>userpass</a:t>
                      </a:r>
                    </a:p>
                  </a:txBody>
                  <a:tcPr anchor="ctr"/>
                </a:tc>
                <a:tc>
                  <a:txBody>
                    <a:bodyPr/>
                    <a:lstStyle/>
                    <a:p>
                      <a:pPr algn="ctr"/>
                      <a:r>
                        <a:rPr lang="en-US" altLang="zh-CN" sz="1800" dirty="0">
                          <a:latin typeface="微软雅黑" charset="0"/>
                          <a:ea typeface="微软雅黑" charset="0"/>
                        </a:rPr>
                        <a:t>VARCHAR(50)</a:t>
                      </a:r>
                    </a:p>
                  </a:txBody>
                  <a:tcPr anchor="ctr"/>
                </a:tc>
                <a:tc>
                  <a:txBody>
                    <a:bodyPr/>
                    <a:lstStyle/>
                    <a:p>
                      <a:pPr algn="ctr"/>
                      <a:r>
                        <a:rPr lang="en-US" altLang="zh-CN" sz="1800" dirty="0">
                          <a:latin typeface="微软雅黑" charset="0"/>
                          <a:ea typeface="微软雅黑" charset="0"/>
                        </a:rPr>
                        <a:t>NOT NULL</a:t>
                      </a:r>
                    </a:p>
                  </a:txBody>
                  <a:tcPr anchor="ctr"/>
                </a:tc>
                <a:tc>
                  <a:txBody>
                    <a:bodyPr/>
                    <a:lstStyle/>
                    <a:p>
                      <a:pPr algn="ctr"/>
                      <a:r>
                        <a:rPr lang="zh-CN" altLang="en-US" sz="1800" dirty="0">
                          <a:latin typeface="微软雅黑" charset="0"/>
                          <a:ea typeface="微软雅黑" charset="0"/>
                        </a:rPr>
                        <a:t>普通</a:t>
                      </a:r>
                    </a:p>
                  </a:txBody>
                  <a:tcPr anchor="ctr"/>
                </a:tc>
                <a:extLst>
                  <a:ext uri="{0D108BD9-81ED-4DB2-BD59-A6C34878D82A}">
                    <a16:rowId xmlns:a16="http://schemas.microsoft.com/office/drawing/2014/main" val="10003"/>
                  </a:ext>
                </a:extLst>
              </a:tr>
              <a:tr h="504056">
                <a:tc>
                  <a:txBody>
                    <a:bodyPr/>
                    <a:lstStyle/>
                    <a:p>
                      <a:pPr algn="ctr"/>
                      <a:r>
                        <a:rPr lang="zh-CN" altLang="en-US" sz="1800" dirty="0">
                          <a:latin typeface="微软雅黑" charset="0"/>
                          <a:ea typeface="微软雅黑" charset="0"/>
                        </a:rPr>
                        <a:t>联系电话</a:t>
                      </a:r>
                    </a:p>
                  </a:txBody>
                  <a:tcPr anchor="ctr"/>
                </a:tc>
                <a:tc>
                  <a:txBody>
                    <a:bodyPr/>
                    <a:lstStyle/>
                    <a:p>
                      <a:pPr algn="ctr"/>
                      <a:r>
                        <a:rPr lang="en-US" altLang="zh-CN" sz="1800" dirty="0" err="1">
                          <a:latin typeface="微软雅黑" charset="0"/>
                          <a:ea typeface="微软雅黑" charset="0"/>
                        </a:rPr>
                        <a:t>telno</a:t>
                      </a:r>
                    </a:p>
                  </a:txBody>
                  <a:tcPr anchor="ctr"/>
                </a:tc>
                <a:tc>
                  <a:txBody>
                    <a:bodyPr/>
                    <a:lstStyle/>
                    <a:p>
                      <a:pPr algn="ctr"/>
                      <a:r>
                        <a:rPr lang="en-US" altLang="zh-CN" sz="1800" dirty="0">
                          <a:latin typeface="微软雅黑" charset="0"/>
                          <a:ea typeface="微软雅黑" charset="0"/>
                        </a:rPr>
                        <a:t>VARCHAR(20)</a:t>
                      </a:r>
                    </a:p>
                  </a:txBody>
                  <a:tcPr anchor="ctr"/>
                </a:tc>
                <a:tc>
                  <a:txBody>
                    <a:bodyPr/>
                    <a:lstStyle/>
                    <a:p>
                      <a:pPr algn="ctr"/>
                      <a:r>
                        <a:rPr lang="en-US" altLang="zh-CN" sz="1800" dirty="0">
                          <a:latin typeface="微软雅黑" charset="0"/>
                          <a:ea typeface="微软雅黑" charset="0"/>
                        </a:rPr>
                        <a:t>NOT NULL</a:t>
                      </a:r>
                    </a:p>
                  </a:txBody>
                  <a:tcPr anchor="ctr"/>
                </a:tc>
                <a:tc>
                  <a:txBody>
                    <a:bodyPr/>
                    <a:lstStyle/>
                    <a:p>
                      <a:pPr algn="ctr"/>
                      <a:r>
                        <a:rPr lang="zh-CN" altLang="en-US" sz="1800" dirty="0">
                          <a:latin typeface="微软雅黑" charset="0"/>
                          <a:ea typeface="微软雅黑" charset="0"/>
                        </a:rPr>
                        <a:t>唯一</a:t>
                      </a:r>
                    </a:p>
                  </a:txBody>
                  <a:tcPr anchor="ctr"/>
                </a:tc>
                <a:extLst>
                  <a:ext uri="{0D108BD9-81ED-4DB2-BD59-A6C34878D82A}">
                    <a16:rowId xmlns:a16="http://schemas.microsoft.com/office/drawing/2014/main" val="10004"/>
                  </a:ext>
                </a:extLst>
              </a:tr>
              <a:tr h="699506">
                <a:tc>
                  <a:txBody>
                    <a:bodyPr/>
                    <a:lstStyle/>
                    <a:p>
                      <a:pPr algn="ctr"/>
                      <a:r>
                        <a:rPr lang="zh-CN" altLang="en-US" sz="1800" dirty="0">
                          <a:latin typeface="微软雅黑" charset="0"/>
                          <a:ea typeface="微软雅黑" charset="0"/>
                        </a:rPr>
                        <a:t>性别</a:t>
                      </a:r>
                    </a:p>
                  </a:txBody>
                  <a:tcPr anchor="ctr"/>
                </a:tc>
                <a:tc>
                  <a:txBody>
                    <a:bodyPr/>
                    <a:lstStyle/>
                    <a:p>
                      <a:pPr algn="ctr"/>
                      <a:r>
                        <a:rPr lang="en-US" altLang="zh-CN" sz="1800" dirty="0">
                          <a:latin typeface="微软雅黑" charset="0"/>
                          <a:ea typeface="微软雅黑" charset="0"/>
                        </a:rPr>
                        <a:t>sex</a:t>
                      </a:r>
                    </a:p>
                  </a:txBody>
                  <a:tcPr anchor="ctr"/>
                </a:tc>
                <a:tc>
                  <a:txBody>
                    <a:bodyPr/>
                    <a:lstStyle/>
                    <a:p>
                      <a:pPr algn="ctr"/>
                      <a:r>
                        <a:rPr lang="en-US" altLang="zh-CN" sz="1800" dirty="0">
                          <a:latin typeface="微软雅黑" charset="0"/>
                          <a:ea typeface="微软雅黑" charset="0"/>
                        </a:rPr>
                        <a:t>ENUM</a:t>
                      </a:r>
                      <a:r>
                        <a:rPr lang="zh-CN" altLang="en-US" sz="1800" dirty="0">
                          <a:latin typeface="微软雅黑" charset="0"/>
                          <a:ea typeface="微软雅黑" charset="0"/>
                        </a:rPr>
                        <a:t>(</a:t>
                      </a:r>
                      <a:r>
                        <a:rPr lang="en-US" altLang="zh-CN" sz="1800" dirty="0">
                          <a:latin typeface="Times New Roman" charset="0"/>
                          <a:ea typeface="Times New Roman" charset="0"/>
                          <a:cs typeface="Times New Roman" charset="0"/>
                        </a:rPr>
                        <a:t>‘</a:t>
                      </a:r>
                      <a:r>
                        <a:rPr lang="zh-CN" altLang="en-US" sz="1800" dirty="0">
                          <a:latin typeface="微软雅黑" charset="0"/>
                          <a:ea typeface="微软雅黑" charset="0"/>
                        </a:rPr>
                        <a:t>男</a:t>
                      </a:r>
                      <a:r>
                        <a:rPr lang="en-US" altLang="zh-CN" sz="1800" dirty="0">
                          <a:latin typeface="Times New Roman" charset="0"/>
                          <a:ea typeface="Times New Roman" charset="0"/>
                          <a:cs typeface="Times New Roman" charset="0"/>
                        </a:rPr>
                        <a:t>’,’</a:t>
                      </a:r>
                      <a:r>
                        <a:rPr lang="zh-CN" altLang="en-US" sz="1800" dirty="0">
                          <a:latin typeface="微软雅黑" charset="0"/>
                          <a:ea typeface="微软雅黑" charset="0"/>
                        </a:rPr>
                        <a:t>女</a:t>
                      </a:r>
                      <a:r>
                        <a:rPr lang="en-US" altLang="zh-CN" sz="1800" dirty="0">
                          <a:latin typeface="Times New Roman" charset="0"/>
                          <a:ea typeface="Times New Roman" charset="0"/>
                          <a:cs typeface="Times New Roman" charset="0"/>
                        </a:rPr>
                        <a:t>’</a:t>
                      </a:r>
                      <a:r>
                        <a:rPr lang="en-US" altLang="zh-CN" sz="1800" dirty="0">
                          <a:latin typeface="微软雅黑" charset="0"/>
                          <a:ea typeface="微软雅黑" charset="0"/>
                        </a:rPr>
                        <a:t>)</a:t>
                      </a:r>
                      <a:endParaRPr lang="zh-CN" altLang="en-US" sz="1800" dirty="0">
                        <a:latin typeface="微软雅黑" charset="0"/>
                        <a:ea typeface="微软雅黑" charset="0"/>
                      </a:endParaRPr>
                    </a:p>
                  </a:txBody>
                  <a:tcPr anchor="ctr"/>
                </a:tc>
                <a:tc>
                  <a:txBody>
                    <a:bodyPr/>
                    <a:lstStyle/>
                    <a:p>
                      <a:pPr algn="ctr"/>
                      <a:r>
                        <a:rPr lang="en-US" altLang="zh-CN" sz="1800" dirty="0">
                          <a:latin typeface="微软雅黑" charset="0"/>
                          <a:ea typeface="微软雅黑" charset="0"/>
                        </a:rPr>
                        <a:t>NOT NULL DEFAULT ‘</a:t>
                      </a:r>
                      <a:r>
                        <a:rPr lang="zh-CN" altLang="en-US" sz="1800" dirty="0">
                          <a:latin typeface="微软雅黑" charset="0"/>
                          <a:ea typeface="微软雅黑" charset="0"/>
                        </a:rPr>
                        <a:t>男</a:t>
                      </a:r>
                      <a:r>
                        <a:rPr lang="en-US" altLang="zh-CN" sz="1800" dirty="0">
                          <a:latin typeface="微软雅黑" charset="0"/>
                          <a:ea typeface="微软雅黑" charset="0"/>
                        </a:rPr>
                        <a:t>’</a:t>
                      </a:r>
                      <a:endParaRPr lang="zh-CN" altLang="en-US" sz="1800" dirty="0">
                        <a:latin typeface="微软雅黑" charset="0"/>
                        <a:ea typeface="微软雅黑" charset="0"/>
                      </a:endParaRPr>
                    </a:p>
                  </a:txBody>
                  <a:tcPr anchor="ctr"/>
                </a:tc>
                <a:tc>
                  <a:txBody>
                    <a:bodyPr/>
                    <a:lstStyle/>
                    <a:p>
                      <a:pPr algn="ctr"/>
                      <a:endParaRPr lang="zh-CN" altLang="en-US" sz="1800" dirty="0">
                        <a:latin typeface="微软雅黑" charset="0"/>
                        <a:ea typeface="微软雅黑" charset="0"/>
                      </a:endParaRPr>
                    </a:p>
                  </a:txBody>
                  <a:tcPr anchor="ctr"/>
                </a:tc>
                <a:extLst>
                  <a:ext uri="{0D108BD9-81ED-4DB2-BD59-A6C34878D82A}">
                    <a16:rowId xmlns:a16="http://schemas.microsoft.com/office/drawing/2014/main" val="10005"/>
                  </a:ext>
                </a:extLst>
              </a:tr>
              <a:tr h="640080">
                <a:tc>
                  <a:txBody>
                    <a:bodyPr/>
                    <a:lstStyle/>
                    <a:p>
                      <a:pPr algn="ctr"/>
                      <a:r>
                        <a:rPr lang="zh-CN" altLang="en-US" sz="1800" dirty="0">
                          <a:latin typeface="微软雅黑" charset="0"/>
                          <a:ea typeface="微软雅黑" charset="0"/>
                        </a:rPr>
                        <a:t>出生日期</a:t>
                      </a:r>
                    </a:p>
                  </a:txBody>
                  <a:tcPr anchor="ctr"/>
                </a:tc>
                <a:tc>
                  <a:txBody>
                    <a:bodyPr/>
                    <a:lstStyle/>
                    <a:p>
                      <a:pPr algn="ctr"/>
                      <a:r>
                        <a:rPr lang="en-US" altLang="zh-CN" sz="1800" dirty="0">
                          <a:latin typeface="微软雅黑" charset="0"/>
                          <a:ea typeface="微软雅黑" charset="0"/>
                        </a:rPr>
                        <a:t>birthday</a:t>
                      </a:r>
                    </a:p>
                  </a:txBody>
                  <a:tcPr anchor="ctr"/>
                </a:tc>
                <a:tc>
                  <a:txBody>
                    <a:bodyPr/>
                    <a:lstStyle/>
                    <a:p>
                      <a:pPr algn="ctr"/>
                      <a:r>
                        <a:rPr lang="en-US" altLang="zh-CN" sz="1800" dirty="0">
                          <a:latin typeface="微软雅黑" charset="0"/>
                          <a:ea typeface="微软雅黑" charset="0"/>
                        </a:rPr>
                        <a:t>DATE</a:t>
                      </a:r>
                    </a:p>
                  </a:txBody>
                  <a:tcPr anchor="ctr"/>
                </a:tc>
                <a:tc>
                  <a:txBody>
                    <a:bodyPr/>
                    <a:lstStyle/>
                    <a:p>
                      <a:pPr algn="ctr"/>
                      <a:r>
                        <a:rPr lang="en-US" altLang="zh-CN" sz="1800" dirty="0">
                          <a:latin typeface="微软雅黑" charset="0"/>
                          <a:ea typeface="微软雅黑" charset="0"/>
                        </a:rPr>
                        <a:t>NOT NULL DEFAULT ‘0000-00-00’</a:t>
                      </a:r>
                    </a:p>
                  </a:txBody>
                  <a:tcPr anchor="ctr"/>
                </a:tc>
                <a:tc>
                  <a:txBody>
                    <a:bodyPr/>
                    <a:lstStyle/>
                    <a:p>
                      <a:pPr algn="ctr"/>
                      <a:endParaRPr lang="zh-CN" altLang="en-US" sz="1800" dirty="0">
                        <a:latin typeface="微软雅黑" charset="0"/>
                        <a:ea typeface="微软雅黑" charset="0"/>
                      </a:endParaRP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075992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39</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2.4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数据表对象管理</a:t>
            </a:r>
          </a:p>
        </p:txBody>
      </p:sp>
      <p:sp>
        <p:nvSpPr>
          <p:cNvPr id="5" name="Rectangle 2">
            <a:extLst>
              <a:ext uri="{FF2B5EF4-FFF2-40B4-BE49-F238E27FC236}">
                <a16:creationId xmlns:a16="http://schemas.microsoft.com/office/drawing/2014/main" id="{40A92F1E-43A8-E645-8209-4F7DC0EDD1A8}"/>
              </a:ext>
            </a:extLst>
          </p:cNvPr>
          <p:cNvSpPr txBox="1">
            <a:spLocks noChangeArrowheads="1"/>
          </p:cNvSpPr>
          <p:nvPr/>
        </p:nvSpPr>
        <p:spPr>
          <a:xfrm>
            <a:off x="541674" y="778053"/>
            <a:ext cx="2483710" cy="571480"/>
          </a:xfrm>
          <a:prstGeom prst="rect">
            <a:avLst/>
          </a:prstGeom>
        </p:spPr>
        <p:txBody>
          <a:bodyPr vert="horz" lIns="91440" tIns="45720" rIns="91440" bIns="45720" rtlCol="0" anchor="b">
            <a:normAutofit fontScale="70000" lnSpcReduction="20000"/>
            <a:scene3d>
              <a:camera prst="orthographicFront"/>
              <a:lightRig rig="soft" dir="t">
                <a:rot lat="0" lon="0" rev="15600000"/>
              </a:lightRig>
            </a:scene3d>
            <a:sp3d extrusionH="57150" prstMaterial="softEdge">
              <a:bevelT w="25400" h="38100"/>
            </a:sp3d>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b="1" dirty="0">
                <a:ln/>
                <a:solidFill>
                  <a:schemeClr val="accent4"/>
                </a:solidFill>
                <a:latin typeface="微软雅黑" charset="0"/>
                <a:ea typeface="微软雅黑" charset="0"/>
              </a:rPr>
              <a:t>建表实例</a:t>
            </a:r>
          </a:p>
        </p:txBody>
      </p:sp>
      <p:sp>
        <p:nvSpPr>
          <p:cNvPr id="6" name="Rectangle 3">
            <a:extLst>
              <a:ext uri="{FF2B5EF4-FFF2-40B4-BE49-F238E27FC236}">
                <a16:creationId xmlns:a16="http://schemas.microsoft.com/office/drawing/2014/main" id="{47D7ABE0-D928-B145-8041-4E2DB7C84722}"/>
              </a:ext>
            </a:extLst>
          </p:cNvPr>
          <p:cNvSpPr txBox="1">
            <a:spLocks noChangeArrowheads="1"/>
          </p:cNvSpPr>
          <p:nvPr/>
        </p:nvSpPr>
        <p:spPr bwMode="auto">
          <a:xfrm>
            <a:off x="1442057" y="1232656"/>
            <a:ext cx="9844251" cy="5237180"/>
          </a:xfrm>
          <a:prstGeom prst="rect">
            <a:avLst/>
          </a:prstGeom>
          <a:noFill/>
          <a:ln w="9525">
            <a:noFill/>
            <a:miter lim="800000"/>
          </a:ln>
        </p:spPr>
        <p:txBody>
          <a:bodyPr/>
          <a:lstStyle/>
          <a:p>
            <a:pPr>
              <a:lnSpc>
                <a:spcPct val="160000"/>
              </a:lnSpc>
              <a:buClr>
                <a:schemeClr val="accent2"/>
              </a:buClr>
              <a:buSzPct val="75000"/>
            </a:pPr>
            <a:r>
              <a:rPr lang="en-US" dirty="0">
                <a:latin typeface="Times New Roman" panose="02020603050405020304" pitchFamily="18" charset="0"/>
                <a:ea typeface="微软雅黑" charset="0"/>
                <a:cs typeface="Times New Roman" panose="02020603050405020304" pitchFamily="18" charset="0"/>
              </a:rPr>
              <a:t>CREATE TABLE IF NOT EXISTS `users`(</a:t>
            </a:r>
          </a:p>
          <a:p>
            <a:pPr>
              <a:lnSpc>
                <a:spcPct val="160000"/>
              </a:lnSpc>
              <a:buClr>
                <a:schemeClr val="accent2"/>
              </a:buClr>
              <a:buSzPct val="75000"/>
            </a:pPr>
            <a:r>
              <a:rPr lang="en-US" dirty="0">
                <a:latin typeface="Times New Roman" panose="02020603050405020304" pitchFamily="18" charset="0"/>
                <a:ea typeface="微软雅黑" charset="0"/>
                <a:cs typeface="Times New Roman" panose="02020603050405020304" pitchFamily="18" charset="0"/>
              </a:rPr>
              <a:t>	`id` INT UNSIGNED NOT NULL </a:t>
            </a:r>
            <a:r>
              <a:rPr lang="en-US" dirty="0">
                <a:solidFill>
                  <a:srgbClr val="FF0000"/>
                </a:solidFill>
                <a:latin typeface="Times New Roman" panose="02020603050405020304" pitchFamily="18" charset="0"/>
                <a:ea typeface="微软雅黑" charset="0"/>
                <a:cs typeface="Times New Roman" panose="02020603050405020304" pitchFamily="18" charset="0"/>
              </a:rPr>
              <a:t>AUTO_INCREMENT</a:t>
            </a:r>
            <a:r>
              <a:rPr lang="en-US" dirty="0">
                <a:latin typeface="Times New Roman" panose="02020603050405020304" pitchFamily="18" charset="0"/>
                <a:ea typeface="微软雅黑" charset="0"/>
                <a:cs typeface="Times New Roman" panose="02020603050405020304" pitchFamily="18" charset="0"/>
              </a:rPr>
              <a:t>,</a:t>
            </a:r>
          </a:p>
          <a:p>
            <a:pPr>
              <a:lnSpc>
                <a:spcPct val="160000"/>
              </a:lnSpc>
              <a:buClr>
                <a:schemeClr val="accent2"/>
              </a:buClr>
              <a:buSzPct val="75000"/>
            </a:pPr>
            <a:r>
              <a:rPr lang="en-US" dirty="0">
                <a:latin typeface="Times New Roman" panose="02020603050405020304" pitchFamily="18" charset="0"/>
                <a:ea typeface="微软雅黑" charset="0"/>
                <a:cs typeface="Times New Roman" panose="02020603050405020304" pitchFamily="18" charset="0"/>
              </a:rPr>
              <a:t>	`username` VARCHAR(50) NOT NULL,</a:t>
            </a:r>
          </a:p>
          <a:p>
            <a:pPr>
              <a:lnSpc>
                <a:spcPct val="160000"/>
              </a:lnSpc>
              <a:buClr>
                <a:schemeClr val="accent2"/>
              </a:buClr>
              <a:buSzPct val="75000"/>
            </a:pPr>
            <a:r>
              <a:rPr lang="en-US" dirty="0">
                <a:latin typeface="Times New Roman" panose="02020603050405020304" pitchFamily="18" charset="0"/>
                <a:ea typeface="微软雅黑" charset="0"/>
                <a:cs typeface="Times New Roman" panose="02020603050405020304" pitchFamily="18" charset="0"/>
              </a:rPr>
              <a:t>	`</a:t>
            </a:r>
            <a:r>
              <a:rPr lang="en-US" dirty="0" err="1">
                <a:latin typeface="Times New Roman" panose="02020603050405020304" pitchFamily="18" charset="0"/>
                <a:ea typeface="微软雅黑" charset="0"/>
                <a:cs typeface="Times New Roman" panose="02020603050405020304" pitchFamily="18" charset="0"/>
              </a:rPr>
              <a:t>userpass</a:t>
            </a:r>
            <a:r>
              <a:rPr lang="en-US" dirty="0">
                <a:latin typeface="Times New Roman" panose="02020603050405020304" pitchFamily="18" charset="0"/>
                <a:ea typeface="微软雅黑" charset="0"/>
                <a:cs typeface="Times New Roman" panose="02020603050405020304" pitchFamily="18" charset="0"/>
              </a:rPr>
              <a:t>` VARCHAR(50) NOT NULL,</a:t>
            </a:r>
          </a:p>
          <a:p>
            <a:pPr>
              <a:lnSpc>
                <a:spcPct val="160000"/>
              </a:lnSpc>
              <a:buClr>
                <a:schemeClr val="accent2"/>
              </a:buClr>
              <a:buSzPct val="75000"/>
            </a:pPr>
            <a:r>
              <a:rPr lang="en-US" dirty="0">
                <a:latin typeface="Times New Roman" panose="02020603050405020304" pitchFamily="18" charset="0"/>
                <a:ea typeface="微软雅黑" charset="0"/>
                <a:cs typeface="Times New Roman" panose="02020603050405020304" pitchFamily="18" charset="0"/>
              </a:rPr>
              <a:t>	`</a:t>
            </a:r>
            <a:r>
              <a:rPr lang="en-US" dirty="0" err="1">
                <a:latin typeface="Times New Roman" panose="02020603050405020304" pitchFamily="18" charset="0"/>
                <a:ea typeface="微软雅黑" charset="0"/>
                <a:cs typeface="Times New Roman" panose="02020603050405020304" pitchFamily="18" charset="0"/>
              </a:rPr>
              <a:t>telno</a:t>
            </a:r>
            <a:r>
              <a:rPr lang="en-US" dirty="0">
                <a:latin typeface="Times New Roman" panose="02020603050405020304" pitchFamily="18" charset="0"/>
                <a:ea typeface="微软雅黑" charset="0"/>
                <a:cs typeface="Times New Roman" panose="02020603050405020304" pitchFamily="18" charset="0"/>
              </a:rPr>
              <a:t>` VARCHAR(20) NOT NULL </a:t>
            </a:r>
            <a:r>
              <a:rPr lang="en-US" dirty="0">
                <a:solidFill>
                  <a:srgbClr val="FF0000"/>
                </a:solidFill>
                <a:latin typeface="Times New Roman" panose="02020603050405020304" pitchFamily="18" charset="0"/>
                <a:ea typeface="微软雅黑" charset="0"/>
                <a:cs typeface="Times New Roman" panose="02020603050405020304" pitchFamily="18" charset="0"/>
              </a:rPr>
              <a:t>UNIQUE</a:t>
            </a:r>
            <a:r>
              <a:rPr lang="en-US" dirty="0">
                <a:latin typeface="Times New Roman" panose="02020603050405020304" pitchFamily="18" charset="0"/>
                <a:ea typeface="微软雅黑" charset="0"/>
                <a:cs typeface="Times New Roman" panose="02020603050405020304" pitchFamily="18" charset="0"/>
              </a:rPr>
              <a:t>,</a:t>
            </a:r>
          </a:p>
          <a:p>
            <a:pPr>
              <a:lnSpc>
                <a:spcPct val="160000"/>
              </a:lnSpc>
              <a:buClr>
                <a:schemeClr val="accent2"/>
              </a:buClr>
              <a:buSzPct val="75000"/>
            </a:pPr>
            <a:r>
              <a:rPr lang="en-US" dirty="0">
                <a:latin typeface="Times New Roman" panose="02020603050405020304" pitchFamily="18" charset="0"/>
                <a:ea typeface="微软雅黑" charset="0"/>
                <a:cs typeface="Times New Roman" panose="02020603050405020304" pitchFamily="18" charset="0"/>
              </a:rPr>
              <a:t>	`sex` ENUM('</a:t>
            </a:r>
            <a:r>
              <a:rPr lang="zh-CN" altLang="en-US" dirty="0">
                <a:latin typeface="Times New Roman" panose="02020603050405020304" pitchFamily="18" charset="0"/>
                <a:ea typeface="微软雅黑" charset="0"/>
                <a:cs typeface="Times New Roman" panose="02020603050405020304" pitchFamily="18" charset="0"/>
              </a:rPr>
              <a:t>男</a:t>
            </a:r>
            <a:r>
              <a:rPr lang="en-US" altLang="zh-CN" dirty="0">
                <a:latin typeface="Times New Roman" panose="02020603050405020304" pitchFamily="18" charset="0"/>
                <a:ea typeface="微软雅黑" charset="0"/>
                <a:cs typeface="Times New Roman" panose="02020603050405020304" pitchFamily="18" charset="0"/>
              </a:rPr>
              <a:t>', '</a:t>
            </a:r>
            <a:r>
              <a:rPr lang="zh-CN" altLang="en-US" dirty="0">
                <a:latin typeface="Times New Roman" panose="02020603050405020304" pitchFamily="18" charset="0"/>
                <a:ea typeface="微软雅黑" charset="0"/>
                <a:cs typeface="Times New Roman" panose="02020603050405020304" pitchFamily="18" charset="0"/>
              </a:rPr>
              <a:t>女</a:t>
            </a:r>
            <a:r>
              <a:rPr lang="en-US" altLang="zh-CN" dirty="0">
                <a:latin typeface="Times New Roman" panose="02020603050405020304" pitchFamily="18" charset="0"/>
                <a:ea typeface="微软雅黑" charset="0"/>
                <a:cs typeface="Times New Roman" panose="02020603050405020304" pitchFamily="18" charset="0"/>
              </a:rPr>
              <a:t>') </a:t>
            </a:r>
            <a:r>
              <a:rPr lang="en-US" dirty="0">
                <a:latin typeface="Times New Roman" panose="02020603050405020304" pitchFamily="18" charset="0"/>
                <a:ea typeface="微软雅黑" charset="0"/>
                <a:cs typeface="Times New Roman" panose="02020603050405020304" pitchFamily="18" charset="0"/>
              </a:rPr>
              <a:t>NOT NULL DEFAULT '</a:t>
            </a:r>
            <a:r>
              <a:rPr lang="zh-CN" altLang="en-US" dirty="0">
                <a:latin typeface="Times New Roman" panose="02020603050405020304" pitchFamily="18" charset="0"/>
                <a:ea typeface="微软雅黑" charset="0"/>
                <a:cs typeface="Times New Roman" panose="02020603050405020304" pitchFamily="18" charset="0"/>
              </a:rPr>
              <a:t>男</a:t>
            </a:r>
            <a:r>
              <a:rPr lang="en-US" altLang="zh-CN" dirty="0">
                <a:latin typeface="Times New Roman" panose="02020603050405020304" pitchFamily="18" charset="0"/>
                <a:ea typeface="微软雅黑" charset="0"/>
                <a:cs typeface="Times New Roman" panose="02020603050405020304" pitchFamily="18" charset="0"/>
              </a:rPr>
              <a:t>',</a:t>
            </a:r>
          </a:p>
          <a:p>
            <a:pPr>
              <a:lnSpc>
                <a:spcPct val="160000"/>
              </a:lnSpc>
              <a:buClr>
                <a:schemeClr val="accent2"/>
              </a:buClr>
              <a:buSzPct val="75000"/>
            </a:pPr>
            <a:r>
              <a:rPr lang="en-US" altLang="zh-CN" dirty="0">
                <a:latin typeface="Times New Roman" panose="02020603050405020304" pitchFamily="18" charset="0"/>
                <a:ea typeface="微软雅黑" charset="0"/>
                <a:cs typeface="Times New Roman" panose="02020603050405020304" pitchFamily="18" charset="0"/>
              </a:rPr>
              <a:t>	`</a:t>
            </a:r>
            <a:r>
              <a:rPr lang="en-US" dirty="0">
                <a:latin typeface="Times New Roman" panose="02020603050405020304" pitchFamily="18" charset="0"/>
                <a:ea typeface="微软雅黑" charset="0"/>
                <a:cs typeface="Times New Roman" panose="02020603050405020304" pitchFamily="18" charset="0"/>
              </a:rPr>
              <a:t>birthday` DATE NOT NULL DEFAULT '2020-01-03',</a:t>
            </a:r>
          </a:p>
          <a:p>
            <a:pPr>
              <a:lnSpc>
                <a:spcPct val="160000"/>
              </a:lnSpc>
              <a:buClr>
                <a:schemeClr val="accent2"/>
              </a:buClr>
              <a:buSzPct val="75000"/>
            </a:pPr>
            <a:r>
              <a:rPr lang="en-US" dirty="0">
                <a:latin typeface="Times New Roman" panose="02020603050405020304" pitchFamily="18" charset="0"/>
                <a:ea typeface="微软雅黑" charset="0"/>
                <a:cs typeface="Times New Roman" panose="02020603050405020304" pitchFamily="18" charset="0"/>
              </a:rPr>
              <a:t>	PRIMARY KEY(`id`),</a:t>
            </a:r>
          </a:p>
          <a:p>
            <a:pPr>
              <a:lnSpc>
                <a:spcPct val="160000"/>
              </a:lnSpc>
              <a:buClr>
                <a:schemeClr val="accent2"/>
              </a:buClr>
              <a:buSzPct val="75000"/>
            </a:pPr>
            <a:r>
              <a:rPr lang="en-US" dirty="0">
                <a:latin typeface="Times New Roman" panose="02020603050405020304" pitchFamily="18" charset="0"/>
                <a:ea typeface="微软雅黑" charset="0"/>
                <a:cs typeface="Times New Roman" panose="02020603050405020304" pitchFamily="18" charset="0"/>
              </a:rPr>
              <a:t>	INDEX </a:t>
            </a:r>
            <a:r>
              <a:rPr lang="en-US" dirty="0" err="1">
                <a:latin typeface="Times New Roman" panose="02020603050405020304" pitchFamily="18" charset="0"/>
                <a:ea typeface="微软雅黑" charset="0"/>
                <a:cs typeface="Times New Roman" panose="02020603050405020304" pitchFamily="18" charset="0"/>
              </a:rPr>
              <a:t>username_index</a:t>
            </a:r>
            <a:r>
              <a:rPr lang="en-US" dirty="0">
                <a:latin typeface="Times New Roman" panose="02020603050405020304" pitchFamily="18" charset="0"/>
                <a:ea typeface="微软雅黑" charset="0"/>
                <a:cs typeface="Times New Roman" panose="02020603050405020304" pitchFamily="18" charset="0"/>
              </a:rPr>
              <a:t>(`username`),</a:t>
            </a:r>
          </a:p>
          <a:p>
            <a:pPr>
              <a:lnSpc>
                <a:spcPct val="160000"/>
              </a:lnSpc>
              <a:buClr>
                <a:schemeClr val="accent2"/>
              </a:buClr>
              <a:buSzPct val="75000"/>
            </a:pPr>
            <a:r>
              <a:rPr lang="en-US" dirty="0">
                <a:latin typeface="Times New Roman" panose="02020603050405020304" pitchFamily="18" charset="0"/>
                <a:ea typeface="微软雅黑" charset="0"/>
                <a:cs typeface="Times New Roman" panose="02020603050405020304" pitchFamily="18" charset="0"/>
              </a:rPr>
              <a:t>	INDEX </a:t>
            </a:r>
            <a:r>
              <a:rPr lang="en-US" dirty="0" err="1">
                <a:latin typeface="Times New Roman" panose="02020603050405020304" pitchFamily="18" charset="0"/>
                <a:ea typeface="微软雅黑" charset="0"/>
                <a:cs typeface="Times New Roman" panose="02020603050405020304" pitchFamily="18" charset="0"/>
              </a:rPr>
              <a:t>userpass_index</a:t>
            </a:r>
            <a:r>
              <a:rPr lang="en-US" dirty="0">
                <a:latin typeface="Times New Roman" panose="02020603050405020304" pitchFamily="18" charset="0"/>
                <a:ea typeface="微软雅黑" charset="0"/>
                <a:cs typeface="Times New Roman" panose="02020603050405020304" pitchFamily="18" charset="0"/>
              </a:rPr>
              <a:t>(`</a:t>
            </a:r>
            <a:r>
              <a:rPr lang="en-US" dirty="0" err="1">
                <a:latin typeface="Times New Roman" panose="02020603050405020304" pitchFamily="18" charset="0"/>
                <a:ea typeface="微软雅黑" charset="0"/>
                <a:cs typeface="Times New Roman" panose="02020603050405020304" pitchFamily="18" charset="0"/>
              </a:rPr>
              <a:t>userpass</a:t>
            </a:r>
            <a:r>
              <a:rPr lang="en-US" dirty="0">
                <a:latin typeface="Times New Roman" panose="02020603050405020304" pitchFamily="18" charset="0"/>
                <a:ea typeface="微软雅黑" charset="0"/>
                <a:cs typeface="Times New Roman" panose="02020603050405020304" pitchFamily="18" charset="0"/>
              </a:rPr>
              <a:t>`)</a:t>
            </a:r>
          </a:p>
          <a:p>
            <a:pPr>
              <a:lnSpc>
                <a:spcPct val="160000"/>
              </a:lnSpc>
              <a:buClr>
                <a:schemeClr val="accent2"/>
              </a:buClr>
              <a:buSzPct val="75000"/>
            </a:pPr>
            <a:r>
              <a:rPr lang="en-US" dirty="0">
                <a:latin typeface="Times New Roman" panose="02020603050405020304" pitchFamily="18" charset="0"/>
                <a:ea typeface="微软雅黑" charset="0"/>
                <a:cs typeface="Times New Roman" panose="02020603050405020304" pitchFamily="18" charset="0"/>
              </a:rPr>
              <a:t>)ENGINE=</a:t>
            </a:r>
            <a:r>
              <a:rPr lang="en-US" dirty="0" err="1">
                <a:solidFill>
                  <a:srgbClr val="FF0000"/>
                </a:solidFill>
                <a:latin typeface="Times New Roman" panose="02020603050405020304" pitchFamily="18" charset="0"/>
                <a:ea typeface="微软雅黑" charset="0"/>
                <a:cs typeface="Times New Roman" panose="02020603050405020304" pitchFamily="18" charset="0"/>
              </a:rPr>
              <a:t>MyISAM</a:t>
            </a:r>
            <a:r>
              <a:rPr lang="en-US" dirty="0">
                <a:latin typeface="Times New Roman" panose="02020603050405020304" pitchFamily="18" charset="0"/>
                <a:ea typeface="微软雅黑" charset="0"/>
                <a:cs typeface="Times New Roman" panose="02020603050405020304" pitchFamily="18" charset="0"/>
              </a:rPr>
              <a:t> DEFAULT CHARSET=utf8mb4 collate utf8mb4_general_ci;</a:t>
            </a:r>
          </a:p>
        </p:txBody>
      </p:sp>
    </p:spTree>
    <p:extLst>
      <p:ext uri="{BB962C8B-B14F-4D97-AF65-F5344CB8AC3E}">
        <p14:creationId xmlns:p14="http://schemas.microsoft.com/office/powerpoint/2010/main" val="2185589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4</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zh-CN" altLang="en-US" sz="4400" dirty="0">
                <a:solidFill>
                  <a:schemeClr val="bg1"/>
                </a:solidFill>
                <a:latin typeface="Microsoft YaHei" panose="020B0503020204020204" pitchFamily="34" charset="-122"/>
                <a:ea typeface="Microsoft YaHei" panose="020B0503020204020204" pitchFamily="34" charset="-122"/>
                <a:cs typeface="+mj-cs"/>
              </a:rPr>
              <a:t>本章任务</a:t>
            </a:r>
          </a:p>
        </p:txBody>
      </p:sp>
      <p:sp>
        <p:nvSpPr>
          <p:cNvPr id="5" name="内容占位符 2">
            <a:extLst>
              <a:ext uri="{FF2B5EF4-FFF2-40B4-BE49-F238E27FC236}">
                <a16:creationId xmlns:a16="http://schemas.microsoft.com/office/drawing/2014/main" id="{A4CC69AC-11DD-CA44-86D6-129102CFDCFC}"/>
              </a:ext>
            </a:extLst>
          </p:cNvPr>
          <p:cNvSpPr txBox="1">
            <a:spLocks/>
          </p:cNvSpPr>
          <p:nvPr/>
        </p:nvSpPr>
        <p:spPr>
          <a:xfrm>
            <a:off x="619541" y="812105"/>
            <a:ext cx="8286808" cy="5840293"/>
          </a:xfrm>
          <a:prstGeom prst="rect">
            <a:avLst/>
          </a:prstGeom>
        </p:spPr>
        <p:txBody>
          <a:bodyPr vert="horz" lIns="91440" tIns="45720" rIns="91440" bIns="45720" rtlCol="0">
            <a:no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50000"/>
              </a:lnSpc>
              <a:buClr>
                <a:srgbClr val="0070C0"/>
              </a:buClr>
              <a:buSzPct val="90000"/>
              <a:buFont typeface="+mj-lt"/>
              <a:buAutoNum type="arabicPeriod"/>
            </a:pPr>
            <a:r>
              <a:rPr lang="en-US" altLang="zh-CN" sz="3200" dirty="0">
                <a:latin typeface="Microsoft YaHei" panose="020B0503020204020204" pitchFamily="34" charset="-122"/>
                <a:ea typeface="Microsoft YaHei" panose="020B0503020204020204" pitchFamily="34" charset="-122"/>
              </a:rPr>
              <a:t>MySQL</a:t>
            </a:r>
            <a:r>
              <a:rPr lang="zh-CN" altLang="en-US" sz="3200" dirty="0">
                <a:latin typeface="Microsoft YaHei" panose="020B0503020204020204" pitchFamily="34" charset="-122"/>
                <a:ea typeface="Microsoft YaHei" panose="020B0503020204020204" pitchFamily="34" charset="-122"/>
              </a:rPr>
              <a:t>（</a:t>
            </a:r>
            <a:r>
              <a:rPr lang="en-US" altLang="zh-CN" sz="3200" dirty="0">
                <a:latin typeface="Microsoft YaHei" panose="020B0503020204020204" pitchFamily="34" charset="-122"/>
                <a:ea typeface="Microsoft YaHei" panose="020B0503020204020204" pitchFamily="34" charset="-122"/>
              </a:rPr>
              <a:t>MariaDB</a:t>
            </a:r>
            <a:r>
              <a:rPr lang="zh-CN" altLang="en-US" sz="3200" dirty="0">
                <a:latin typeface="Microsoft YaHei" panose="020B0503020204020204" pitchFamily="34" charset="-122"/>
                <a:ea typeface="Microsoft YaHei" panose="020B0503020204020204" pitchFamily="34" charset="-122"/>
              </a:rPr>
              <a:t>）数据库概述</a:t>
            </a:r>
            <a:endParaRPr lang="en-US" altLang="zh-CN" sz="3200" dirty="0">
              <a:latin typeface="Microsoft YaHei" panose="020B0503020204020204" pitchFamily="34" charset="-122"/>
              <a:ea typeface="Microsoft YaHei" panose="020B0503020204020204" pitchFamily="34" charset="-122"/>
            </a:endParaRPr>
          </a:p>
          <a:p>
            <a:pPr marL="457200" indent="-457200" algn="l">
              <a:lnSpc>
                <a:spcPct val="150000"/>
              </a:lnSpc>
              <a:buClr>
                <a:srgbClr val="0070C0"/>
              </a:buClr>
              <a:buSzPct val="90000"/>
              <a:buFont typeface="+mj-lt"/>
              <a:buAutoNum type="arabicPeriod"/>
            </a:pPr>
            <a:r>
              <a:rPr lang="en-US" altLang="zh-CN" sz="3200" dirty="0">
                <a:latin typeface="Microsoft YaHei" panose="020B0503020204020204" pitchFamily="34" charset="-122"/>
                <a:ea typeface="Microsoft YaHei" panose="020B0503020204020204" pitchFamily="34" charset="-122"/>
              </a:rPr>
              <a:t>MySQL</a:t>
            </a:r>
            <a:r>
              <a:rPr lang="zh-CN" altLang="en-US" sz="3200" dirty="0">
                <a:latin typeface="Microsoft YaHei" panose="020B0503020204020204" pitchFamily="34" charset="-122"/>
                <a:ea typeface="Microsoft YaHei" panose="020B0503020204020204" pitchFamily="34" charset="-122"/>
              </a:rPr>
              <a:t>（</a:t>
            </a:r>
            <a:r>
              <a:rPr lang="en-US" altLang="zh-CN" sz="3200" dirty="0">
                <a:latin typeface="Microsoft YaHei" panose="020B0503020204020204" pitchFamily="34" charset="-122"/>
                <a:ea typeface="Microsoft YaHei" panose="020B0503020204020204" pitchFamily="34" charset="-122"/>
              </a:rPr>
              <a:t>MariaDB</a:t>
            </a:r>
            <a:r>
              <a:rPr lang="zh-CN" altLang="en-US" sz="3200" dirty="0">
                <a:latin typeface="Microsoft YaHei" panose="020B0503020204020204" pitchFamily="34" charset="-122"/>
                <a:ea typeface="Microsoft YaHei" panose="020B0503020204020204" pitchFamily="34" charset="-122"/>
              </a:rPr>
              <a:t>）数据库表设计</a:t>
            </a:r>
            <a:endParaRPr lang="en-US" altLang="zh-CN" sz="3200" dirty="0">
              <a:latin typeface="Microsoft YaHei" panose="020B0503020204020204" pitchFamily="34" charset="-122"/>
              <a:ea typeface="Microsoft YaHei" panose="020B0503020204020204" pitchFamily="34" charset="-122"/>
            </a:endParaRPr>
          </a:p>
          <a:p>
            <a:pPr marL="457200" indent="-457200" algn="l">
              <a:lnSpc>
                <a:spcPct val="150000"/>
              </a:lnSpc>
              <a:buClr>
                <a:srgbClr val="0070C0"/>
              </a:buClr>
              <a:buSzPct val="90000"/>
              <a:buFont typeface="+mj-lt"/>
              <a:buAutoNum type="arabicPeriod"/>
            </a:pPr>
            <a:r>
              <a:rPr lang="en-US" altLang="zh-CN" sz="3200" dirty="0">
                <a:latin typeface="Microsoft YaHei" panose="020B0503020204020204" pitchFamily="34" charset="-122"/>
                <a:ea typeface="Microsoft YaHei" panose="020B0503020204020204" pitchFamily="34" charset="-122"/>
              </a:rPr>
              <a:t>PHP</a:t>
            </a:r>
            <a:r>
              <a:rPr lang="zh-CN" altLang="en-US" sz="3200" dirty="0">
                <a:latin typeface="Microsoft YaHei" panose="020B0503020204020204" pitchFamily="34" charset="-122"/>
                <a:ea typeface="Microsoft YaHei" panose="020B0503020204020204" pitchFamily="34" charset="-122"/>
              </a:rPr>
              <a:t>中的</a:t>
            </a:r>
            <a:r>
              <a:rPr lang="en-US" altLang="zh-CN" sz="3200" dirty="0" err="1">
                <a:latin typeface="Microsoft YaHei" panose="020B0503020204020204" pitchFamily="34" charset="-122"/>
                <a:ea typeface="Microsoft YaHei" panose="020B0503020204020204" pitchFamily="34" charset="-122"/>
              </a:rPr>
              <a:t>mysqli</a:t>
            </a:r>
            <a:r>
              <a:rPr lang="zh-CN" altLang="en-US" sz="3200" dirty="0">
                <a:latin typeface="Microsoft YaHei" panose="020B0503020204020204" pitchFamily="34" charset="-122"/>
                <a:ea typeface="Microsoft YaHei" panose="020B0503020204020204" pitchFamily="34" charset="-122"/>
              </a:rPr>
              <a:t>扩展</a:t>
            </a:r>
          </a:p>
        </p:txBody>
      </p:sp>
    </p:spTree>
    <p:extLst>
      <p:ext uri="{BB962C8B-B14F-4D97-AF65-F5344CB8AC3E}">
        <p14:creationId xmlns:p14="http://schemas.microsoft.com/office/powerpoint/2010/main" val="38776709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40</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2.4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数据表对象管理</a:t>
            </a:r>
          </a:p>
        </p:txBody>
      </p:sp>
      <p:sp>
        <p:nvSpPr>
          <p:cNvPr id="5" name="Rectangle 2">
            <a:extLst>
              <a:ext uri="{FF2B5EF4-FFF2-40B4-BE49-F238E27FC236}">
                <a16:creationId xmlns:a16="http://schemas.microsoft.com/office/drawing/2014/main" id="{40A92F1E-43A8-E645-8209-4F7DC0EDD1A8}"/>
              </a:ext>
            </a:extLst>
          </p:cNvPr>
          <p:cNvSpPr txBox="1">
            <a:spLocks noChangeArrowheads="1"/>
          </p:cNvSpPr>
          <p:nvPr/>
        </p:nvSpPr>
        <p:spPr>
          <a:xfrm>
            <a:off x="676657" y="689194"/>
            <a:ext cx="2483710" cy="571480"/>
          </a:xfrm>
          <a:prstGeom prst="rect">
            <a:avLst/>
          </a:prstGeom>
        </p:spPr>
        <p:txBody>
          <a:bodyPr vert="horz" lIns="91440" tIns="45720" rIns="91440" bIns="45720" rtlCol="0" anchor="b">
            <a:normAutofit fontScale="70000" lnSpcReduction="20000"/>
            <a:scene3d>
              <a:camera prst="orthographicFront"/>
              <a:lightRig rig="soft" dir="t">
                <a:rot lat="0" lon="0" rev="15600000"/>
              </a:lightRig>
            </a:scene3d>
            <a:sp3d extrusionH="57150" prstMaterial="softEdge">
              <a:bevelT w="25400" h="38100"/>
            </a:sp3d>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b="1" dirty="0">
                <a:ln/>
                <a:solidFill>
                  <a:schemeClr val="accent4"/>
                </a:solidFill>
                <a:latin typeface="微软雅黑" charset="0"/>
                <a:ea typeface="微软雅黑" charset="0"/>
              </a:rPr>
              <a:t>建表实例</a:t>
            </a:r>
          </a:p>
        </p:txBody>
      </p:sp>
      <p:sp>
        <p:nvSpPr>
          <p:cNvPr id="8" name="Rectangle 3">
            <a:extLst>
              <a:ext uri="{FF2B5EF4-FFF2-40B4-BE49-F238E27FC236}">
                <a16:creationId xmlns:a16="http://schemas.microsoft.com/office/drawing/2014/main" id="{BF88A4F4-B7B1-C942-814E-62864B90E45D}"/>
              </a:ext>
            </a:extLst>
          </p:cNvPr>
          <p:cNvSpPr txBox="1">
            <a:spLocks noChangeArrowheads="1"/>
          </p:cNvSpPr>
          <p:nvPr/>
        </p:nvSpPr>
        <p:spPr bwMode="auto">
          <a:xfrm>
            <a:off x="1301383" y="1260674"/>
            <a:ext cx="9479828" cy="5401383"/>
          </a:xfrm>
          <a:prstGeom prst="rect">
            <a:avLst/>
          </a:prstGeom>
          <a:noFill/>
          <a:ln w="9525">
            <a:noFill/>
            <a:miter lim="800000"/>
          </a:ln>
        </p:spPr>
        <p:txBody>
          <a:bodyPr/>
          <a:lstStyle/>
          <a:p>
            <a:pPr>
              <a:lnSpc>
                <a:spcPct val="160000"/>
              </a:lnSpc>
              <a:buClr>
                <a:schemeClr val="accent2"/>
              </a:buClr>
              <a:buSzPct val="75000"/>
            </a:pPr>
            <a:r>
              <a:rPr lang="zh-CN" altLang="en-US" sz="2000" dirty="0">
                <a:solidFill>
                  <a:srgbClr val="FF0000"/>
                </a:solidFill>
                <a:latin typeface="微软雅黑" pitchFamily="34" charset="-122"/>
                <a:ea typeface="微软雅黑" pitchFamily="34" charset="-122"/>
              </a:rPr>
              <a:t>注意事项</a:t>
            </a:r>
            <a:r>
              <a:rPr lang="zh-CN" altLang="en-US"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pPr>
              <a:lnSpc>
                <a:spcPct val="200000"/>
              </a:lnSpc>
              <a:buClr>
                <a:schemeClr val="accent2"/>
              </a:buClr>
              <a:buSzPct val="75000"/>
            </a:pPr>
            <a:r>
              <a:rPr lang="en-US" altLang="zh-CN" sz="2000" dirty="0">
                <a:latin typeface="微软雅黑" pitchFamily="34" charset="-122"/>
                <a:ea typeface="微软雅黑" pitchFamily="34" charset="-122"/>
              </a:rPr>
              <a:t>1. </a:t>
            </a:r>
            <a:r>
              <a:rPr lang="zh-CN" altLang="en-US" sz="2000" dirty="0">
                <a:latin typeface="微软雅黑" pitchFamily="34" charset="-122"/>
                <a:ea typeface="微软雅黑" pitchFamily="34" charset="-122"/>
              </a:rPr>
              <a:t>表的字段之间要使用</a:t>
            </a:r>
            <a:r>
              <a:rPr lang="zh-CN" altLang="en-US" sz="2000" dirty="0">
                <a:solidFill>
                  <a:srgbClr val="FF0000"/>
                </a:solidFill>
                <a:latin typeface="微软雅黑" pitchFamily="34" charset="-122"/>
                <a:ea typeface="微软雅黑" pitchFamily="34" charset="-122"/>
              </a:rPr>
              <a:t>逗号隔开</a:t>
            </a:r>
            <a:r>
              <a:rPr lang="zh-CN" altLang="en-US"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pPr>
              <a:lnSpc>
                <a:spcPct val="200000"/>
              </a:lnSpc>
              <a:buClr>
                <a:schemeClr val="accent2"/>
              </a:buClr>
              <a:buSzPct val="75000"/>
            </a:pPr>
            <a:r>
              <a:rPr lang="en-US" altLang="zh-CN" sz="2000" dirty="0">
                <a:latin typeface="微软雅黑" pitchFamily="34" charset="-122"/>
                <a:ea typeface="微软雅黑" pitchFamily="34" charset="-122"/>
              </a:rPr>
              <a:t>2. </a:t>
            </a:r>
            <a:r>
              <a:rPr lang="zh-CN" altLang="en-US" sz="2000" dirty="0">
                <a:latin typeface="微软雅黑" pitchFamily="34" charset="-122"/>
                <a:ea typeface="微软雅黑" pitchFamily="34" charset="-122"/>
              </a:rPr>
              <a:t>建表的最后一句一定不能有逗号。</a:t>
            </a:r>
            <a:endParaRPr lang="en-US" altLang="zh-CN" sz="2000" dirty="0">
              <a:latin typeface="微软雅黑" pitchFamily="34" charset="-122"/>
              <a:ea typeface="微软雅黑" pitchFamily="34" charset="-122"/>
            </a:endParaRPr>
          </a:p>
          <a:p>
            <a:pPr>
              <a:lnSpc>
                <a:spcPct val="200000"/>
              </a:lnSpc>
              <a:buClr>
                <a:schemeClr val="accent2"/>
              </a:buClr>
              <a:buSzPct val="75000"/>
            </a:pPr>
            <a:r>
              <a:rPr lang="en-US" altLang="zh-CN" sz="2000" dirty="0">
                <a:latin typeface="微软雅黑" pitchFamily="34" charset="-122"/>
                <a:ea typeface="微软雅黑" pitchFamily="34" charset="-122"/>
              </a:rPr>
              <a:t>3. </a:t>
            </a:r>
            <a:r>
              <a:rPr lang="zh-CN" altLang="en-US" sz="2000" dirty="0">
                <a:latin typeface="微软雅黑" pitchFamily="34" charset="-122"/>
                <a:ea typeface="微软雅黑" pitchFamily="34" charset="-122"/>
              </a:rPr>
              <a:t>表名称和字段名称</a:t>
            </a:r>
            <a:r>
              <a:rPr lang="zh-CN" altLang="en-US" sz="2000" dirty="0">
                <a:solidFill>
                  <a:srgbClr val="FF0000"/>
                </a:solidFill>
                <a:latin typeface="微软雅黑" pitchFamily="34" charset="-122"/>
                <a:ea typeface="微软雅黑" pitchFamily="34" charset="-122"/>
              </a:rPr>
              <a:t>尽量不要使用</a:t>
            </a:r>
            <a:r>
              <a:rPr lang="en-US" altLang="zh-CN" sz="2000" dirty="0" err="1">
                <a:solidFill>
                  <a:srgbClr val="FF0000"/>
                </a:solidFill>
                <a:latin typeface="微软雅黑" pitchFamily="34" charset="-122"/>
                <a:ea typeface="微软雅黑" pitchFamily="34" charset="-122"/>
              </a:rPr>
              <a:t>MySQL</a:t>
            </a:r>
            <a:r>
              <a:rPr lang="zh-CN" altLang="en-US" sz="2000" dirty="0">
                <a:solidFill>
                  <a:srgbClr val="FF0000"/>
                </a:solidFill>
                <a:latin typeface="微软雅黑" pitchFamily="34" charset="-122"/>
                <a:ea typeface="微软雅黑" pitchFamily="34" charset="-122"/>
              </a:rPr>
              <a:t>系统的关键字</a:t>
            </a:r>
            <a:r>
              <a:rPr lang="zh-CN" altLang="en-US"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pPr>
              <a:lnSpc>
                <a:spcPct val="200000"/>
              </a:lnSpc>
              <a:buClr>
                <a:schemeClr val="accent2"/>
              </a:buClr>
              <a:buSzPct val="75000"/>
            </a:pPr>
            <a:r>
              <a:rPr lang="en-US" altLang="zh-CN" sz="2000" dirty="0">
                <a:latin typeface="微软雅黑" pitchFamily="34" charset="-122"/>
                <a:ea typeface="微软雅黑" pitchFamily="34" charset="-122"/>
              </a:rPr>
              <a:t>4. </a:t>
            </a:r>
            <a:r>
              <a:rPr lang="zh-CN" altLang="en-US" sz="2000" dirty="0">
                <a:latin typeface="微软雅黑" pitchFamily="34" charset="-122"/>
                <a:ea typeface="微软雅黑" pitchFamily="34" charset="-122"/>
              </a:rPr>
              <a:t>如果一定要使用关键字，我们可以使用反引号将表名称和字段名称包含起来，进行过滤屏蔽。</a:t>
            </a:r>
            <a:endParaRPr lang="en-US" altLang="zh-CN" sz="2000" dirty="0">
              <a:latin typeface="微软雅黑" pitchFamily="34" charset="-122"/>
              <a:ea typeface="微软雅黑" pitchFamily="34" charset="-122"/>
            </a:endParaRPr>
          </a:p>
          <a:p>
            <a:pPr>
              <a:lnSpc>
                <a:spcPct val="200000"/>
              </a:lnSpc>
              <a:buClr>
                <a:schemeClr val="accent2"/>
              </a:buClr>
              <a:buSzPct val="75000"/>
            </a:pPr>
            <a:r>
              <a:rPr lang="en-US" altLang="zh-CN" sz="2000" dirty="0">
                <a:latin typeface="微软雅黑" pitchFamily="34" charset="-122"/>
                <a:ea typeface="微软雅黑" pitchFamily="34" charset="-122"/>
              </a:rPr>
              <a:t>5. </a:t>
            </a:r>
            <a:r>
              <a:rPr lang="zh-CN" altLang="en-US" sz="2000" dirty="0">
                <a:latin typeface="微软雅黑" pitchFamily="34" charset="-122"/>
                <a:ea typeface="微软雅黑" pitchFamily="34" charset="-122"/>
              </a:rPr>
              <a:t>使用反引号会使建表效率增高。</a:t>
            </a:r>
            <a:endParaRPr lang="en-US" altLang="zh-CN" sz="2000" dirty="0">
              <a:latin typeface="微软雅黑" pitchFamily="34" charset="-122"/>
              <a:ea typeface="微软雅黑" pitchFamily="34" charset="-122"/>
            </a:endParaRPr>
          </a:p>
          <a:p>
            <a:pPr>
              <a:lnSpc>
                <a:spcPct val="200000"/>
              </a:lnSpc>
              <a:buClr>
                <a:schemeClr val="accent2"/>
              </a:buClr>
              <a:buSzPct val="75000"/>
            </a:pPr>
            <a:r>
              <a:rPr lang="en-US" altLang="zh-CN" sz="2000" dirty="0">
                <a:latin typeface="微软雅黑" pitchFamily="34" charset="-122"/>
                <a:ea typeface="微软雅黑" pitchFamily="34" charset="-122"/>
              </a:rPr>
              <a:t>6. </a:t>
            </a:r>
            <a:r>
              <a:rPr lang="zh-CN" altLang="en-US" sz="2000" dirty="0">
                <a:solidFill>
                  <a:srgbClr val="FF0000"/>
                </a:solidFill>
                <a:latin typeface="微软雅黑" pitchFamily="34" charset="-122"/>
                <a:ea typeface="微软雅黑" pitchFamily="34" charset="-122"/>
              </a:rPr>
              <a:t>数据表名称和字段名称不能重名</a:t>
            </a:r>
            <a:r>
              <a:rPr lang="zh-CN" altLang="en-US"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pPr>
              <a:lnSpc>
                <a:spcPct val="200000"/>
              </a:lnSpc>
              <a:buClr>
                <a:schemeClr val="accent2"/>
              </a:buClr>
              <a:buSzPct val="75000"/>
            </a:pPr>
            <a:r>
              <a:rPr lang="en-US" altLang="zh-CN" sz="2000" dirty="0">
                <a:latin typeface="微软雅黑" pitchFamily="34" charset="-122"/>
                <a:ea typeface="微软雅黑" pitchFamily="34" charset="-122"/>
              </a:rPr>
              <a:t>7. </a:t>
            </a:r>
            <a:r>
              <a:rPr lang="en-US" altLang="zh-CN" sz="2000" dirty="0">
                <a:solidFill>
                  <a:srgbClr val="FF0000"/>
                </a:solidFill>
                <a:latin typeface="微软雅黑" pitchFamily="34" charset="-122"/>
                <a:ea typeface="微软雅黑" pitchFamily="34" charset="-122"/>
              </a:rPr>
              <a:t>AUTO_INCREMENT</a:t>
            </a:r>
            <a:r>
              <a:rPr lang="zh-CN" altLang="en-US" sz="2000" dirty="0">
                <a:solidFill>
                  <a:srgbClr val="FF0000"/>
                </a:solidFill>
                <a:latin typeface="微软雅黑" pitchFamily="34" charset="-122"/>
                <a:ea typeface="微软雅黑" pitchFamily="34" charset="-122"/>
              </a:rPr>
              <a:t>属性必须依附于主键索引或唯一索引</a:t>
            </a:r>
            <a:r>
              <a:rPr lang="zh-CN" altLang="en-US"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p:txBody>
      </p:sp>
    </p:spTree>
    <p:extLst>
      <p:ext uri="{BB962C8B-B14F-4D97-AF65-F5344CB8AC3E}">
        <p14:creationId xmlns:p14="http://schemas.microsoft.com/office/powerpoint/2010/main" val="33498711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41</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2.4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数据表对象管理</a:t>
            </a:r>
          </a:p>
        </p:txBody>
      </p:sp>
      <p:sp>
        <p:nvSpPr>
          <p:cNvPr id="5" name="Rectangle 2">
            <a:extLst>
              <a:ext uri="{FF2B5EF4-FFF2-40B4-BE49-F238E27FC236}">
                <a16:creationId xmlns:a16="http://schemas.microsoft.com/office/drawing/2014/main" id="{40A92F1E-43A8-E645-8209-4F7DC0EDD1A8}"/>
              </a:ext>
            </a:extLst>
          </p:cNvPr>
          <p:cNvSpPr txBox="1">
            <a:spLocks noChangeArrowheads="1"/>
          </p:cNvSpPr>
          <p:nvPr/>
        </p:nvSpPr>
        <p:spPr>
          <a:xfrm>
            <a:off x="676657" y="689194"/>
            <a:ext cx="2483710" cy="571480"/>
          </a:xfrm>
          <a:prstGeom prst="rect">
            <a:avLst/>
          </a:prstGeom>
        </p:spPr>
        <p:txBody>
          <a:bodyPr vert="horz" lIns="91440" tIns="45720" rIns="91440" bIns="45720" rtlCol="0" anchor="b">
            <a:normAutofit fontScale="55000" lnSpcReduction="20000"/>
            <a:scene3d>
              <a:camera prst="orthographicFront"/>
              <a:lightRig rig="soft" dir="t">
                <a:rot lat="0" lon="0" rev="15600000"/>
              </a:lightRig>
            </a:scene3d>
            <a:sp3d extrusionH="57150" prstMaterial="softEdge">
              <a:bevelT w="25400" h="38100"/>
            </a:sp3d>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b="1" dirty="0">
                <a:ln/>
                <a:solidFill>
                  <a:schemeClr val="accent4"/>
                </a:solidFill>
                <a:latin typeface="微软雅黑" charset="0"/>
                <a:ea typeface="微软雅黑" charset="0"/>
              </a:rPr>
              <a:t>修改数据表</a:t>
            </a:r>
          </a:p>
        </p:txBody>
      </p:sp>
      <p:sp>
        <p:nvSpPr>
          <p:cNvPr id="10" name="Rectangle 3">
            <a:extLst>
              <a:ext uri="{FF2B5EF4-FFF2-40B4-BE49-F238E27FC236}">
                <a16:creationId xmlns:a16="http://schemas.microsoft.com/office/drawing/2014/main" id="{8493FF69-CE01-4E43-B818-E8A7DBB7FCD5}"/>
              </a:ext>
            </a:extLst>
          </p:cNvPr>
          <p:cNvSpPr txBox="1">
            <a:spLocks noChangeArrowheads="1"/>
          </p:cNvSpPr>
          <p:nvPr/>
        </p:nvSpPr>
        <p:spPr bwMode="auto">
          <a:xfrm>
            <a:off x="1390760" y="1284731"/>
            <a:ext cx="8360410" cy="5306060"/>
          </a:xfrm>
          <a:prstGeom prst="rect">
            <a:avLst/>
          </a:prstGeom>
          <a:noFill/>
          <a:ln w="9525">
            <a:noFill/>
            <a:miter lim="800000"/>
          </a:ln>
        </p:spPr>
        <p:txBody>
          <a:bodyPr/>
          <a:lstStyle/>
          <a:p>
            <a:pPr>
              <a:lnSpc>
                <a:spcPct val="160000"/>
              </a:lnSpc>
              <a:buClr>
                <a:schemeClr val="accent2"/>
              </a:buClr>
              <a:buSzPct val="75000"/>
            </a:pPr>
            <a:r>
              <a:rPr lang="zh-CN" altLang="en-US" sz="2200" dirty="0">
                <a:solidFill>
                  <a:srgbClr val="FF0000"/>
                </a:solidFill>
                <a:latin typeface="Times New Roman" panose="02020603050405020304" pitchFamily="18" charset="0"/>
                <a:ea typeface="微软雅黑" pitchFamily="34" charset="-122"/>
                <a:cs typeface="Times New Roman" panose="02020603050405020304" pitchFamily="18" charset="0"/>
              </a:rPr>
              <a:t>添加字段：</a:t>
            </a:r>
            <a:endParaRPr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endParaRPr>
          </a:p>
          <a:p>
            <a:pPr>
              <a:lnSpc>
                <a:spcPct val="160000"/>
              </a:lnSpc>
              <a:buClr>
                <a:schemeClr val="accent2"/>
              </a:buClr>
              <a:buSzPct val="75000"/>
            </a:pPr>
            <a:r>
              <a:rPr lang="zh-CN" altLang="en-US" sz="2200" dirty="0">
                <a:latin typeface="Times New Roman" panose="02020603050405020304" pitchFamily="18" charset="0"/>
                <a:ea typeface="微软雅黑" pitchFamily="34" charset="-122"/>
                <a:cs typeface="Times New Roman" panose="02020603050405020304" pitchFamily="18" charset="0"/>
              </a:rPr>
              <a:t>我们使用</a:t>
            </a:r>
            <a:r>
              <a:rPr lang="en-US" altLang="zh-CN" sz="2200" dirty="0">
                <a:latin typeface="Times New Roman" panose="02020603050405020304" pitchFamily="18" charset="0"/>
                <a:ea typeface="微软雅黑" pitchFamily="34" charset="-122"/>
                <a:cs typeface="Times New Roman" panose="02020603050405020304" pitchFamily="18" charset="0"/>
              </a:rPr>
              <a:t>add</a:t>
            </a:r>
            <a:r>
              <a:rPr lang="zh-CN" altLang="en-US" sz="2200" dirty="0">
                <a:latin typeface="Times New Roman" panose="02020603050405020304" pitchFamily="18" charset="0"/>
                <a:ea typeface="微软雅黑" pitchFamily="34" charset="-122"/>
                <a:cs typeface="Times New Roman" panose="02020603050405020304" pitchFamily="18" charset="0"/>
              </a:rPr>
              <a:t>关键字</a:t>
            </a:r>
            <a:endParaRPr lang="en-US" altLang="zh-CN" sz="2200" dirty="0">
              <a:latin typeface="Times New Roman" panose="02020603050405020304" pitchFamily="18" charset="0"/>
              <a:ea typeface="微软雅黑" pitchFamily="34" charset="-122"/>
              <a:cs typeface="Times New Roman" panose="02020603050405020304" pitchFamily="18" charset="0"/>
            </a:endParaRPr>
          </a:p>
          <a:p>
            <a:pPr>
              <a:lnSpc>
                <a:spcPct val="160000"/>
              </a:lnSpc>
              <a:buClr>
                <a:schemeClr val="accent2"/>
              </a:buClr>
              <a:buSzPct val="75000"/>
            </a:pPr>
            <a:r>
              <a:rPr lang="zh-CN"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A</a:t>
            </a:r>
            <a:r>
              <a:rPr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LTER TABLE `uses` </a:t>
            </a:r>
            <a:r>
              <a:rPr lang="zh-CN"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A</a:t>
            </a:r>
            <a:r>
              <a:rPr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DD `</a:t>
            </a:r>
            <a:r>
              <a:rPr lang="zh-CN"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t</a:t>
            </a:r>
            <a:r>
              <a:rPr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name` VARCHAR(32) NOT NULL;</a:t>
            </a:r>
          </a:p>
          <a:p>
            <a:pPr>
              <a:lnSpc>
                <a:spcPct val="160000"/>
              </a:lnSpc>
              <a:buClr>
                <a:schemeClr val="accent2"/>
              </a:buClr>
              <a:buSzPct val="75000"/>
            </a:pPr>
            <a:r>
              <a:rPr lang="zh-CN" altLang="en-US" sz="2200" dirty="0">
                <a:latin typeface="Times New Roman" panose="02020603050405020304" pitchFamily="18" charset="0"/>
                <a:ea typeface="微软雅黑" pitchFamily="34" charset="-122"/>
                <a:cs typeface="Times New Roman" panose="02020603050405020304" pitchFamily="18" charset="0"/>
              </a:rPr>
              <a:t>这样我们就会新增一个</a:t>
            </a:r>
            <a:r>
              <a:rPr lang="en-US" altLang="zh-CN" sz="2200" dirty="0" err="1">
                <a:latin typeface="Times New Roman" panose="02020603050405020304" pitchFamily="18" charset="0"/>
                <a:ea typeface="微软雅黑" pitchFamily="34" charset="-122"/>
                <a:cs typeface="Times New Roman" panose="02020603050405020304" pitchFamily="18" charset="0"/>
              </a:rPr>
              <a:t>tname</a:t>
            </a:r>
            <a:r>
              <a:rPr lang="zh-CN" altLang="en-US" sz="2200" dirty="0">
                <a:latin typeface="Times New Roman" panose="02020603050405020304" pitchFamily="18" charset="0"/>
                <a:ea typeface="微软雅黑" pitchFamily="34" charset="-122"/>
                <a:cs typeface="Times New Roman" panose="02020603050405020304" pitchFamily="18" charset="0"/>
              </a:rPr>
              <a:t>字段。</a:t>
            </a:r>
            <a:endParaRPr lang="en-US" altLang="zh-CN" sz="2200" dirty="0">
              <a:latin typeface="Times New Roman" panose="02020603050405020304" pitchFamily="18" charset="0"/>
              <a:ea typeface="微软雅黑" pitchFamily="34" charset="-122"/>
              <a:cs typeface="Times New Roman" panose="02020603050405020304" pitchFamily="18" charset="0"/>
            </a:endParaRPr>
          </a:p>
          <a:p>
            <a:pPr>
              <a:lnSpc>
                <a:spcPct val="160000"/>
              </a:lnSpc>
              <a:buClr>
                <a:schemeClr val="accent2"/>
              </a:buClr>
              <a:buSzPct val="75000"/>
            </a:pPr>
            <a:r>
              <a:rPr lang="zh-CN" altLang="en-US" sz="2200" dirty="0">
                <a:solidFill>
                  <a:srgbClr val="FF0000"/>
                </a:solidFill>
                <a:latin typeface="Times New Roman" panose="02020603050405020304" pitchFamily="18" charset="0"/>
                <a:ea typeface="微软雅黑" pitchFamily="34" charset="-122"/>
                <a:cs typeface="Times New Roman" panose="02020603050405020304" pitchFamily="18" charset="0"/>
              </a:rPr>
              <a:t>删除字段：</a:t>
            </a:r>
            <a:endParaRPr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endParaRPr>
          </a:p>
          <a:p>
            <a:pPr>
              <a:lnSpc>
                <a:spcPct val="160000"/>
              </a:lnSpc>
              <a:buClr>
                <a:schemeClr val="accent2"/>
              </a:buClr>
              <a:buSzPct val="75000"/>
            </a:pPr>
            <a:r>
              <a:rPr lang="zh-CN" altLang="en-US" sz="2200" dirty="0">
                <a:latin typeface="Times New Roman" panose="02020603050405020304" pitchFamily="18" charset="0"/>
                <a:ea typeface="微软雅黑" pitchFamily="34" charset="-122"/>
                <a:cs typeface="Times New Roman" panose="02020603050405020304" pitchFamily="18" charset="0"/>
              </a:rPr>
              <a:t>我们使用</a:t>
            </a:r>
            <a:r>
              <a:rPr lang="en-US" altLang="zh-CN" sz="2200" dirty="0">
                <a:latin typeface="Times New Roman" panose="02020603050405020304" pitchFamily="18" charset="0"/>
                <a:ea typeface="微软雅黑" pitchFamily="34" charset="-122"/>
                <a:cs typeface="Times New Roman" panose="02020603050405020304" pitchFamily="18" charset="0"/>
              </a:rPr>
              <a:t>drop</a:t>
            </a:r>
            <a:r>
              <a:rPr lang="zh-CN" altLang="en-US" sz="2200" dirty="0">
                <a:latin typeface="Times New Roman" panose="02020603050405020304" pitchFamily="18" charset="0"/>
                <a:ea typeface="微软雅黑" pitchFamily="34" charset="-122"/>
                <a:cs typeface="Times New Roman" panose="02020603050405020304" pitchFamily="18" charset="0"/>
              </a:rPr>
              <a:t>关键字</a:t>
            </a:r>
            <a:endParaRPr lang="en-US" altLang="zh-CN" sz="2200" dirty="0">
              <a:latin typeface="Times New Roman" panose="02020603050405020304" pitchFamily="18" charset="0"/>
              <a:ea typeface="微软雅黑" pitchFamily="34" charset="-122"/>
              <a:cs typeface="Times New Roman" panose="02020603050405020304" pitchFamily="18" charset="0"/>
            </a:endParaRPr>
          </a:p>
          <a:p>
            <a:pPr>
              <a:lnSpc>
                <a:spcPct val="160000"/>
              </a:lnSpc>
              <a:buClr>
                <a:schemeClr val="accent2"/>
              </a:buClr>
              <a:buSzPct val="75000"/>
            </a:pPr>
            <a:r>
              <a:rPr lang="zh-CN"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A</a:t>
            </a:r>
            <a:r>
              <a:rPr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LTER TABLE `users` DROP `</a:t>
            </a:r>
            <a:r>
              <a:rPr lang="en-US" altLang="zh-CN" sz="2200" dirty="0" err="1">
                <a:solidFill>
                  <a:srgbClr val="FF0000"/>
                </a:solidFill>
                <a:latin typeface="Times New Roman" panose="02020603050405020304" pitchFamily="18" charset="0"/>
                <a:ea typeface="微软雅黑" pitchFamily="34" charset="-122"/>
                <a:cs typeface="Times New Roman" panose="02020603050405020304" pitchFamily="18" charset="0"/>
              </a:rPr>
              <a:t>tname</a:t>
            </a:r>
            <a:r>
              <a:rPr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a:t>
            </a:r>
            <a:r>
              <a:rPr lang="zh-CN" altLang="en-US" sz="2200" dirty="0">
                <a:solidFill>
                  <a:srgbClr val="FF0000"/>
                </a:solidFill>
                <a:latin typeface="Times New Roman" panose="02020603050405020304" pitchFamily="18" charset="0"/>
                <a:ea typeface="微软雅黑" pitchFamily="34" charset="-122"/>
                <a:cs typeface="Times New Roman" panose="02020603050405020304" pitchFamily="18" charset="0"/>
              </a:rPr>
              <a:t>;</a:t>
            </a:r>
            <a:endParaRPr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endParaRPr>
          </a:p>
          <a:p>
            <a:pPr>
              <a:lnSpc>
                <a:spcPct val="160000"/>
              </a:lnSpc>
              <a:buClr>
                <a:schemeClr val="accent2"/>
              </a:buClr>
              <a:buSzPct val="75000"/>
            </a:pPr>
            <a:r>
              <a:rPr lang="zh-CN" altLang="en-US" sz="2200" dirty="0">
                <a:latin typeface="Times New Roman" panose="02020603050405020304" pitchFamily="18" charset="0"/>
                <a:ea typeface="微软雅黑" pitchFamily="34" charset="-122"/>
                <a:cs typeface="Times New Roman" panose="02020603050405020304" pitchFamily="18" charset="0"/>
              </a:rPr>
              <a:t>这样我们会删除</a:t>
            </a:r>
            <a:r>
              <a:rPr lang="en-US" altLang="zh-CN" sz="2200" dirty="0" err="1">
                <a:latin typeface="Times New Roman" panose="02020603050405020304" pitchFamily="18" charset="0"/>
                <a:ea typeface="微软雅黑" pitchFamily="34" charset="-122"/>
                <a:cs typeface="Times New Roman" panose="02020603050405020304" pitchFamily="18" charset="0"/>
              </a:rPr>
              <a:t>tname</a:t>
            </a:r>
            <a:r>
              <a:rPr lang="zh-CN" altLang="en-US" sz="2200" dirty="0">
                <a:latin typeface="Times New Roman" panose="02020603050405020304" pitchFamily="18" charset="0"/>
                <a:ea typeface="微软雅黑" pitchFamily="34" charset="-122"/>
                <a:cs typeface="Times New Roman" panose="02020603050405020304" pitchFamily="18" charset="0"/>
              </a:rPr>
              <a:t>字段。</a:t>
            </a:r>
            <a:endParaRPr lang="en-US" altLang="zh-CN" sz="2200" dirty="0">
              <a:latin typeface="Times New Roman" panose="02020603050405020304" pitchFamily="18" charset="0"/>
              <a:ea typeface="微软雅黑" pitchFamily="34" charset="-122"/>
              <a:cs typeface="Times New Roman" panose="02020603050405020304" pitchFamily="18" charset="0"/>
            </a:endParaRPr>
          </a:p>
        </p:txBody>
      </p:sp>
    </p:spTree>
    <p:extLst>
      <p:ext uri="{BB962C8B-B14F-4D97-AF65-F5344CB8AC3E}">
        <p14:creationId xmlns:p14="http://schemas.microsoft.com/office/powerpoint/2010/main" val="42564142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42</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2.4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数据表对象管理</a:t>
            </a:r>
          </a:p>
        </p:txBody>
      </p:sp>
      <p:sp>
        <p:nvSpPr>
          <p:cNvPr id="5" name="Rectangle 2">
            <a:extLst>
              <a:ext uri="{FF2B5EF4-FFF2-40B4-BE49-F238E27FC236}">
                <a16:creationId xmlns:a16="http://schemas.microsoft.com/office/drawing/2014/main" id="{40A92F1E-43A8-E645-8209-4F7DC0EDD1A8}"/>
              </a:ext>
            </a:extLst>
          </p:cNvPr>
          <p:cNvSpPr txBox="1">
            <a:spLocks noChangeArrowheads="1"/>
          </p:cNvSpPr>
          <p:nvPr/>
        </p:nvSpPr>
        <p:spPr>
          <a:xfrm>
            <a:off x="676657" y="689194"/>
            <a:ext cx="2483710" cy="571480"/>
          </a:xfrm>
          <a:prstGeom prst="rect">
            <a:avLst/>
          </a:prstGeom>
        </p:spPr>
        <p:txBody>
          <a:bodyPr vert="horz" lIns="91440" tIns="45720" rIns="91440" bIns="45720" rtlCol="0" anchor="b">
            <a:normAutofit fontScale="55000" lnSpcReduction="20000"/>
            <a:scene3d>
              <a:camera prst="orthographicFront"/>
              <a:lightRig rig="soft" dir="t">
                <a:rot lat="0" lon="0" rev="15600000"/>
              </a:lightRig>
            </a:scene3d>
            <a:sp3d extrusionH="57150" prstMaterial="softEdge">
              <a:bevelT w="25400" h="38100"/>
            </a:sp3d>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b="1" dirty="0">
                <a:ln/>
                <a:solidFill>
                  <a:schemeClr val="accent4"/>
                </a:solidFill>
                <a:latin typeface="微软雅黑" charset="0"/>
                <a:ea typeface="微软雅黑" charset="0"/>
              </a:rPr>
              <a:t>修改数据表</a:t>
            </a:r>
          </a:p>
        </p:txBody>
      </p:sp>
      <p:sp>
        <p:nvSpPr>
          <p:cNvPr id="6" name="Rectangle 3">
            <a:extLst>
              <a:ext uri="{FF2B5EF4-FFF2-40B4-BE49-F238E27FC236}">
                <a16:creationId xmlns:a16="http://schemas.microsoft.com/office/drawing/2014/main" id="{EF13006C-12DE-524A-B6C0-F1AC712FAE7D}"/>
              </a:ext>
            </a:extLst>
          </p:cNvPr>
          <p:cNvSpPr txBox="1">
            <a:spLocks noChangeArrowheads="1"/>
          </p:cNvSpPr>
          <p:nvPr/>
        </p:nvSpPr>
        <p:spPr bwMode="auto">
          <a:xfrm>
            <a:off x="1129503" y="1260674"/>
            <a:ext cx="10313560" cy="3912217"/>
          </a:xfrm>
          <a:prstGeom prst="rect">
            <a:avLst/>
          </a:prstGeom>
          <a:noFill/>
          <a:ln w="9525">
            <a:noFill/>
            <a:miter lim="800000"/>
          </a:ln>
        </p:spPr>
        <p:txBody>
          <a:bodyPr/>
          <a:lstStyle/>
          <a:p>
            <a:pPr>
              <a:lnSpc>
                <a:spcPct val="160000"/>
              </a:lnSpc>
              <a:buClr>
                <a:schemeClr val="accent2"/>
              </a:buClr>
              <a:buSzPct val="75000"/>
            </a:pPr>
            <a:r>
              <a:rPr lang="zh-CN" altLang="en-US" sz="2200" dirty="0">
                <a:solidFill>
                  <a:srgbClr val="FF0000"/>
                </a:solidFill>
                <a:latin typeface="Times New Roman" panose="02020603050405020304" pitchFamily="18" charset="0"/>
                <a:ea typeface="微软雅黑" pitchFamily="34" charset="-122"/>
                <a:cs typeface="Times New Roman" panose="02020603050405020304" pitchFamily="18" charset="0"/>
              </a:rPr>
              <a:t>添加</a:t>
            </a:r>
            <a:r>
              <a:rPr lang="en-US" altLang="en-US" sz="2200" dirty="0" err="1">
                <a:solidFill>
                  <a:srgbClr val="FF0000"/>
                </a:solidFill>
                <a:latin typeface="Times New Roman" panose="02020603050405020304" pitchFamily="18" charset="0"/>
                <a:ea typeface="微软雅黑" pitchFamily="34" charset="-122"/>
                <a:cs typeface="Times New Roman" panose="02020603050405020304" pitchFamily="18" charset="0"/>
              </a:rPr>
              <a:t>索引</a:t>
            </a:r>
            <a:r>
              <a:rPr lang="zh-CN" altLang="en-US" sz="2200" dirty="0">
                <a:solidFill>
                  <a:srgbClr val="FF0000"/>
                </a:solidFill>
                <a:latin typeface="Times New Roman" panose="02020603050405020304" pitchFamily="18" charset="0"/>
                <a:ea typeface="微软雅黑" pitchFamily="34" charset="-122"/>
                <a:cs typeface="Times New Roman" panose="02020603050405020304" pitchFamily="18" charset="0"/>
              </a:rPr>
              <a:t>：</a:t>
            </a:r>
            <a:endParaRPr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endParaRPr>
          </a:p>
          <a:p>
            <a:pPr>
              <a:lnSpc>
                <a:spcPct val="160000"/>
              </a:lnSpc>
              <a:buClr>
                <a:schemeClr val="accent2"/>
              </a:buClr>
              <a:buSzPct val="75000"/>
            </a:pPr>
            <a:r>
              <a:rPr lang="zh-CN" altLang="en-US" sz="2200" dirty="0">
                <a:latin typeface="Times New Roman" panose="02020603050405020304" pitchFamily="18" charset="0"/>
                <a:ea typeface="微软雅黑" pitchFamily="34" charset="-122"/>
                <a:cs typeface="Times New Roman" panose="02020603050405020304" pitchFamily="18" charset="0"/>
              </a:rPr>
              <a:t>我们使用</a:t>
            </a:r>
            <a:r>
              <a:rPr lang="en-US" altLang="zh-CN" sz="2200" dirty="0">
                <a:latin typeface="Times New Roman" panose="02020603050405020304" pitchFamily="18" charset="0"/>
                <a:ea typeface="微软雅黑" pitchFamily="34" charset="-122"/>
                <a:cs typeface="Times New Roman" panose="02020603050405020304" pitchFamily="18" charset="0"/>
              </a:rPr>
              <a:t>add</a:t>
            </a:r>
            <a:r>
              <a:rPr lang="zh-CN" altLang="en-US" sz="2200" dirty="0">
                <a:latin typeface="Times New Roman" panose="02020603050405020304" pitchFamily="18" charset="0"/>
                <a:ea typeface="微软雅黑" pitchFamily="34" charset="-122"/>
                <a:cs typeface="Times New Roman" panose="02020603050405020304" pitchFamily="18" charset="0"/>
              </a:rPr>
              <a:t>关键字</a:t>
            </a:r>
            <a:endParaRPr lang="en-US" altLang="zh-CN" sz="2200" dirty="0">
              <a:latin typeface="Times New Roman" panose="02020603050405020304" pitchFamily="18" charset="0"/>
              <a:ea typeface="微软雅黑" pitchFamily="34" charset="-122"/>
              <a:cs typeface="Times New Roman" panose="02020603050405020304" pitchFamily="18" charset="0"/>
            </a:endParaRPr>
          </a:p>
          <a:p>
            <a:pPr>
              <a:lnSpc>
                <a:spcPct val="160000"/>
              </a:lnSpc>
              <a:buClr>
                <a:schemeClr val="accent2"/>
              </a:buClr>
              <a:buSzPct val="75000"/>
            </a:pPr>
            <a:r>
              <a:rPr lang="zh-CN"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A</a:t>
            </a:r>
            <a:r>
              <a:rPr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LTER TABLE `uses` </a:t>
            </a:r>
            <a:r>
              <a:rPr lang="zh-CN"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A</a:t>
            </a:r>
            <a:r>
              <a:rPr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DD INDEX/UNIQUE/PRIMARY KEY(</a:t>
            </a:r>
            <a:r>
              <a:rPr lang="zh-CN" altLang="en-US" sz="2200" dirty="0">
                <a:solidFill>
                  <a:srgbClr val="FF0000"/>
                </a:solidFill>
                <a:latin typeface="Times New Roman" panose="02020603050405020304" pitchFamily="18" charset="0"/>
                <a:ea typeface="微软雅黑" pitchFamily="34" charset="-122"/>
                <a:cs typeface="Times New Roman" panose="02020603050405020304" pitchFamily="18" charset="0"/>
              </a:rPr>
              <a:t>字段名称</a:t>
            </a:r>
            <a:r>
              <a:rPr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a:t>
            </a:r>
          </a:p>
          <a:p>
            <a:pPr>
              <a:lnSpc>
                <a:spcPct val="160000"/>
              </a:lnSpc>
              <a:buClr>
                <a:schemeClr val="accent2"/>
              </a:buClr>
              <a:buSzPct val="75000"/>
            </a:pPr>
            <a:r>
              <a:rPr lang="zh-CN" altLang="en-US" sz="2200" dirty="0">
                <a:latin typeface="Times New Roman" panose="02020603050405020304" pitchFamily="18" charset="0"/>
                <a:ea typeface="微软雅黑" pitchFamily="34" charset="-122"/>
                <a:cs typeface="Times New Roman" panose="02020603050405020304" pitchFamily="18" charset="0"/>
              </a:rPr>
              <a:t>这样会在该字段上建立索引（普通索引，唯一索引，主键索引）。</a:t>
            </a:r>
            <a:endParaRPr lang="en-US" altLang="zh-CN" sz="2200" dirty="0">
              <a:latin typeface="Times New Roman" panose="02020603050405020304" pitchFamily="18" charset="0"/>
              <a:ea typeface="微软雅黑" pitchFamily="34" charset="-122"/>
              <a:cs typeface="Times New Roman" panose="02020603050405020304" pitchFamily="18" charset="0"/>
            </a:endParaRPr>
          </a:p>
          <a:p>
            <a:pPr>
              <a:lnSpc>
                <a:spcPct val="160000"/>
              </a:lnSpc>
              <a:buClr>
                <a:schemeClr val="accent2"/>
              </a:buClr>
              <a:buSzPct val="75000"/>
            </a:pPr>
            <a:r>
              <a:rPr lang="zh-CN" altLang="en-US" sz="2200" dirty="0">
                <a:solidFill>
                  <a:srgbClr val="FF0000"/>
                </a:solidFill>
                <a:latin typeface="Times New Roman" panose="02020603050405020304" pitchFamily="18" charset="0"/>
                <a:ea typeface="微软雅黑" pitchFamily="34" charset="-122"/>
                <a:cs typeface="Times New Roman" panose="02020603050405020304" pitchFamily="18" charset="0"/>
              </a:rPr>
              <a:t>删除索引：</a:t>
            </a:r>
            <a:endParaRPr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endParaRPr>
          </a:p>
          <a:p>
            <a:pPr>
              <a:lnSpc>
                <a:spcPct val="160000"/>
              </a:lnSpc>
              <a:buClr>
                <a:schemeClr val="accent2"/>
              </a:buClr>
              <a:buSzPct val="75000"/>
            </a:pPr>
            <a:r>
              <a:rPr lang="zh-CN"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A</a:t>
            </a:r>
            <a:r>
              <a:rPr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LTER TABLE `users` DROP </a:t>
            </a:r>
            <a:r>
              <a:rPr lang="zh-CN" altLang="en-US" sz="2200" dirty="0">
                <a:solidFill>
                  <a:srgbClr val="FF0000"/>
                </a:solidFill>
                <a:latin typeface="Times New Roman" panose="02020603050405020304" pitchFamily="18" charset="0"/>
                <a:ea typeface="微软雅黑" pitchFamily="34" charset="-122"/>
                <a:cs typeface="Times New Roman" panose="02020603050405020304" pitchFamily="18" charset="0"/>
              </a:rPr>
              <a:t>索引名称;</a:t>
            </a:r>
            <a:endParaRPr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endParaRPr>
          </a:p>
          <a:p>
            <a:pPr>
              <a:lnSpc>
                <a:spcPct val="160000"/>
              </a:lnSpc>
              <a:buClr>
                <a:schemeClr val="accent2"/>
              </a:buClr>
              <a:buSzPct val="75000"/>
            </a:pPr>
            <a:r>
              <a:rPr lang="zh-CN" altLang="en-US" sz="2200" dirty="0">
                <a:latin typeface="Times New Roman" panose="02020603050405020304" pitchFamily="18" charset="0"/>
                <a:ea typeface="微软雅黑" pitchFamily="34" charset="-122"/>
                <a:cs typeface="Times New Roman" panose="02020603050405020304" pitchFamily="18" charset="0"/>
              </a:rPr>
              <a:t>这样我们会删除这个索引，我们可以使用</a:t>
            </a:r>
            <a:r>
              <a:rPr lang="en-US" altLang="zh-CN" sz="2200" dirty="0">
                <a:latin typeface="Times New Roman" panose="02020603050405020304" pitchFamily="18" charset="0"/>
                <a:ea typeface="微软雅黑" pitchFamily="34" charset="-122"/>
                <a:cs typeface="Times New Roman" panose="02020603050405020304" pitchFamily="18" charset="0"/>
              </a:rPr>
              <a:t>show indexes from </a:t>
            </a:r>
            <a:r>
              <a:rPr lang="zh-CN" altLang="en-US" sz="2200" dirty="0">
                <a:latin typeface="Times New Roman" panose="02020603050405020304" pitchFamily="18" charset="0"/>
                <a:ea typeface="微软雅黑" pitchFamily="34" charset="-122"/>
                <a:cs typeface="Times New Roman" panose="02020603050405020304" pitchFamily="18" charset="0"/>
              </a:rPr>
              <a:t>表名</a:t>
            </a:r>
            <a:r>
              <a:rPr lang="en-US" altLang="zh-CN" sz="2200" dirty="0">
                <a:latin typeface="Times New Roman" panose="02020603050405020304" pitchFamily="18" charset="0"/>
                <a:ea typeface="微软雅黑" pitchFamily="34" charset="-122"/>
                <a:cs typeface="Times New Roman" panose="02020603050405020304" pitchFamily="18" charset="0"/>
              </a:rPr>
              <a:t>  </a:t>
            </a:r>
            <a:r>
              <a:rPr lang="zh-CN" altLang="en-US" sz="2200" dirty="0">
                <a:latin typeface="Times New Roman" panose="02020603050405020304" pitchFamily="18" charset="0"/>
                <a:ea typeface="微软雅黑" pitchFamily="34" charset="-122"/>
                <a:cs typeface="Times New Roman" panose="02020603050405020304" pitchFamily="18" charset="0"/>
              </a:rPr>
              <a:t>查看当前表索引。</a:t>
            </a:r>
            <a:endParaRPr lang="en-US" altLang="zh-CN" sz="2200" dirty="0">
              <a:latin typeface="Times New Roman" panose="02020603050405020304" pitchFamily="18" charset="0"/>
              <a:ea typeface="微软雅黑" pitchFamily="34" charset="-122"/>
              <a:cs typeface="Times New Roman" panose="02020603050405020304" pitchFamily="18" charset="0"/>
            </a:endParaRPr>
          </a:p>
        </p:txBody>
      </p:sp>
    </p:spTree>
    <p:extLst>
      <p:ext uri="{BB962C8B-B14F-4D97-AF65-F5344CB8AC3E}">
        <p14:creationId xmlns:p14="http://schemas.microsoft.com/office/powerpoint/2010/main" val="3527086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43</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2.4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数据表对象管理</a:t>
            </a:r>
          </a:p>
        </p:txBody>
      </p:sp>
      <p:sp>
        <p:nvSpPr>
          <p:cNvPr id="5" name="Rectangle 2">
            <a:extLst>
              <a:ext uri="{FF2B5EF4-FFF2-40B4-BE49-F238E27FC236}">
                <a16:creationId xmlns:a16="http://schemas.microsoft.com/office/drawing/2014/main" id="{40A92F1E-43A8-E645-8209-4F7DC0EDD1A8}"/>
              </a:ext>
            </a:extLst>
          </p:cNvPr>
          <p:cNvSpPr txBox="1">
            <a:spLocks noChangeArrowheads="1"/>
          </p:cNvSpPr>
          <p:nvPr/>
        </p:nvSpPr>
        <p:spPr>
          <a:xfrm>
            <a:off x="676657" y="689194"/>
            <a:ext cx="2483710" cy="571480"/>
          </a:xfrm>
          <a:prstGeom prst="rect">
            <a:avLst/>
          </a:prstGeom>
        </p:spPr>
        <p:txBody>
          <a:bodyPr vert="horz" lIns="91440" tIns="45720" rIns="91440" bIns="45720" rtlCol="0" anchor="b">
            <a:normAutofit fontScale="55000" lnSpcReduction="20000"/>
            <a:scene3d>
              <a:camera prst="orthographicFront"/>
              <a:lightRig rig="soft" dir="t">
                <a:rot lat="0" lon="0" rev="15600000"/>
              </a:lightRig>
            </a:scene3d>
            <a:sp3d extrusionH="57150" prstMaterial="softEdge">
              <a:bevelT w="25400" h="38100"/>
            </a:sp3d>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b="1" dirty="0">
                <a:ln/>
                <a:solidFill>
                  <a:schemeClr val="accent4"/>
                </a:solidFill>
                <a:latin typeface="微软雅黑" charset="0"/>
                <a:ea typeface="微软雅黑" charset="0"/>
              </a:rPr>
              <a:t>修改数据表</a:t>
            </a:r>
          </a:p>
        </p:txBody>
      </p:sp>
      <p:sp>
        <p:nvSpPr>
          <p:cNvPr id="8" name="Rectangle 3">
            <a:extLst>
              <a:ext uri="{FF2B5EF4-FFF2-40B4-BE49-F238E27FC236}">
                <a16:creationId xmlns:a16="http://schemas.microsoft.com/office/drawing/2014/main" id="{F17A399F-49DD-234E-A49D-74D8362A2335}"/>
              </a:ext>
            </a:extLst>
          </p:cNvPr>
          <p:cNvSpPr txBox="1">
            <a:spLocks noChangeArrowheads="1"/>
          </p:cNvSpPr>
          <p:nvPr/>
        </p:nvSpPr>
        <p:spPr bwMode="auto">
          <a:xfrm>
            <a:off x="1399469" y="1260674"/>
            <a:ext cx="8713788" cy="5329237"/>
          </a:xfrm>
          <a:prstGeom prst="rect">
            <a:avLst/>
          </a:prstGeom>
          <a:noFill/>
          <a:ln w="9525">
            <a:noFill/>
            <a:miter lim="800000"/>
          </a:ln>
        </p:spPr>
        <p:txBody>
          <a:bodyPr/>
          <a:lstStyle/>
          <a:p>
            <a:pPr>
              <a:lnSpc>
                <a:spcPct val="160000"/>
              </a:lnSpc>
              <a:buClr>
                <a:schemeClr val="accent2"/>
              </a:buClr>
              <a:buSzPct val="75000"/>
            </a:pPr>
            <a:r>
              <a:rPr lang="en-US" altLang="en-US" sz="2200" dirty="0" err="1">
                <a:solidFill>
                  <a:srgbClr val="FF0000"/>
                </a:solidFill>
                <a:latin typeface="Times New Roman" panose="02020603050405020304" pitchFamily="18" charset="0"/>
                <a:ea typeface="微软雅黑" pitchFamily="34" charset="-122"/>
                <a:cs typeface="Times New Roman" panose="02020603050405020304" pitchFamily="18" charset="0"/>
              </a:rPr>
              <a:t>更改表名称</a:t>
            </a:r>
            <a:r>
              <a:rPr lang="zh-CN" altLang="en-US" sz="2200" dirty="0">
                <a:solidFill>
                  <a:srgbClr val="FF0000"/>
                </a:solidFill>
                <a:latin typeface="Times New Roman" panose="02020603050405020304" pitchFamily="18" charset="0"/>
                <a:ea typeface="微软雅黑" pitchFamily="34" charset="-122"/>
                <a:cs typeface="Times New Roman" panose="02020603050405020304" pitchFamily="18" charset="0"/>
              </a:rPr>
              <a:t>：</a:t>
            </a:r>
            <a:endParaRPr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endParaRPr>
          </a:p>
          <a:p>
            <a:pPr>
              <a:lnSpc>
                <a:spcPct val="160000"/>
              </a:lnSpc>
              <a:buClr>
                <a:schemeClr val="accent2"/>
              </a:buClr>
              <a:buSzPct val="75000"/>
            </a:pPr>
            <a:r>
              <a:rPr lang="zh-CN" altLang="en-US" sz="2200" dirty="0">
                <a:latin typeface="Times New Roman" panose="02020603050405020304" pitchFamily="18" charset="0"/>
                <a:ea typeface="微软雅黑" pitchFamily="34" charset="-122"/>
                <a:cs typeface="Times New Roman" panose="02020603050405020304" pitchFamily="18" charset="0"/>
              </a:rPr>
              <a:t>我们使用</a:t>
            </a:r>
            <a:r>
              <a:rPr lang="en-US" altLang="zh-CN" sz="2200" dirty="0">
                <a:latin typeface="Times New Roman" panose="02020603050405020304" pitchFamily="18" charset="0"/>
                <a:ea typeface="微软雅黑" pitchFamily="34" charset="-122"/>
                <a:cs typeface="Times New Roman" panose="02020603050405020304" pitchFamily="18" charset="0"/>
              </a:rPr>
              <a:t>rename</a:t>
            </a:r>
            <a:r>
              <a:rPr lang="zh-CN" altLang="en-US" sz="2200" dirty="0">
                <a:latin typeface="Times New Roman" panose="02020603050405020304" pitchFamily="18" charset="0"/>
                <a:ea typeface="微软雅黑" pitchFamily="34" charset="-122"/>
                <a:cs typeface="Times New Roman" panose="02020603050405020304" pitchFamily="18" charset="0"/>
              </a:rPr>
              <a:t>关键字</a:t>
            </a:r>
            <a:endParaRPr lang="en-US" altLang="zh-CN" sz="2200" dirty="0">
              <a:latin typeface="Times New Roman" panose="02020603050405020304" pitchFamily="18" charset="0"/>
              <a:ea typeface="微软雅黑" pitchFamily="34" charset="-122"/>
              <a:cs typeface="Times New Roman" panose="02020603050405020304" pitchFamily="18" charset="0"/>
            </a:endParaRPr>
          </a:p>
          <a:p>
            <a:pPr>
              <a:lnSpc>
                <a:spcPct val="160000"/>
              </a:lnSpc>
              <a:buClr>
                <a:schemeClr val="accent2"/>
              </a:buClr>
              <a:buSzPct val="75000"/>
            </a:pPr>
            <a:r>
              <a:rPr lang="zh-CN"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A</a:t>
            </a:r>
            <a:r>
              <a:rPr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LTER TABLE </a:t>
            </a:r>
            <a:r>
              <a:rPr lang="zh-CN" altLang="en-US" sz="2200" dirty="0">
                <a:solidFill>
                  <a:srgbClr val="FF0000"/>
                </a:solidFill>
                <a:latin typeface="Times New Roman" panose="02020603050405020304" pitchFamily="18" charset="0"/>
                <a:ea typeface="微软雅黑" pitchFamily="34" charset="-122"/>
                <a:cs typeface="Times New Roman" panose="02020603050405020304" pitchFamily="18" charset="0"/>
              </a:rPr>
              <a:t>旧表名</a:t>
            </a:r>
            <a:r>
              <a:rPr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 </a:t>
            </a:r>
            <a:r>
              <a:rPr lang="zh-CN"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R</a:t>
            </a:r>
            <a:r>
              <a:rPr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ENAME AS </a:t>
            </a:r>
            <a:r>
              <a:rPr lang="zh-CN" altLang="en-US" sz="2200" dirty="0">
                <a:solidFill>
                  <a:srgbClr val="FF0000"/>
                </a:solidFill>
                <a:latin typeface="Times New Roman" panose="02020603050405020304" pitchFamily="18" charset="0"/>
                <a:ea typeface="微软雅黑" pitchFamily="34" charset="-122"/>
                <a:cs typeface="Times New Roman" panose="02020603050405020304" pitchFamily="18" charset="0"/>
              </a:rPr>
              <a:t>新表名</a:t>
            </a:r>
            <a:endParaRPr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endParaRPr>
          </a:p>
          <a:p>
            <a:pPr>
              <a:lnSpc>
                <a:spcPct val="160000"/>
              </a:lnSpc>
              <a:buClr>
                <a:schemeClr val="accent2"/>
              </a:buClr>
              <a:buSzPct val="75000"/>
            </a:pPr>
            <a:r>
              <a:rPr lang="zh-CN" altLang="en-US" sz="2200" dirty="0">
                <a:latin typeface="Times New Roman" panose="02020603050405020304" pitchFamily="18" charset="0"/>
                <a:ea typeface="微软雅黑" pitchFamily="34" charset="-122"/>
                <a:cs typeface="Times New Roman" panose="02020603050405020304" pitchFamily="18" charset="0"/>
              </a:rPr>
              <a:t>将旧表名更改为新表名。</a:t>
            </a:r>
            <a:endParaRPr lang="en-US" altLang="zh-CN" sz="2200" dirty="0">
              <a:latin typeface="Times New Roman" panose="02020603050405020304" pitchFamily="18" charset="0"/>
              <a:ea typeface="微软雅黑" pitchFamily="34" charset="-122"/>
              <a:cs typeface="Times New Roman" panose="02020603050405020304" pitchFamily="18" charset="0"/>
            </a:endParaRPr>
          </a:p>
          <a:p>
            <a:pPr>
              <a:lnSpc>
                <a:spcPct val="160000"/>
              </a:lnSpc>
              <a:buClr>
                <a:schemeClr val="accent2"/>
              </a:buClr>
              <a:buSzPct val="75000"/>
            </a:pPr>
            <a:endParaRPr lang="en-US" altLang="zh-CN" sz="2200" dirty="0">
              <a:latin typeface="Times New Roman" panose="02020603050405020304" pitchFamily="18" charset="0"/>
              <a:ea typeface="微软雅黑" pitchFamily="34" charset="-122"/>
              <a:cs typeface="Times New Roman" panose="02020603050405020304" pitchFamily="18" charset="0"/>
            </a:endParaRPr>
          </a:p>
          <a:p>
            <a:pPr>
              <a:lnSpc>
                <a:spcPct val="160000"/>
              </a:lnSpc>
              <a:buClr>
                <a:schemeClr val="accent2"/>
              </a:buClr>
              <a:buSzPct val="75000"/>
            </a:pPr>
            <a:r>
              <a:rPr lang="zh-CN" altLang="en-US" sz="2200" dirty="0">
                <a:solidFill>
                  <a:srgbClr val="FF0000"/>
                </a:solidFill>
                <a:latin typeface="Times New Roman" panose="02020603050405020304" pitchFamily="18" charset="0"/>
                <a:ea typeface="微软雅黑" pitchFamily="34" charset="-122"/>
                <a:cs typeface="Times New Roman" panose="02020603050405020304" pitchFamily="18" charset="0"/>
              </a:rPr>
              <a:t>更改</a:t>
            </a:r>
            <a:r>
              <a:rPr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AUTO_INCREMENT</a:t>
            </a:r>
            <a:r>
              <a:rPr lang="zh-CN" altLang="en-US" sz="2200" dirty="0">
                <a:solidFill>
                  <a:srgbClr val="FF0000"/>
                </a:solidFill>
                <a:latin typeface="Times New Roman" panose="02020603050405020304" pitchFamily="18" charset="0"/>
                <a:ea typeface="微软雅黑" pitchFamily="34" charset="-122"/>
                <a:cs typeface="Times New Roman" panose="02020603050405020304" pitchFamily="18" charset="0"/>
              </a:rPr>
              <a:t>初始值</a:t>
            </a:r>
            <a:r>
              <a:rPr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a:t>
            </a:r>
          </a:p>
          <a:p>
            <a:pPr>
              <a:lnSpc>
                <a:spcPct val="160000"/>
              </a:lnSpc>
              <a:buClr>
                <a:schemeClr val="accent2"/>
              </a:buClr>
              <a:buSzPct val="75000"/>
            </a:pPr>
            <a:r>
              <a:rPr lang="zh-CN"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A</a:t>
            </a:r>
            <a:r>
              <a:rPr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LTER TABLE </a:t>
            </a:r>
            <a:r>
              <a:rPr lang="zh-CN" altLang="en-US" sz="2200" dirty="0">
                <a:solidFill>
                  <a:srgbClr val="FF0000"/>
                </a:solidFill>
                <a:latin typeface="Times New Roman" panose="02020603050405020304" pitchFamily="18" charset="0"/>
                <a:ea typeface="微软雅黑" pitchFamily="34" charset="-122"/>
                <a:cs typeface="Times New Roman" panose="02020603050405020304" pitchFamily="18" charset="0"/>
              </a:rPr>
              <a:t>表名称</a:t>
            </a:r>
            <a:r>
              <a:rPr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 AUTO_INCREMENT=1</a:t>
            </a:r>
          </a:p>
          <a:p>
            <a:pPr>
              <a:lnSpc>
                <a:spcPct val="160000"/>
              </a:lnSpc>
              <a:buClr>
                <a:schemeClr val="accent2"/>
              </a:buClr>
              <a:buSzPct val="75000"/>
            </a:pPr>
            <a:r>
              <a:rPr lang="zh-CN" altLang="en-US" sz="2200" dirty="0">
                <a:solidFill>
                  <a:srgbClr val="000000"/>
                </a:solidFill>
                <a:latin typeface="Times New Roman" panose="02020603050405020304" pitchFamily="18" charset="0"/>
                <a:ea typeface="微软雅黑" pitchFamily="34" charset="-122"/>
                <a:cs typeface="Times New Roman" panose="02020603050405020304" pitchFamily="18" charset="0"/>
              </a:rPr>
              <a:t>将</a:t>
            </a:r>
            <a:r>
              <a:rPr lang="zh-CN" altLang="zh-CN" sz="2200" dirty="0">
                <a:solidFill>
                  <a:srgbClr val="000000"/>
                </a:solidFill>
                <a:latin typeface="Times New Roman" panose="02020603050405020304" pitchFamily="18" charset="0"/>
                <a:ea typeface="微软雅黑" pitchFamily="34" charset="-122"/>
                <a:cs typeface="Times New Roman" panose="02020603050405020304" pitchFamily="18" charset="0"/>
              </a:rPr>
              <a:t>A</a:t>
            </a:r>
            <a:r>
              <a:rPr lang="en-US" altLang="zh-CN" sz="2200" dirty="0">
                <a:solidFill>
                  <a:srgbClr val="000000"/>
                </a:solidFill>
                <a:latin typeface="Times New Roman" panose="02020603050405020304" pitchFamily="18" charset="0"/>
                <a:ea typeface="微软雅黑" pitchFamily="34" charset="-122"/>
                <a:cs typeface="Times New Roman" panose="02020603050405020304" pitchFamily="18" charset="0"/>
              </a:rPr>
              <a:t>UTO_INCREMENT</a:t>
            </a:r>
            <a:r>
              <a:rPr lang="zh-CN" altLang="en-US" sz="2200" dirty="0">
                <a:solidFill>
                  <a:srgbClr val="000000"/>
                </a:solidFill>
                <a:latin typeface="Times New Roman" panose="02020603050405020304" pitchFamily="18" charset="0"/>
                <a:ea typeface="微软雅黑" pitchFamily="34" charset="-122"/>
                <a:cs typeface="Times New Roman" panose="02020603050405020304" pitchFamily="18" charset="0"/>
              </a:rPr>
              <a:t>的初始值设置为</a:t>
            </a:r>
            <a:r>
              <a:rPr lang="en-US" altLang="zh-CN" sz="2200" dirty="0">
                <a:solidFill>
                  <a:srgbClr val="000000"/>
                </a:solidFill>
                <a:latin typeface="Times New Roman" panose="02020603050405020304" pitchFamily="18" charset="0"/>
                <a:ea typeface="微软雅黑" pitchFamily="34" charset="-122"/>
                <a:cs typeface="Times New Roman" panose="02020603050405020304" pitchFamily="18" charset="0"/>
              </a:rPr>
              <a:t>1</a:t>
            </a:r>
            <a:r>
              <a:rPr lang="zh-CN" altLang="en-US" sz="2200" dirty="0">
                <a:solidFill>
                  <a:srgbClr val="000000"/>
                </a:solidFill>
                <a:latin typeface="Times New Roman" panose="02020603050405020304" pitchFamily="18" charset="0"/>
                <a:ea typeface="微软雅黑" pitchFamily="34" charset="-122"/>
                <a:cs typeface="Times New Roman" panose="02020603050405020304" pitchFamily="18" charset="0"/>
              </a:rPr>
              <a:t>。</a:t>
            </a:r>
            <a:endParaRPr lang="en-US" altLang="zh-CN" sz="2200" dirty="0">
              <a:solidFill>
                <a:srgbClr val="000000"/>
              </a:solidFill>
              <a:latin typeface="Times New Roman" panose="02020603050405020304" pitchFamily="18" charset="0"/>
              <a:ea typeface="微软雅黑" pitchFamily="34" charset="-122"/>
              <a:cs typeface="Times New Roman" panose="02020603050405020304" pitchFamily="18" charset="0"/>
            </a:endParaRPr>
          </a:p>
        </p:txBody>
      </p:sp>
    </p:spTree>
    <p:extLst>
      <p:ext uri="{BB962C8B-B14F-4D97-AF65-F5344CB8AC3E}">
        <p14:creationId xmlns:p14="http://schemas.microsoft.com/office/powerpoint/2010/main" val="3321723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44</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2.4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数据表对象管理</a:t>
            </a:r>
          </a:p>
        </p:txBody>
      </p:sp>
      <p:sp>
        <p:nvSpPr>
          <p:cNvPr id="5" name="Rectangle 2">
            <a:extLst>
              <a:ext uri="{FF2B5EF4-FFF2-40B4-BE49-F238E27FC236}">
                <a16:creationId xmlns:a16="http://schemas.microsoft.com/office/drawing/2014/main" id="{40A92F1E-43A8-E645-8209-4F7DC0EDD1A8}"/>
              </a:ext>
            </a:extLst>
          </p:cNvPr>
          <p:cNvSpPr txBox="1">
            <a:spLocks noChangeArrowheads="1"/>
          </p:cNvSpPr>
          <p:nvPr/>
        </p:nvSpPr>
        <p:spPr>
          <a:xfrm>
            <a:off x="485068" y="898729"/>
            <a:ext cx="2483710" cy="571480"/>
          </a:xfrm>
          <a:prstGeom prst="rect">
            <a:avLst/>
          </a:prstGeom>
        </p:spPr>
        <p:txBody>
          <a:bodyPr vert="horz" lIns="91440" tIns="45720" rIns="91440" bIns="45720" rtlCol="0" anchor="b">
            <a:normAutofit lnSpcReduction="10000"/>
            <a:scene3d>
              <a:camera prst="orthographicFront"/>
              <a:lightRig rig="soft" dir="t">
                <a:rot lat="0" lon="0" rev="15600000"/>
              </a:lightRig>
            </a:scene3d>
            <a:sp3d extrusionH="57150" prstMaterial="softEdge">
              <a:bevelT w="25400" h="38100"/>
            </a:sp3d>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a:ln/>
                <a:solidFill>
                  <a:schemeClr val="accent4"/>
                </a:solidFill>
                <a:latin typeface="微软雅黑" charset="0"/>
                <a:ea typeface="微软雅黑" charset="0"/>
              </a:rPr>
              <a:t>删除表</a:t>
            </a:r>
          </a:p>
        </p:txBody>
      </p:sp>
      <p:sp>
        <p:nvSpPr>
          <p:cNvPr id="6" name="Rectangle 3">
            <a:extLst>
              <a:ext uri="{FF2B5EF4-FFF2-40B4-BE49-F238E27FC236}">
                <a16:creationId xmlns:a16="http://schemas.microsoft.com/office/drawing/2014/main" id="{BD9C4288-3B08-E243-9FBA-B9212D55751C}"/>
              </a:ext>
            </a:extLst>
          </p:cNvPr>
          <p:cNvSpPr txBox="1">
            <a:spLocks noChangeArrowheads="1"/>
          </p:cNvSpPr>
          <p:nvPr/>
        </p:nvSpPr>
        <p:spPr bwMode="auto">
          <a:xfrm>
            <a:off x="1294883" y="1450665"/>
            <a:ext cx="8424862" cy="4752975"/>
          </a:xfrm>
          <a:prstGeom prst="rect">
            <a:avLst/>
          </a:prstGeom>
          <a:noFill/>
          <a:ln w="9525">
            <a:noFill/>
            <a:miter lim="800000"/>
          </a:ln>
        </p:spPr>
        <p:txBody>
          <a:bodyPr/>
          <a:lstStyle/>
          <a:p>
            <a:pPr>
              <a:lnSpc>
                <a:spcPct val="160000"/>
              </a:lnSpc>
              <a:buClr>
                <a:schemeClr val="accent2"/>
              </a:buClr>
              <a:buSzPct val="75000"/>
            </a:pPr>
            <a:r>
              <a:rPr lang="zh-CN" altLang="en-US" sz="2400" dirty="0">
                <a:latin typeface="Times New Roman" panose="02020603050405020304" pitchFamily="18" charset="0"/>
                <a:ea typeface="微软雅黑" charset="0"/>
                <a:cs typeface="Times New Roman" panose="02020603050405020304" pitchFamily="18" charset="0"/>
              </a:rPr>
              <a:t>删除表：</a:t>
            </a:r>
          </a:p>
          <a:p>
            <a:pPr>
              <a:lnSpc>
                <a:spcPct val="160000"/>
              </a:lnSpc>
              <a:buClr>
                <a:schemeClr val="accent2"/>
              </a:buClr>
              <a:buSzPct val="75000"/>
            </a:pPr>
            <a:r>
              <a:rPr lang="en-US" altLang="zh-CN" sz="2400" dirty="0">
                <a:solidFill>
                  <a:srgbClr val="FF0000"/>
                </a:solidFill>
                <a:latin typeface="Times New Roman" panose="02020603050405020304" pitchFamily="18" charset="0"/>
                <a:ea typeface="微软雅黑" charset="0"/>
                <a:cs typeface="Times New Roman" panose="02020603050405020304" pitchFamily="18" charset="0"/>
              </a:rPr>
              <a:t>DROP TABLE [IF EXISTS] </a:t>
            </a:r>
            <a:r>
              <a:rPr lang="zh-CN" altLang="en-US" sz="2400" dirty="0">
                <a:solidFill>
                  <a:srgbClr val="FF0000"/>
                </a:solidFill>
                <a:latin typeface="Times New Roman" panose="02020603050405020304" pitchFamily="18" charset="0"/>
                <a:ea typeface="微软雅黑" charset="0"/>
                <a:cs typeface="Times New Roman" panose="02020603050405020304" pitchFamily="18" charset="0"/>
              </a:rPr>
              <a:t>表名称；</a:t>
            </a:r>
            <a:endParaRPr lang="en-US" altLang="zh-CN" sz="2400" dirty="0">
              <a:solidFill>
                <a:srgbClr val="FF0000"/>
              </a:solidFill>
              <a:latin typeface="Times New Roman" panose="02020603050405020304" pitchFamily="18" charset="0"/>
              <a:ea typeface="微软雅黑" charset="0"/>
              <a:cs typeface="Times New Roman" panose="02020603050405020304" pitchFamily="18" charset="0"/>
            </a:endParaRPr>
          </a:p>
        </p:txBody>
      </p:sp>
    </p:spTree>
    <p:extLst>
      <p:ext uri="{BB962C8B-B14F-4D97-AF65-F5344CB8AC3E}">
        <p14:creationId xmlns:p14="http://schemas.microsoft.com/office/powerpoint/2010/main" val="30555494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45</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2.5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数据表的类型及存储位置</a:t>
            </a:r>
          </a:p>
        </p:txBody>
      </p:sp>
      <p:sp>
        <p:nvSpPr>
          <p:cNvPr id="8" name="Rectangle 3">
            <a:extLst>
              <a:ext uri="{FF2B5EF4-FFF2-40B4-BE49-F238E27FC236}">
                <a16:creationId xmlns:a16="http://schemas.microsoft.com/office/drawing/2014/main" id="{5137FCA2-627A-794B-960D-3E9DBFF2E450}"/>
              </a:ext>
            </a:extLst>
          </p:cNvPr>
          <p:cNvSpPr txBox="1">
            <a:spLocks noChangeArrowheads="1"/>
          </p:cNvSpPr>
          <p:nvPr/>
        </p:nvSpPr>
        <p:spPr bwMode="auto">
          <a:xfrm>
            <a:off x="834200" y="908843"/>
            <a:ext cx="10077640" cy="5040313"/>
          </a:xfrm>
          <a:prstGeom prst="rect">
            <a:avLst/>
          </a:prstGeom>
          <a:noFill/>
          <a:ln w="9525">
            <a:noFill/>
            <a:miter lim="800000"/>
          </a:ln>
        </p:spPr>
        <p:txBody>
          <a:bodyPr/>
          <a:lstStyle/>
          <a:p>
            <a:pPr indent="457200">
              <a:lnSpc>
                <a:spcPct val="200000"/>
              </a:lnSpc>
              <a:buClr>
                <a:schemeClr val="accent2"/>
              </a:buClr>
              <a:buSzPct val="75000"/>
            </a:pPr>
            <a:r>
              <a:rPr lang="en-US" altLang="zh-CN" sz="2200" dirty="0" err="1">
                <a:solidFill>
                  <a:srgbClr val="292929"/>
                </a:solidFill>
                <a:latin typeface="微软雅黑" pitchFamily="34" charset="-122"/>
                <a:ea typeface="微软雅黑" pitchFamily="34" charset="-122"/>
              </a:rPr>
              <a:t>MySQL</a:t>
            </a:r>
            <a:r>
              <a:rPr lang="zh-CN" altLang="en-US" sz="2200" dirty="0">
                <a:solidFill>
                  <a:srgbClr val="292929"/>
                </a:solidFill>
                <a:latin typeface="微软雅黑" pitchFamily="34" charset="-122"/>
                <a:ea typeface="微软雅黑" pitchFamily="34" charset="-122"/>
              </a:rPr>
              <a:t>支持</a:t>
            </a:r>
            <a:r>
              <a:rPr lang="en-US" altLang="zh-CN" sz="2200" dirty="0" err="1">
                <a:solidFill>
                  <a:srgbClr val="292929"/>
                </a:solidFill>
                <a:latin typeface="微软雅黑" pitchFamily="34" charset="-122"/>
                <a:ea typeface="微软雅黑" pitchFamily="34" charset="-122"/>
              </a:rPr>
              <a:t>MyISAM</a:t>
            </a:r>
            <a:r>
              <a:rPr lang="zh-CN" altLang="en-US" sz="2200" dirty="0">
                <a:solidFill>
                  <a:srgbClr val="292929"/>
                </a:solidFill>
                <a:latin typeface="微软雅黑" pitchFamily="34" charset="-122"/>
                <a:ea typeface="微软雅黑" pitchFamily="34" charset="-122"/>
              </a:rPr>
              <a:t>、</a:t>
            </a:r>
            <a:r>
              <a:rPr lang="en-US" altLang="zh-CN" sz="2200" dirty="0" err="1">
                <a:solidFill>
                  <a:srgbClr val="FF0000"/>
                </a:solidFill>
                <a:latin typeface="微软雅黑" pitchFamily="34" charset="-122"/>
                <a:ea typeface="微软雅黑" pitchFamily="34" charset="-122"/>
              </a:rPr>
              <a:t>InnoDB</a:t>
            </a:r>
            <a:r>
              <a:rPr lang="zh-CN" altLang="en-US" sz="2200" dirty="0">
                <a:solidFill>
                  <a:srgbClr val="292929"/>
                </a:solidFill>
                <a:latin typeface="微软雅黑" pitchFamily="34" charset="-122"/>
                <a:ea typeface="微软雅黑" pitchFamily="34" charset="-122"/>
              </a:rPr>
              <a:t>、</a:t>
            </a:r>
            <a:r>
              <a:rPr lang="en-US" altLang="zh-CN" sz="2200" dirty="0">
                <a:solidFill>
                  <a:srgbClr val="292929"/>
                </a:solidFill>
                <a:latin typeface="微软雅黑" pitchFamily="34" charset="-122"/>
                <a:ea typeface="微软雅黑" pitchFamily="34" charset="-122"/>
              </a:rPr>
              <a:t>HEAP</a:t>
            </a:r>
            <a:r>
              <a:rPr lang="zh-CN" altLang="en-US" sz="2200" dirty="0">
                <a:solidFill>
                  <a:srgbClr val="292929"/>
                </a:solidFill>
                <a:latin typeface="微软雅黑" pitchFamily="34" charset="-122"/>
                <a:ea typeface="微软雅黑" pitchFamily="34" charset="-122"/>
              </a:rPr>
              <a:t>、</a:t>
            </a:r>
            <a:r>
              <a:rPr lang="en-US" altLang="zh-CN" sz="2200" dirty="0">
                <a:solidFill>
                  <a:srgbClr val="292929"/>
                </a:solidFill>
                <a:latin typeface="微软雅黑" pitchFamily="34" charset="-122"/>
                <a:ea typeface="微软雅黑" pitchFamily="34" charset="-122"/>
              </a:rPr>
              <a:t>BOB</a:t>
            </a:r>
            <a:r>
              <a:rPr lang="zh-CN" altLang="en-US" sz="2200" dirty="0">
                <a:solidFill>
                  <a:srgbClr val="292929"/>
                </a:solidFill>
                <a:latin typeface="微软雅黑" pitchFamily="34" charset="-122"/>
                <a:ea typeface="微软雅黑" pitchFamily="34" charset="-122"/>
              </a:rPr>
              <a:t>、</a:t>
            </a:r>
            <a:r>
              <a:rPr lang="en-US" altLang="zh-CN" sz="2200" dirty="0">
                <a:solidFill>
                  <a:srgbClr val="292929"/>
                </a:solidFill>
                <a:latin typeface="微软雅黑" pitchFamily="34" charset="-122"/>
                <a:ea typeface="微软雅黑" pitchFamily="34" charset="-122"/>
              </a:rPr>
              <a:t>ARCHIVE</a:t>
            </a:r>
            <a:r>
              <a:rPr lang="zh-CN" altLang="en-US" sz="2200" dirty="0">
                <a:solidFill>
                  <a:srgbClr val="292929"/>
                </a:solidFill>
                <a:latin typeface="微软雅黑" pitchFamily="34" charset="-122"/>
                <a:ea typeface="微软雅黑" pitchFamily="34" charset="-122"/>
              </a:rPr>
              <a:t>、</a:t>
            </a:r>
            <a:r>
              <a:rPr lang="en-US" altLang="zh-CN" sz="2200" dirty="0">
                <a:solidFill>
                  <a:srgbClr val="292929"/>
                </a:solidFill>
                <a:latin typeface="微软雅黑" pitchFamily="34" charset="-122"/>
                <a:ea typeface="微软雅黑" pitchFamily="34" charset="-122"/>
              </a:rPr>
              <a:t>CSV</a:t>
            </a:r>
            <a:r>
              <a:rPr lang="zh-CN" altLang="en-US" sz="2200" dirty="0">
                <a:solidFill>
                  <a:srgbClr val="292929"/>
                </a:solidFill>
                <a:latin typeface="微软雅黑" pitchFamily="34" charset="-122"/>
                <a:ea typeface="微软雅黑" pitchFamily="34" charset="-122"/>
              </a:rPr>
              <a:t>等多种数据表类型，在创建一个新</a:t>
            </a:r>
            <a:r>
              <a:rPr lang="en-US" altLang="zh-CN" sz="2200" dirty="0" err="1">
                <a:solidFill>
                  <a:srgbClr val="292929"/>
                </a:solidFill>
                <a:latin typeface="微软雅黑" pitchFamily="34" charset="-122"/>
                <a:ea typeface="微软雅黑" pitchFamily="34" charset="-122"/>
              </a:rPr>
              <a:t>MySQL</a:t>
            </a:r>
            <a:r>
              <a:rPr lang="zh-CN" altLang="en-US" sz="2200" dirty="0">
                <a:solidFill>
                  <a:srgbClr val="292929"/>
                </a:solidFill>
                <a:latin typeface="微软雅黑" pitchFamily="34" charset="-122"/>
                <a:ea typeface="微软雅黑" pitchFamily="34" charset="-122"/>
              </a:rPr>
              <a:t>数据表时，可以为它设置一个类型。</a:t>
            </a:r>
            <a:endParaRPr lang="en-US" altLang="zh-CN" sz="2200" dirty="0">
              <a:solidFill>
                <a:srgbClr val="292929"/>
              </a:solidFill>
              <a:latin typeface="微软雅黑" pitchFamily="34" charset="-122"/>
              <a:ea typeface="微软雅黑" pitchFamily="34" charset="-122"/>
            </a:endParaRPr>
          </a:p>
          <a:p>
            <a:pPr indent="457200">
              <a:lnSpc>
                <a:spcPct val="200000"/>
              </a:lnSpc>
              <a:buClr>
                <a:schemeClr val="accent2"/>
              </a:buClr>
              <a:buSzPct val="75000"/>
            </a:pPr>
            <a:r>
              <a:rPr lang="zh-CN" altLang="zh-CN" sz="2200" dirty="0">
                <a:solidFill>
                  <a:srgbClr val="292929"/>
                </a:solidFill>
                <a:latin typeface="微软雅黑" pitchFamily="34" charset="-122"/>
                <a:ea typeface="微软雅黑" pitchFamily="34" charset="-122"/>
              </a:rPr>
              <a:t>M</a:t>
            </a:r>
            <a:r>
              <a:rPr lang="en-US" altLang="zh-CN" sz="2200" dirty="0" err="1">
                <a:solidFill>
                  <a:srgbClr val="292929"/>
                </a:solidFill>
                <a:latin typeface="微软雅黑" pitchFamily="34" charset="-122"/>
                <a:ea typeface="微软雅黑" pitchFamily="34" charset="-122"/>
              </a:rPr>
              <a:t>yISAM</a:t>
            </a:r>
            <a:r>
              <a:rPr lang="zh-CN" altLang="en-US" sz="2200" dirty="0">
                <a:solidFill>
                  <a:srgbClr val="292929"/>
                </a:solidFill>
                <a:latin typeface="微软雅黑" pitchFamily="34" charset="-122"/>
                <a:ea typeface="微软雅黑" pitchFamily="34" charset="-122"/>
              </a:rPr>
              <a:t>和</a:t>
            </a:r>
            <a:r>
              <a:rPr lang="en-US" altLang="zh-CN" sz="2200" dirty="0" err="1">
                <a:solidFill>
                  <a:srgbClr val="292929"/>
                </a:solidFill>
                <a:latin typeface="微软雅黑" pitchFamily="34" charset="-122"/>
                <a:ea typeface="微软雅黑" pitchFamily="34" charset="-122"/>
              </a:rPr>
              <a:t>InnoDB</a:t>
            </a:r>
            <a:r>
              <a:rPr lang="zh-CN" altLang="en-US" sz="2200" dirty="0">
                <a:solidFill>
                  <a:srgbClr val="292929"/>
                </a:solidFill>
                <a:latin typeface="微软雅黑" pitchFamily="34" charset="-122"/>
                <a:ea typeface="微软雅黑" pitchFamily="34" charset="-122"/>
              </a:rPr>
              <a:t>两种表类型最为重要：</a:t>
            </a:r>
            <a:endParaRPr lang="en-US" altLang="zh-CN" sz="2200" dirty="0">
              <a:solidFill>
                <a:srgbClr val="292929"/>
              </a:solidFill>
              <a:latin typeface="微软雅黑" pitchFamily="34" charset="-122"/>
              <a:ea typeface="微软雅黑" pitchFamily="34" charset="-122"/>
            </a:endParaRPr>
          </a:p>
          <a:p>
            <a:pPr indent="457200">
              <a:lnSpc>
                <a:spcPct val="200000"/>
              </a:lnSpc>
              <a:buClr>
                <a:schemeClr val="accent2"/>
              </a:buClr>
              <a:buSzPct val="75000"/>
            </a:pPr>
            <a:r>
              <a:rPr lang="en-US" altLang="zh-CN" sz="2200" dirty="0">
                <a:solidFill>
                  <a:srgbClr val="FF0000"/>
                </a:solidFill>
                <a:latin typeface="微软雅黑" pitchFamily="34" charset="-122"/>
                <a:ea typeface="微软雅黑" pitchFamily="34" charset="-122"/>
              </a:rPr>
              <a:t>1.</a:t>
            </a:r>
            <a:r>
              <a:rPr lang="zh-CN" altLang="en-US" sz="2200" dirty="0">
                <a:solidFill>
                  <a:srgbClr val="FF0000"/>
                </a:solidFill>
                <a:latin typeface="微软雅黑" pitchFamily="34" charset="-122"/>
                <a:ea typeface="微软雅黑" pitchFamily="34" charset="-122"/>
              </a:rPr>
              <a:t> </a:t>
            </a:r>
            <a:r>
              <a:rPr lang="zh-CN" altLang="zh-CN" sz="2200" dirty="0">
                <a:solidFill>
                  <a:srgbClr val="FF0000"/>
                </a:solidFill>
                <a:latin typeface="微软雅黑" pitchFamily="34" charset="-122"/>
                <a:ea typeface="微软雅黑" pitchFamily="34" charset="-122"/>
              </a:rPr>
              <a:t>M</a:t>
            </a:r>
            <a:r>
              <a:rPr lang="en-US" altLang="zh-CN" sz="2200" dirty="0" err="1">
                <a:solidFill>
                  <a:srgbClr val="FF0000"/>
                </a:solidFill>
                <a:latin typeface="微软雅黑" pitchFamily="34" charset="-122"/>
                <a:ea typeface="微软雅黑" pitchFamily="34" charset="-122"/>
              </a:rPr>
              <a:t>yISAM</a:t>
            </a:r>
            <a:r>
              <a:rPr lang="zh-CN" altLang="en-US" sz="2200" dirty="0">
                <a:solidFill>
                  <a:srgbClr val="FF0000"/>
                </a:solidFill>
                <a:latin typeface="微软雅黑" pitchFamily="34" charset="-122"/>
                <a:ea typeface="微软雅黑" pitchFamily="34" charset="-122"/>
              </a:rPr>
              <a:t>数据表类型的特点是成熟、稳定和易于管理。</a:t>
            </a:r>
            <a:endParaRPr lang="en-US" altLang="zh-CN" sz="2200" dirty="0">
              <a:solidFill>
                <a:srgbClr val="FF0000"/>
              </a:solidFill>
              <a:latin typeface="微软雅黑" pitchFamily="34" charset="-122"/>
              <a:ea typeface="微软雅黑" pitchFamily="34" charset="-122"/>
            </a:endParaRPr>
          </a:p>
          <a:p>
            <a:pPr indent="457200">
              <a:lnSpc>
                <a:spcPct val="200000"/>
              </a:lnSpc>
              <a:buClr>
                <a:schemeClr val="accent2"/>
              </a:buClr>
              <a:buSzPct val="75000"/>
            </a:pPr>
            <a:r>
              <a:rPr lang="zh-CN" altLang="zh-CN" sz="2200" dirty="0">
                <a:solidFill>
                  <a:srgbClr val="FF0000"/>
                </a:solidFill>
                <a:latin typeface="微软雅黑" pitchFamily="34" charset="-122"/>
                <a:ea typeface="微软雅黑" pitchFamily="34" charset="-122"/>
              </a:rPr>
              <a:t>2</a:t>
            </a:r>
            <a:r>
              <a:rPr lang="en-US" altLang="zh-CN" sz="2200" dirty="0">
                <a:solidFill>
                  <a:srgbClr val="FF0000"/>
                </a:solidFill>
                <a:latin typeface="微软雅黑" pitchFamily="34" charset="-122"/>
                <a:ea typeface="微软雅黑" pitchFamily="34" charset="-122"/>
              </a:rPr>
              <a:t>.</a:t>
            </a:r>
            <a:r>
              <a:rPr lang="zh-CN" altLang="en-US" sz="2200" dirty="0">
                <a:solidFill>
                  <a:srgbClr val="FF0000"/>
                </a:solidFill>
                <a:latin typeface="微软雅黑" pitchFamily="34" charset="-122"/>
                <a:ea typeface="微软雅黑" pitchFamily="34" charset="-122"/>
              </a:rPr>
              <a:t> </a:t>
            </a:r>
            <a:r>
              <a:rPr lang="en-US" altLang="zh-CN" sz="2200" dirty="0" err="1">
                <a:solidFill>
                  <a:srgbClr val="FF0000"/>
                </a:solidFill>
                <a:latin typeface="微软雅黑" pitchFamily="34" charset="-122"/>
                <a:ea typeface="微软雅黑" pitchFamily="34" charset="-122"/>
              </a:rPr>
              <a:t>MyISAM</a:t>
            </a:r>
            <a:r>
              <a:rPr lang="zh-CN" altLang="en-US" sz="2200" dirty="0">
                <a:solidFill>
                  <a:srgbClr val="FF0000"/>
                </a:solidFill>
                <a:latin typeface="微软雅黑" pitchFamily="34" charset="-122"/>
                <a:ea typeface="微软雅黑" pitchFamily="34" charset="-122"/>
              </a:rPr>
              <a:t>表类型会产生碎片空间，要经常使用</a:t>
            </a:r>
            <a:r>
              <a:rPr lang="en-US" altLang="zh-CN" sz="2200" dirty="0">
                <a:solidFill>
                  <a:srgbClr val="FF0000"/>
                </a:solidFill>
                <a:latin typeface="微软雅黑" pitchFamily="34" charset="-122"/>
                <a:ea typeface="微软雅黑" pitchFamily="34" charset="-122"/>
              </a:rPr>
              <a:t>OPTIMIZE</a:t>
            </a:r>
            <a:r>
              <a:rPr lang="zh-CN" altLang="en-US" sz="2200" dirty="0">
                <a:solidFill>
                  <a:srgbClr val="FF0000"/>
                </a:solidFill>
                <a:latin typeface="微软雅黑" pitchFamily="34" charset="-122"/>
                <a:ea typeface="微软雅黑" pitchFamily="34" charset="-122"/>
              </a:rPr>
              <a:t> </a:t>
            </a:r>
            <a:r>
              <a:rPr lang="en-US" altLang="zh-CN" sz="2200" dirty="0">
                <a:solidFill>
                  <a:srgbClr val="FF0000"/>
                </a:solidFill>
                <a:latin typeface="微软雅黑" pitchFamily="34" charset="-122"/>
                <a:ea typeface="微软雅黑" pitchFamily="34" charset="-122"/>
              </a:rPr>
              <a:t>TABLE</a:t>
            </a:r>
            <a:r>
              <a:rPr lang="zh-CN" altLang="en-US" sz="2200" dirty="0">
                <a:solidFill>
                  <a:srgbClr val="FF0000"/>
                </a:solidFill>
                <a:latin typeface="微软雅黑" pitchFamily="34" charset="-122"/>
                <a:ea typeface="微软雅黑" pitchFamily="34" charset="-122"/>
              </a:rPr>
              <a:t>命令去清理表空间。</a:t>
            </a:r>
            <a:endParaRPr lang="en-US" altLang="zh-CN" sz="2200" dirty="0">
              <a:solidFill>
                <a:srgbClr val="FF0000"/>
              </a:solidFill>
              <a:latin typeface="微软雅黑" pitchFamily="34" charset="-122"/>
              <a:ea typeface="微软雅黑" pitchFamily="34" charset="-122"/>
            </a:endParaRPr>
          </a:p>
          <a:p>
            <a:pPr indent="457200">
              <a:lnSpc>
                <a:spcPct val="200000"/>
              </a:lnSpc>
              <a:buClr>
                <a:schemeClr val="accent2"/>
              </a:buClr>
              <a:buSzPct val="75000"/>
            </a:pPr>
            <a:r>
              <a:rPr lang="en-US" altLang="zh-CN" sz="2200" dirty="0">
                <a:solidFill>
                  <a:srgbClr val="FF0000"/>
                </a:solidFill>
                <a:latin typeface="微软雅黑" pitchFamily="34" charset="-122"/>
                <a:ea typeface="微软雅黑" pitchFamily="34" charset="-122"/>
              </a:rPr>
              <a:t>3.</a:t>
            </a:r>
            <a:r>
              <a:rPr lang="zh-CN" altLang="en-US" sz="2200" dirty="0">
                <a:solidFill>
                  <a:srgbClr val="FF0000"/>
                </a:solidFill>
                <a:latin typeface="微软雅黑" pitchFamily="34" charset="-122"/>
                <a:ea typeface="微软雅黑" pitchFamily="34" charset="-122"/>
              </a:rPr>
              <a:t> </a:t>
            </a:r>
            <a:r>
              <a:rPr lang="en-US" altLang="zh-CN" sz="2200" dirty="0" err="1">
                <a:solidFill>
                  <a:srgbClr val="FF0000"/>
                </a:solidFill>
                <a:latin typeface="微软雅黑" pitchFamily="34" charset="-122"/>
                <a:ea typeface="微软雅黑" pitchFamily="34" charset="-122"/>
              </a:rPr>
              <a:t>MyISAM</a:t>
            </a:r>
            <a:r>
              <a:rPr lang="zh-CN" altLang="en-US" sz="2200" dirty="0">
                <a:solidFill>
                  <a:srgbClr val="FF0000"/>
                </a:solidFill>
                <a:latin typeface="微软雅黑" pitchFamily="34" charset="-122"/>
                <a:ea typeface="微软雅黑" pitchFamily="34" charset="-122"/>
              </a:rPr>
              <a:t>不支持事务处理，</a:t>
            </a:r>
            <a:r>
              <a:rPr lang="en-US" altLang="zh-CN" sz="2200" dirty="0" err="1">
                <a:solidFill>
                  <a:srgbClr val="FF0000"/>
                </a:solidFill>
                <a:latin typeface="微软雅黑" pitchFamily="34" charset="-122"/>
                <a:ea typeface="微软雅黑" pitchFamily="34" charset="-122"/>
              </a:rPr>
              <a:t>InnoDB</a:t>
            </a:r>
            <a:r>
              <a:rPr lang="zh-CN" altLang="en-US" sz="2200" dirty="0">
                <a:solidFill>
                  <a:srgbClr val="FF0000"/>
                </a:solidFill>
                <a:latin typeface="微软雅黑" pitchFamily="34" charset="-122"/>
                <a:ea typeface="微软雅黑" pitchFamily="34" charset="-122"/>
              </a:rPr>
              <a:t>支持。</a:t>
            </a:r>
          </a:p>
          <a:p>
            <a:pPr indent="457200">
              <a:lnSpc>
                <a:spcPct val="200000"/>
              </a:lnSpc>
              <a:buClr>
                <a:schemeClr val="accent2"/>
              </a:buClr>
              <a:buSzPct val="75000"/>
            </a:pPr>
            <a:endParaRPr lang="zh-CN" altLang="en-US" sz="220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500667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46</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2.5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数据表的类型及存储位置</a:t>
            </a:r>
          </a:p>
        </p:txBody>
      </p:sp>
      <p:sp>
        <p:nvSpPr>
          <p:cNvPr id="5" name="Rectangle 3">
            <a:extLst>
              <a:ext uri="{FF2B5EF4-FFF2-40B4-BE49-F238E27FC236}">
                <a16:creationId xmlns:a16="http://schemas.microsoft.com/office/drawing/2014/main" id="{302FDAFB-0AB2-1946-8765-7DB33FA95443}"/>
              </a:ext>
            </a:extLst>
          </p:cNvPr>
          <p:cNvSpPr txBox="1">
            <a:spLocks noChangeArrowheads="1"/>
          </p:cNvSpPr>
          <p:nvPr/>
        </p:nvSpPr>
        <p:spPr bwMode="auto">
          <a:xfrm>
            <a:off x="613002" y="1254194"/>
            <a:ext cx="9201558" cy="3765868"/>
          </a:xfrm>
          <a:prstGeom prst="rect">
            <a:avLst/>
          </a:prstGeom>
          <a:noFill/>
          <a:ln w="9525">
            <a:noFill/>
            <a:miter lim="800000"/>
          </a:ln>
        </p:spPr>
        <p:txBody>
          <a:bodyPr/>
          <a:lstStyle/>
          <a:p>
            <a:pPr indent="457200">
              <a:lnSpc>
                <a:spcPct val="200000"/>
              </a:lnSpc>
              <a:buClr>
                <a:schemeClr val="accent2"/>
              </a:buClr>
              <a:buSzPct val="75000"/>
            </a:pPr>
            <a:r>
              <a:rPr lang="zh-CN" altLang="zh-CN" sz="2400" dirty="0">
                <a:solidFill>
                  <a:srgbClr val="FF0000"/>
                </a:solidFill>
                <a:latin typeface="Times New Roman" panose="02020603050405020304" pitchFamily="18" charset="0"/>
                <a:ea typeface="微软雅黑" pitchFamily="34" charset="-122"/>
                <a:cs typeface="Times New Roman" panose="02020603050405020304" pitchFamily="18" charset="0"/>
              </a:rPr>
              <a:t>4</a:t>
            </a:r>
            <a:r>
              <a:rPr lang="en-US" altLang="zh-CN" sz="2400" dirty="0">
                <a:solidFill>
                  <a:srgbClr val="FF0000"/>
                </a:solidFill>
                <a:latin typeface="Times New Roman" panose="02020603050405020304" pitchFamily="18" charset="0"/>
                <a:ea typeface="微软雅黑" pitchFamily="34"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微软雅黑" pitchFamily="34" charset="-122"/>
                <a:cs typeface="Times New Roman" panose="02020603050405020304" pitchFamily="18" charset="0"/>
              </a:rPr>
              <a:t> </a:t>
            </a:r>
            <a:r>
              <a:rPr lang="en-US" altLang="zh-CN" sz="2400" dirty="0" err="1">
                <a:solidFill>
                  <a:srgbClr val="FF0000"/>
                </a:solidFill>
                <a:latin typeface="Times New Roman" panose="02020603050405020304" pitchFamily="18" charset="0"/>
                <a:ea typeface="微软雅黑" pitchFamily="34" charset="-122"/>
                <a:cs typeface="Times New Roman" panose="02020603050405020304" pitchFamily="18" charset="0"/>
              </a:rPr>
              <a:t>MyISAM</a:t>
            </a:r>
            <a:r>
              <a:rPr lang="zh-CN" altLang="en-US" sz="2400" dirty="0">
                <a:solidFill>
                  <a:srgbClr val="FF0000"/>
                </a:solidFill>
                <a:latin typeface="Times New Roman" panose="02020603050405020304" pitchFamily="18" charset="0"/>
                <a:ea typeface="微软雅黑" pitchFamily="34" charset="-122"/>
                <a:cs typeface="Times New Roman" panose="02020603050405020304" pitchFamily="18" charset="0"/>
              </a:rPr>
              <a:t>不支持外键，</a:t>
            </a:r>
            <a:r>
              <a:rPr lang="en-US" altLang="zh-CN" sz="2400" dirty="0" err="1">
                <a:solidFill>
                  <a:srgbClr val="FF0000"/>
                </a:solidFill>
                <a:latin typeface="Times New Roman" panose="02020603050405020304" pitchFamily="18" charset="0"/>
                <a:ea typeface="微软雅黑" pitchFamily="34" charset="-122"/>
                <a:cs typeface="Times New Roman" panose="02020603050405020304" pitchFamily="18" charset="0"/>
              </a:rPr>
              <a:t>InnoDB</a:t>
            </a:r>
            <a:r>
              <a:rPr lang="zh-CN" altLang="en-US" sz="2400" dirty="0">
                <a:solidFill>
                  <a:srgbClr val="FF0000"/>
                </a:solidFill>
                <a:latin typeface="Times New Roman" panose="02020603050405020304" pitchFamily="18" charset="0"/>
                <a:ea typeface="微软雅黑" pitchFamily="34" charset="-122"/>
                <a:cs typeface="Times New Roman" panose="02020603050405020304" pitchFamily="18" charset="0"/>
              </a:rPr>
              <a:t>支持。</a:t>
            </a:r>
            <a:endParaRPr lang="en-US" altLang="zh-CN" sz="2400" dirty="0">
              <a:solidFill>
                <a:srgbClr val="FF0000"/>
              </a:solidFill>
              <a:latin typeface="Times New Roman" panose="02020603050405020304" pitchFamily="18" charset="0"/>
              <a:ea typeface="微软雅黑" pitchFamily="34" charset="-122"/>
              <a:cs typeface="Times New Roman" panose="02020603050405020304" pitchFamily="18" charset="0"/>
            </a:endParaRPr>
          </a:p>
          <a:p>
            <a:pPr indent="457200">
              <a:lnSpc>
                <a:spcPct val="200000"/>
              </a:lnSpc>
              <a:buClr>
                <a:schemeClr val="accent2"/>
              </a:buClr>
              <a:buSzPct val="75000"/>
            </a:pPr>
            <a:r>
              <a:rPr lang="zh-CN" altLang="zh-CN" sz="2400" dirty="0">
                <a:solidFill>
                  <a:srgbClr val="FF0000"/>
                </a:solidFill>
                <a:latin typeface="Times New Roman" panose="02020603050405020304" pitchFamily="18" charset="0"/>
                <a:ea typeface="微软雅黑" pitchFamily="34" charset="-122"/>
                <a:cs typeface="Times New Roman" panose="02020603050405020304" pitchFamily="18" charset="0"/>
              </a:rPr>
              <a:t>5</a:t>
            </a:r>
            <a:r>
              <a:rPr lang="en-US" altLang="zh-CN" sz="2400" dirty="0">
                <a:solidFill>
                  <a:srgbClr val="FF0000"/>
                </a:solidFill>
                <a:latin typeface="Times New Roman" panose="02020603050405020304" pitchFamily="18" charset="0"/>
                <a:ea typeface="微软雅黑" pitchFamily="34"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微软雅黑" pitchFamily="34" charset="-122"/>
                <a:cs typeface="Times New Roman" panose="02020603050405020304" pitchFamily="18" charset="0"/>
              </a:rPr>
              <a:t> </a:t>
            </a:r>
            <a:r>
              <a:rPr lang="en-US" altLang="zh-CN" sz="2400" dirty="0" err="1">
                <a:solidFill>
                  <a:srgbClr val="FF0000"/>
                </a:solidFill>
                <a:latin typeface="Times New Roman" panose="02020603050405020304" pitchFamily="18" charset="0"/>
                <a:ea typeface="微软雅黑" pitchFamily="34" charset="-122"/>
                <a:cs typeface="Times New Roman" panose="02020603050405020304" pitchFamily="18" charset="0"/>
              </a:rPr>
              <a:t>MyISAM</a:t>
            </a:r>
            <a:r>
              <a:rPr lang="zh-CN" altLang="en-US" sz="2400" dirty="0">
                <a:solidFill>
                  <a:srgbClr val="FF0000"/>
                </a:solidFill>
                <a:latin typeface="Times New Roman" panose="02020603050405020304" pitchFamily="18" charset="0"/>
                <a:ea typeface="微软雅黑" pitchFamily="34" charset="-122"/>
                <a:cs typeface="Times New Roman" panose="02020603050405020304" pitchFamily="18" charset="0"/>
              </a:rPr>
              <a:t>表类型的数据表效率更高。</a:t>
            </a:r>
            <a:endParaRPr lang="en-US" altLang="zh-CN" sz="2400" dirty="0">
              <a:solidFill>
                <a:srgbClr val="FF0000"/>
              </a:solidFill>
              <a:latin typeface="Times New Roman" panose="02020603050405020304" pitchFamily="18" charset="0"/>
              <a:ea typeface="微软雅黑" pitchFamily="34" charset="-122"/>
              <a:cs typeface="Times New Roman" panose="02020603050405020304" pitchFamily="18" charset="0"/>
            </a:endParaRPr>
          </a:p>
          <a:p>
            <a:pPr indent="457200">
              <a:lnSpc>
                <a:spcPct val="200000"/>
              </a:lnSpc>
              <a:buClr>
                <a:schemeClr val="accent2"/>
              </a:buClr>
              <a:buSzPct val="75000"/>
            </a:pPr>
            <a:r>
              <a:rPr lang="zh-CN" altLang="zh-CN" sz="2400" dirty="0">
                <a:solidFill>
                  <a:srgbClr val="FF0000"/>
                </a:solidFill>
                <a:latin typeface="Times New Roman" panose="02020603050405020304" pitchFamily="18" charset="0"/>
                <a:ea typeface="微软雅黑" pitchFamily="34" charset="-122"/>
                <a:cs typeface="Times New Roman" panose="02020603050405020304" pitchFamily="18" charset="0"/>
              </a:rPr>
              <a:t>6</a:t>
            </a:r>
            <a:r>
              <a:rPr lang="en-US" altLang="zh-CN" sz="2400" dirty="0">
                <a:solidFill>
                  <a:srgbClr val="FF0000"/>
                </a:solidFill>
                <a:latin typeface="Times New Roman" panose="02020603050405020304" pitchFamily="18" charset="0"/>
                <a:ea typeface="微软雅黑" pitchFamily="34"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微软雅黑" pitchFamily="34" charset="-122"/>
                <a:cs typeface="Times New Roman" panose="02020603050405020304" pitchFamily="18" charset="0"/>
              </a:rPr>
              <a:t> </a:t>
            </a:r>
            <a:r>
              <a:rPr lang="en-US" altLang="zh-CN" sz="2400" dirty="0" err="1">
                <a:solidFill>
                  <a:srgbClr val="FF0000"/>
                </a:solidFill>
                <a:latin typeface="Times New Roman" panose="02020603050405020304" pitchFamily="18" charset="0"/>
                <a:ea typeface="微软雅黑" pitchFamily="34" charset="-122"/>
                <a:cs typeface="Times New Roman" panose="02020603050405020304" pitchFamily="18" charset="0"/>
              </a:rPr>
              <a:t>MyISAM</a:t>
            </a:r>
            <a:r>
              <a:rPr lang="zh-CN" altLang="en-US" sz="2400" dirty="0">
                <a:solidFill>
                  <a:srgbClr val="FF0000"/>
                </a:solidFill>
                <a:latin typeface="Times New Roman" panose="02020603050405020304" pitchFamily="18" charset="0"/>
                <a:ea typeface="微软雅黑" pitchFamily="34" charset="-122"/>
                <a:cs typeface="Times New Roman" panose="02020603050405020304" pitchFamily="18" charset="0"/>
              </a:rPr>
              <a:t>表类型的数据表会产生</a:t>
            </a:r>
            <a:r>
              <a:rPr lang="en-US" altLang="zh-CN" sz="2400" dirty="0">
                <a:solidFill>
                  <a:srgbClr val="FF0000"/>
                </a:solidFill>
                <a:latin typeface="Times New Roman" panose="02020603050405020304" pitchFamily="18" charset="0"/>
                <a:ea typeface="微软雅黑" pitchFamily="34" charset="-122"/>
                <a:cs typeface="Times New Roman" panose="02020603050405020304" pitchFamily="18" charset="0"/>
              </a:rPr>
              <a:t>3</a:t>
            </a:r>
            <a:r>
              <a:rPr lang="zh-CN" altLang="en-US" sz="2400" dirty="0">
                <a:solidFill>
                  <a:srgbClr val="FF0000"/>
                </a:solidFill>
                <a:latin typeface="Times New Roman" panose="02020603050405020304" pitchFamily="18" charset="0"/>
                <a:ea typeface="微软雅黑" pitchFamily="34" charset="-122"/>
                <a:cs typeface="Times New Roman" panose="02020603050405020304" pitchFamily="18" charset="0"/>
              </a:rPr>
              <a:t>个文件，</a:t>
            </a:r>
            <a:r>
              <a:rPr lang="en-US" altLang="zh-CN" sz="2400" dirty="0" err="1">
                <a:solidFill>
                  <a:srgbClr val="FF0000"/>
                </a:solidFill>
                <a:latin typeface="Times New Roman" panose="02020603050405020304" pitchFamily="18" charset="0"/>
                <a:ea typeface="微软雅黑" pitchFamily="34" charset="-122"/>
                <a:cs typeface="Times New Roman" panose="02020603050405020304" pitchFamily="18" charset="0"/>
              </a:rPr>
              <a:t>InnoDB</a:t>
            </a:r>
            <a:r>
              <a:rPr lang="zh-CN" altLang="en-US" sz="2400" dirty="0">
                <a:solidFill>
                  <a:srgbClr val="FF0000"/>
                </a:solidFill>
                <a:latin typeface="Times New Roman" panose="02020603050405020304" pitchFamily="18" charset="0"/>
                <a:ea typeface="微软雅黑" pitchFamily="34" charset="-122"/>
                <a:cs typeface="Times New Roman" panose="02020603050405020304" pitchFamily="18" charset="0"/>
              </a:rPr>
              <a:t>表类型的数据表默认会产生</a:t>
            </a:r>
            <a:r>
              <a:rPr lang="en-US" altLang="zh-CN" sz="2400" dirty="0">
                <a:solidFill>
                  <a:srgbClr val="FF0000"/>
                </a:solidFill>
                <a:latin typeface="Times New Roman" panose="02020603050405020304" pitchFamily="18" charset="0"/>
                <a:ea typeface="微软雅黑" pitchFamily="34" charset="-122"/>
                <a:cs typeface="Times New Roman" panose="02020603050405020304" pitchFamily="18" charset="0"/>
              </a:rPr>
              <a:t>2</a:t>
            </a:r>
            <a:r>
              <a:rPr lang="zh-CN" altLang="en-US" sz="2400" dirty="0">
                <a:solidFill>
                  <a:srgbClr val="FF0000"/>
                </a:solidFill>
                <a:latin typeface="Times New Roman" panose="02020603050405020304" pitchFamily="18" charset="0"/>
                <a:ea typeface="微软雅黑" pitchFamily="34" charset="-122"/>
                <a:cs typeface="Times New Roman" panose="02020603050405020304" pitchFamily="18" charset="0"/>
              </a:rPr>
              <a:t>个文件。</a:t>
            </a:r>
          </a:p>
        </p:txBody>
      </p:sp>
    </p:spTree>
    <p:extLst>
      <p:ext uri="{BB962C8B-B14F-4D97-AF65-F5344CB8AC3E}">
        <p14:creationId xmlns:p14="http://schemas.microsoft.com/office/powerpoint/2010/main" val="30416880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47</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2.6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数据库表的字符集</a:t>
            </a:r>
          </a:p>
        </p:txBody>
      </p:sp>
      <p:sp>
        <p:nvSpPr>
          <p:cNvPr id="6" name="Rectangle 3">
            <a:extLst>
              <a:ext uri="{FF2B5EF4-FFF2-40B4-BE49-F238E27FC236}">
                <a16:creationId xmlns:a16="http://schemas.microsoft.com/office/drawing/2014/main" id="{4D652393-84CF-7F42-837E-CDF590398FD9}"/>
              </a:ext>
            </a:extLst>
          </p:cNvPr>
          <p:cNvSpPr txBox="1">
            <a:spLocks noChangeArrowheads="1"/>
          </p:cNvSpPr>
          <p:nvPr/>
        </p:nvSpPr>
        <p:spPr bwMode="auto">
          <a:xfrm>
            <a:off x="852488" y="928670"/>
            <a:ext cx="9728426" cy="5000660"/>
          </a:xfrm>
          <a:prstGeom prst="rect">
            <a:avLst/>
          </a:prstGeom>
          <a:noFill/>
          <a:ln w="9525">
            <a:noFill/>
            <a:miter lim="800000"/>
          </a:ln>
        </p:spPr>
        <p:txBody>
          <a:bodyPr/>
          <a:lstStyle/>
          <a:p>
            <a:pPr indent="530352">
              <a:lnSpc>
                <a:spcPct val="200000"/>
              </a:lnSpc>
              <a:buClr>
                <a:schemeClr val="accent2"/>
              </a:buClr>
              <a:buSzPct val="75000"/>
            </a:pP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创建表的时候，如果没有明确地指定任何字符集，则新创建数据表的字符集将由</a:t>
            </a:r>
            <a:r>
              <a:rPr lang="en-US" altLang="zh-CN" sz="2200" dirty="0" err="1">
                <a:solidFill>
                  <a:srgbClr val="292929"/>
                </a:solidFill>
                <a:latin typeface="Times New Roman" panose="02020603050405020304" pitchFamily="18" charset="0"/>
                <a:ea typeface="微软雅黑" pitchFamily="34" charset="-122"/>
                <a:cs typeface="Times New Roman" panose="02020603050405020304" pitchFamily="18" charset="0"/>
              </a:rPr>
              <a:t>MySQL</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配置文件里</a:t>
            </a:r>
            <a:r>
              <a:rPr lang="en-US" altLang="zh-CN" sz="2200" dirty="0" err="1">
                <a:solidFill>
                  <a:srgbClr val="FF0000"/>
                </a:solidFill>
                <a:latin typeface="Times New Roman" panose="02020603050405020304" pitchFamily="18" charset="0"/>
                <a:ea typeface="微软雅黑" pitchFamily="34" charset="-122"/>
                <a:cs typeface="Times New Roman" panose="02020603050405020304" pitchFamily="18" charset="0"/>
              </a:rPr>
              <a:t>charcter</a:t>
            </a:r>
            <a:r>
              <a:rPr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-set-server</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选项的设置决定。</a:t>
            </a:r>
            <a:endParaRPr lang="en-US" altLang="zh-CN" sz="2200" dirty="0">
              <a:solidFill>
                <a:srgbClr val="292929"/>
              </a:solidFill>
              <a:latin typeface="Times New Roman" panose="02020603050405020304" pitchFamily="18" charset="0"/>
              <a:ea typeface="微软雅黑" pitchFamily="34" charset="-122"/>
              <a:cs typeface="Times New Roman" panose="02020603050405020304" pitchFamily="18" charset="0"/>
            </a:endParaRPr>
          </a:p>
          <a:p>
            <a:pPr indent="530352">
              <a:lnSpc>
                <a:spcPct val="200000"/>
              </a:lnSpc>
              <a:buClr>
                <a:schemeClr val="accent2"/>
              </a:buClr>
              <a:buSzPct val="75000"/>
            </a:pP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在创建数据表时如果需要指定默认的字符集与之相同，但</a:t>
            </a:r>
            <a:r>
              <a:rPr lang="en-US" altLang="zh-CN" sz="2200" dirty="0" err="1">
                <a:solidFill>
                  <a:srgbClr val="292929"/>
                </a:solidFill>
                <a:latin typeface="Times New Roman" panose="02020603050405020304" pitchFamily="18" charset="0"/>
                <a:ea typeface="微软雅黑" pitchFamily="34" charset="-122"/>
                <a:cs typeface="Times New Roman" panose="02020603050405020304" pitchFamily="18" charset="0"/>
              </a:rPr>
              <a:t>MySQL</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客户程序在与服务器通信时使用的字符集，我们需要使用</a:t>
            </a:r>
            <a:r>
              <a:rPr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default-character-set</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选项或通过</a:t>
            </a:r>
            <a:r>
              <a:rPr lang="en-US" altLang="zh-CN" sz="2200" dirty="0">
                <a:solidFill>
                  <a:srgbClr val="292929"/>
                </a:solidFill>
                <a:latin typeface="Times New Roman" panose="02020603050405020304" pitchFamily="18" charset="0"/>
                <a:ea typeface="微软雅黑" pitchFamily="34" charset="-122"/>
                <a:cs typeface="Times New Roman" panose="02020603050405020304" pitchFamily="18" charset="0"/>
              </a:rPr>
              <a:t>SQL</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命令</a:t>
            </a:r>
            <a:r>
              <a:rPr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SET NAMES utf8</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来指定一个字符集为</a:t>
            </a:r>
            <a:r>
              <a:rPr lang="en-US" altLang="zh-CN" sz="2200" dirty="0">
                <a:solidFill>
                  <a:srgbClr val="292929"/>
                </a:solidFill>
                <a:latin typeface="Times New Roman" panose="02020603050405020304" pitchFamily="18" charset="0"/>
                <a:ea typeface="微软雅黑" pitchFamily="34" charset="-122"/>
                <a:cs typeface="Times New Roman" panose="02020603050405020304" pitchFamily="18" charset="0"/>
              </a:rPr>
              <a:t>utf8</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a:t>
            </a:r>
          </a:p>
        </p:txBody>
      </p:sp>
    </p:spTree>
    <p:extLst>
      <p:ext uri="{BB962C8B-B14F-4D97-AF65-F5344CB8AC3E}">
        <p14:creationId xmlns:p14="http://schemas.microsoft.com/office/powerpoint/2010/main" val="75421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48</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2.7 </a:t>
            </a:r>
            <a:r>
              <a:rPr lang="zh-CN" altLang="en-US" sz="4400" dirty="0">
                <a:solidFill>
                  <a:schemeClr val="bg1"/>
                </a:solidFill>
                <a:latin typeface="Microsoft YaHei" panose="020B0503020204020204" pitchFamily="34" charset="-122"/>
                <a:ea typeface="Microsoft YaHei" panose="020B0503020204020204" pitchFamily="34" charset="-122"/>
                <a:cs typeface="+mj-cs"/>
              </a:rPr>
              <a:t>创建索引</a:t>
            </a:r>
          </a:p>
        </p:txBody>
      </p:sp>
      <p:sp>
        <p:nvSpPr>
          <p:cNvPr id="5" name="Rectangle 3">
            <a:extLst>
              <a:ext uri="{FF2B5EF4-FFF2-40B4-BE49-F238E27FC236}">
                <a16:creationId xmlns:a16="http://schemas.microsoft.com/office/drawing/2014/main" id="{492B6A5B-FED9-5A43-93A8-E424BC38F8FD}"/>
              </a:ext>
            </a:extLst>
          </p:cNvPr>
          <p:cNvSpPr txBox="1">
            <a:spLocks noChangeArrowheads="1"/>
          </p:cNvSpPr>
          <p:nvPr/>
        </p:nvSpPr>
        <p:spPr bwMode="auto">
          <a:xfrm>
            <a:off x="485775" y="1142984"/>
            <a:ext cx="8229600" cy="4883166"/>
          </a:xfrm>
          <a:prstGeom prst="rect">
            <a:avLst/>
          </a:prstGeom>
          <a:noFill/>
          <a:ln w="9525">
            <a:noFill/>
            <a:miter lim="800000"/>
          </a:ln>
        </p:spPr>
        <p:txBody>
          <a:bodyPr/>
          <a:lstStyle/>
          <a:p>
            <a:pPr>
              <a:lnSpc>
                <a:spcPct val="200000"/>
              </a:lnSpc>
              <a:buClr>
                <a:schemeClr val="accent2"/>
              </a:buClr>
              <a:buSzPct val="75000"/>
            </a:pPr>
            <a:r>
              <a:rPr lang="zh-CN" altLang="en-US" sz="2400" dirty="0">
                <a:solidFill>
                  <a:srgbClr val="292929"/>
                </a:solidFill>
                <a:latin typeface="Times New Roman" panose="02020603050405020304" pitchFamily="18" charset="0"/>
                <a:ea typeface="微软雅黑" pitchFamily="34" charset="-122"/>
                <a:cs typeface="Times New Roman" panose="02020603050405020304" pitchFamily="18" charset="0"/>
              </a:rPr>
              <a:t>在</a:t>
            </a:r>
            <a:r>
              <a:rPr lang="en-US" altLang="zh-CN" sz="2400" dirty="0" err="1">
                <a:solidFill>
                  <a:srgbClr val="292929"/>
                </a:solidFill>
                <a:latin typeface="Times New Roman" panose="02020603050405020304" pitchFamily="18" charset="0"/>
                <a:ea typeface="微软雅黑" pitchFamily="34" charset="-122"/>
                <a:cs typeface="Times New Roman" panose="02020603050405020304" pitchFamily="18" charset="0"/>
              </a:rPr>
              <a:t>MySQL</a:t>
            </a:r>
            <a:r>
              <a:rPr lang="zh-CN" altLang="en-US" sz="2400" dirty="0">
                <a:solidFill>
                  <a:srgbClr val="292929"/>
                </a:solidFill>
                <a:latin typeface="Times New Roman" panose="02020603050405020304" pitchFamily="18" charset="0"/>
                <a:ea typeface="微软雅黑" pitchFamily="34" charset="-122"/>
                <a:cs typeface="Times New Roman" panose="02020603050405020304" pitchFamily="18" charset="0"/>
              </a:rPr>
              <a:t>中，主要有四类索引：</a:t>
            </a:r>
            <a:endParaRPr lang="en-US" altLang="zh-CN" sz="2400" dirty="0">
              <a:solidFill>
                <a:srgbClr val="292929"/>
              </a:solidFill>
              <a:latin typeface="Times New Roman" panose="02020603050405020304" pitchFamily="18" charset="0"/>
              <a:ea typeface="微软雅黑" pitchFamily="34" charset="-122"/>
              <a:cs typeface="Times New Roman" panose="02020603050405020304" pitchFamily="18" charset="0"/>
            </a:endParaRPr>
          </a:p>
          <a:p>
            <a:pPr marL="800100" lvl="1" indent="-342900">
              <a:lnSpc>
                <a:spcPct val="200000"/>
              </a:lnSpc>
              <a:buClr>
                <a:schemeClr val="accent2"/>
              </a:buClr>
              <a:buSzPct val="75000"/>
              <a:buFont typeface="Wingdings" pitchFamily="2" charset="2"/>
              <a:buChar char="Ø"/>
            </a:pPr>
            <a:r>
              <a:rPr lang="zh-CN" altLang="en-US" sz="2400" dirty="0">
                <a:solidFill>
                  <a:srgbClr val="292929"/>
                </a:solidFill>
                <a:latin typeface="Times New Roman" panose="02020603050405020304" pitchFamily="18" charset="0"/>
                <a:ea typeface="微软雅黑" pitchFamily="34" charset="-122"/>
                <a:cs typeface="Times New Roman" panose="02020603050405020304" pitchFamily="18" charset="0"/>
              </a:rPr>
              <a:t>主键索引（</a:t>
            </a:r>
            <a:r>
              <a:rPr lang="en-US" altLang="zh-CN" sz="2400" dirty="0">
                <a:solidFill>
                  <a:srgbClr val="292929"/>
                </a:solidFill>
                <a:latin typeface="Times New Roman" panose="02020603050405020304" pitchFamily="18" charset="0"/>
                <a:ea typeface="微软雅黑" pitchFamily="34" charset="-122"/>
                <a:cs typeface="Times New Roman" panose="02020603050405020304" pitchFamily="18" charset="0"/>
              </a:rPr>
              <a:t>PRIMARY KEY</a:t>
            </a:r>
            <a:r>
              <a:rPr lang="zh-CN" altLang="en-US" sz="2400" dirty="0">
                <a:solidFill>
                  <a:srgbClr val="292929"/>
                </a:solidFill>
                <a:latin typeface="Times New Roman" panose="02020603050405020304" pitchFamily="18" charset="0"/>
                <a:ea typeface="微软雅黑" pitchFamily="34" charset="-122"/>
                <a:cs typeface="Times New Roman" panose="02020603050405020304" pitchFamily="18" charset="0"/>
              </a:rPr>
              <a:t>）</a:t>
            </a:r>
            <a:endParaRPr lang="en-US" altLang="zh-CN" sz="2400" dirty="0">
              <a:solidFill>
                <a:srgbClr val="292929"/>
              </a:solidFill>
              <a:latin typeface="Times New Roman" panose="02020603050405020304" pitchFamily="18" charset="0"/>
              <a:ea typeface="微软雅黑" pitchFamily="34" charset="-122"/>
              <a:cs typeface="Times New Roman" panose="02020603050405020304" pitchFamily="18" charset="0"/>
            </a:endParaRPr>
          </a:p>
          <a:p>
            <a:pPr marL="800100" lvl="1" indent="-342900">
              <a:lnSpc>
                <a:spcPct val="200000"/>
              </a:lnSpc>
              <a:buClr>
                <a:schemeClr val="accent2"/>
              </a:buClr>
              <a:buSzPct val="75000"/>
              <a:buFont typeface="Wingdings" pitchFamily="2" charset="2"/>
              <a:buChar char="Ø"/>
            </a:pPr>
            <a:r>
              <a:rPr lang="zh-CN" altLang="en-US" sz="2400" dirty="0">
                <a:solidFill>
                  <a:srgbClr val="292929"/>
                </a:solidFill>
                <a:latin typeface="Times New Roman" panose="02020603050405020304" pitchFamily="18" charset="0"/>
                <a:ea typeface="微软雅黑" pitchFamily="34" charset="-122"/>
                <a:cs typeface="Times New Roman" panose="02020603050405020304" pitchFamily="18" charset="0"/>
              </a:rPr>
              <a:t>唯一索引（</a:t>
            </a:r>
            <a:r>
              <a:rPr lang="en-US" altLang="zh-CN" sz="2400" dirty="0">
                <a:solidFill>
                  <a:srgbClr val="292929"/>
                </a:solidFill>
                <a:latin typeface="Times New Roman" panose="02020603050405020304" pitchFamily="18" charset="0"/>
                <a:ea typeface="微软雅黑" pitchFamily="34" charset="-122"/>
                <a:cs typeface="Times New Roman" panose="02020603050405020304" pitchFamily="18" charset="0"/>
              </a:rPr>
              <a:t>UNIQUE</a:t>
            </a:r>
            <a:r>
              <a:rPr lang="zh-CN" altLang="en-US" sz="2400" dirty="0">
                <a:solidFill>
                  <a:srgbClr val="292929"/>
                </a:solidFill>
                <a:latin typeface="Times New Roman" panose="02020603050405020304" pitchFamily="18" charset="0"/>
                <a:ea typeface="微软雅黑" pitchFamily="34" charset="-122"/>
                <a:cs typeface="Times New Roman" panose="02020603050405020304" pitchFamily="18" charset="0"/>
              </a:rPr>
              <a:t>）</a:t>
            </a:r>
            <a:endParaRPr lang="en-US" altLang="zh-CN" sz="2400" dirty="0">
              <a:solidFill>
                <a:srgbClr val="292929"/>
              </a:solidFill>
              <a:latin typeface="Times New Roman" panose="02020603050405020304" pitchFamily="18" charset="0"/>
              <a:ea typeface="微软雅黑" pitchFamily="34" charset="-122"/>
              <a:cs typeface="Times New Roman" panose="02020603050405020304" pitchFamily="18" charset="0"/>
            </a:endParaRPr>
          </a:p>
          <a:p>
            <a:pPr marL="800100" lvl="1" indent="-342900">
              <a:lnSpc>
                <a:spcPct val="200000"/>
              </a:lnSpc>
              <a:buClr>
                <a:schemeClr val="accent2"/>
              </a:buClr>
              <a:buSzPct val="75000"/>
              <a:buFont typeface="Wingdings" pitchFamily="2" charset="2"/>
              <a:buChar char="Ø"/>
            </a:pPr>
            <a:r>
              <a:rPr lang="zh-CN" altLang="en-US" sz="2400" dirty="0">
                <a:solidFill>
                  <a:srgbClr val="292929"/>
                </a:solidFill>
                <a:latin typeface="Times New Roman" panose="02020603050405020304" pitchFamily="18" charset="0"/>
                <a:ea typeface="微软雅黑" pitchFamily="34" charset="-122"/>
                <a:cs typeface="Times New Roman" panose="02020603050405020304" pitchFamily="18" charset="0"/>
              </a:rPr>
              <a:t>常规索引（</a:t>
            </a:r>
            <a:r>
              <a:rPr lang="en-US" altLang="zh-CN" sz="2400" dirty="0">
                <a:solidFill>
                  <a:srgbClr val="292929"/>
                </a:solidFill>
                <a:latin typeface="Times New Roman" panose="02020603050405020304" pitchFamily="18" charset="0"/>
                <a:ea typeface="微软雅黑" pitchFamily="34" charset="-122"/>
                <a:cs typeface="Times New Roman" panose="02020603050405020304" pitchFamily="18" charset="0"/>
              </a:rPr>
              <a:t>INDEX</a:t>
            </a:r>
            <a:r>
              <a:rPr lang="zh-CN" altLang="en-US" sz="2400" dirty="0">
                <a:solidFill>
                  <a:srgbClr val="292929"/>
                </a:solidFill>
                <a:latin typeface="Times New Roman" panose="02020603050405020304" pitchFamily="18" charset="0"/>
                <a:ea typeface="微软雅黑" pitchFamily="34" charset="-122"/>
                <a:cs typeface="Times New Roman" panose="02020603050405020304" pitchFamily="18" charset="0"/>
              </a:rPr>
              <a:t>）</a:t>
            </a:r>
            <a:endParaRPr lang="en-US" altLang="zh-CN" sz="2400" dirty="0">
              <a:solidFill>
                <a:srgbClr val="292929"/>
              </a:solidFill>
              <a:latin typeface="Times New Roman" panose="02020603050405020304" pitchFamily="18" charset="0"/>
              <a:ea typeface="微软雅黑" pitchFamily="34" charset="-122"/>
              <a:cs typeface="Times New Roman" panose="02020603050405020304" pitchFamily="18" charset="0"/>
            </a:endParaRPr>
          </a:p>
          <a:p>
            <a:pPr marL="800100" lvl="1" indent="-342900">
              <a:lnSpc>
                <a:spcPct val="200000"/>
              </a:lnSpc>
              <a:buClr>
                <a:schemeClr val="accent2"/>
              </a:buClr>
              <a:buSzPct val="75000"/>
              <a:buFont typeface="Wingdings" pitchFamily="2" charset="2"/>
              <a:buChar char="Ø"/>
            </a:pPr>
            <a:r>
              <a:rPr lang="zh-CN" altLang="en-US" sz="2400" dirty="0">
                <a:solidFill>
                  <a:srgbClr val="292929"/>
                </a:solidFill>
                <a:latin typeface="Times New Roman" panose="02020603050405020304" pitchFamily="18" charset="0"/>
                <a:ea typeface="微软雅黑" pitchFamily="34" charset="-122"/>
                <a:cs typeface="Times New Roman" panose="02020603050405020304" pitchFamily="18" charset="0"/>
              </a:rPr>
              <a:t>全文索引（</a:t>
            </a:r>
            <a:r>
              <a:rPr lang="en-US" altLang="zh-CN" sz="2400" dirty="0">
                <a:solidFill>
                  <a:srgbClr val="292929"/>
                </a:solidFill>
                <a:latin typeface="Times New Roman" panose="02020603050405020304" pitchFamily="18" charset="0"/>
                <a:ea typeface="微软雅黑" pitchFamily="34" charset="-122"/>
                <a:cs typeface="Times New Roman" panose="02020603050405020304" pitchFamily="18" charset="0"/>
              </a:rPr>
              <a:t>FULLTEXT</a:t>
            </a:r>
            <a:r>
              <a:rPr lang="zh-CN" altLang="en-US" sz="2400" dirty="0">
                <a:solidFill>
                  <a:srgbClr val="292929"/>
                </a:solidFill>
                <a:latin typeface="Times New Roman" panose="02020603050405020304" pitchFamily="18" charset="0"/>
                <a:ea typeface="微软雅黑" pitchFamily="34" charset="-122"/>
                <a:cs typeface="Times New Roman" panose="02020603050405020304" pitchFamily="18" charset="0"/>
              </a:rPr>
              <a:t>）</a:t>
            </a:r>
          </a:p>
        </p:txBody>
      </p:sp>
    </p:spTree>
    <p:extLst>
      <p:ext uri="{BB962C8B-B14F-4D97-AF65-F5344CB8AC3E}">
        <p14:creationId xmlns:p14="http://schemas.microsoft.com/office/powerpoint/2010/main" val="17347386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49</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2.7 </a:t>
            </a:r>
            <a:r>
              <a:rPr lang="zh-CN" altLang="en-US" sz="4400" dirty="0">
                <a:solidFill>
                  <a:schemeClr val="bg1"/>
                </a:solidFill>
                <a:latin typeface="Microsoft YaHei" panose="020B0503020204020204" pitchFamily="34" charset="-122"/>
                <a:ea typeface="Microsoft YaHei" panose="020B0503020204020204" pitchFamily="34" charset="-122"/>
                <a:cs typeface="+mj-cs"/>
              </a:rPr>
              <a:t>创建索引</a:t>
            </a:r>
          </a:p>
        </p:txBody>
      </p:sp>
      <p:sp>
        <p:nvSpPr>
          <p:cNvPr id="6" name="Rectangle 2">
            <a:extLst>
              <a:ext uri="{FF2B5EF4-FFF2-40B4-BE49-F238E27FC236}">
                <a16:creationId xmlns:a16="http://schemas.microsoft.com/office/drawing/2014/main" id="{4F179496-9F03-0E49-B160-4D0D684D0863}"/>
              </a:ext>
            </a:extLst>
          </p:cNvPr>
          <p:cNvSpPr txBox="1">
            <a:spLocks noChangeArrowheads="1"/>
          </p:cNvSpPr>
          <p:nvPr/>
        </p:nvSpPr>
        <p:spPr>
          <a:xfrm>
            <a:off x="419753" y="781242"/>
            <a:ext cx="2685043" cy="571480"/>
          </a:xfrm>
          <a:prstGeom prst="rect">
            <a:avLst/>
          </a:prstGeom>
        </p:spPr>
        <p:txBody>
          <a:bodyPr vert="horz" lIns="91440" tIns="45720" rIns="91440" bIns="45720" rtlCol="0" anchor="b">
            <a:normAutofit fontScale="70000" lnSpcReduction="20000"/>
            <a:scene3d>
              <a:camera prst="orthographicFront"/>
              <a:lightRig rig="soft" dir="t">
                <a:rot lat="0" lon="0" rev="15600000"/>
              </a:lightRig>
            </a:scene3d>
            <a:sp3d extrusionH="57150" prstMaterial="softEdge">
              <a:bevelT w="25400" h="38100"/>
            </a:sp3d>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b="1" dirty="0">
                <a:ln/>
                <a:solidFill>
                  <a:schemeClr val="accent4"/>
                </a:solidFill>
                <a:latin typeface="微软雅黑" charset="0"/>
                <a:ea typeface="微软雅黑" charset="0"/>
              </a:rPr>
              <a:t>主键索引</a:t>
            </a:r>
          </a:p>
        </p:txBody>
      </p:sp>
      <p:sp>
        <p:nvSpPr>
          <p:cNvPr id="8" name="Rectangle 3">
            <a:extLst>
              <a:ext uri="{FF2B5EF4-FFF2-40B4-BE49-F238E27FC236}">
                <a16:creationId xmlns:a16="http://schemas.microsoft.com/office/drawing/2014/main" id="{17FA6B6E-B498-9740-AE93-AC9667B0CFAF}"/>
              </a:ext>
            </a:extLst>
          </p:cNvPr>
          <p:cNvSpPr txBox="1">
            <a:spLocks noChangeArrowheads="1"/>
          </p:cNvSpPr>
          <p:nvPr/>
        </p:nvSpPr>
        <p:spPr bwMode="auto">
          <a:xfrm>
            <a:off x="1036095" y="1334235"/>
            <a:ext cx="9832201" cy="5500726"/>
          </a:xfrm>
          <a:prstGeom prst="rect">
            <a:avLst/>
          </a:prstGeom>
          <a:ln>
            <a:noFill/>
          </a:ln>
        </p:spPr>
        <p:style>
          <a:lnRef idx="2">
            <a:schemeClr val="accent2"/>
          </a:lnRef>
          <a:fillRef idx="1">
            <a:schemeClr val="lt1"/>
          </a:fillRef>
          <a:effectRef idx="0">
            <a:schemeClr val="accent2"/>
          </a:effectRef>
          <a:fontRef idx="minor">
            <a:schemeClr val="dk1"/>
          </a:fontRef>
        </p:style>
        <p:txBody>
          <a:bodyPr/>
          <a:lstStyle/>
          <a:p>
            <a:pPr indent="530352">
              <a:lnSpc>
                <a:spcPct val="200000"/>
              </a:lnSpc>
              <a:buClr>
                <a:schemeClr val="accent2"/>
              </a:buClr>
              <a:buSzPct val="75000"/>
            </a:pPr>
            <a:r>
              <a:rPr lang="zh-CN" altLang="en-US" sz="2200" b="1" dirty="0">
                <a:solidFill>
                  <a:srgbClr val="292929"/>
                </a:solidFill>
                <a:latin typeface="微软雅黑" pitchFamily="34" charset="-122"/>
                <a:ea typeface="微软雅黑" pitchFamily="34" charset="-122"/>
              </a:rPr>
              <a:t>主键索引是关系数据库中最常见的索引类型</a:t>
            </a:r>
            <a:r>
              <a:rPr lang="zh-CN" altLang="en-US" sz="2200" dirty="0">
                <a:solidFill>
                  <a:srgbClr val="292929"/>
                </a:solidFill>
                <a:latin typeface="微软雅黑" pitchFamily="34" charset="-122"/>
                <a:ea typeface="微软雅黑" pitchFamily="34" charset="-122"/>
              </a:rPr>
              <a:t>，主要作用是确定数据表里一条特定的数据记录的位置。我们可以在字段后添加</a:t>
            </a:r>
            <a:r>
              <a:rPr lang="en-US" altLang="zh-CN" sz="2200" dirty="0">
                <a:solidFill>
                  <a:srgbClr val="292929"/>
                </a:solidFill>
                <a:latin typeface="微软雅黑" pitchFamily="34" charset="-122"/>
                <a:ea typeface="微软雅黑" pitchFamily="34" charset="-122"/>
              </a:rPr>
              <a:t>PRIMARY KEY</a:t>
            </a:r>
            <a:r>
              <a:rPr lang="zh-CN" altLang="en-US" sz="2200" dirty="0">
                <a:solidFill>
                  <a:srgbClr val="292929"/>
                </a:solidFill>
                <a:latin typeface="微软雅黑" pitchFamily="34" charset="-122"/>
                <a:ea typeface="微软雅黑" pitchFamily="34" charset="-122"/>
              </a:rPr>
              <a:t>来对字段设置为主键索引。</a:t>
            </a:r>
            <a:endParaRPr lang="en-US" altLang="zh-CN" sz="2200" dirty="0">
              <a:solidFill>
                <a:srgbClr val="292929"/>
              </a:solidFill>
              <a:latin typeface="微软雅黑" pitchFamily="34" charset="-122"/>
              <a:ea typeface="微软雅黑" pitchFamily="34" charset="-122"/>
            </a:endParaRPr>
          </a:p>
          <a:p>
            <a:pPr>
              <a:lnSpc>
                <a:spcPct val="200000"/>
              </a:lnSpc>
              <a:buClr>
                <a:schemeClr val="accent2"/>
              </a:buClr>
              <a:buSzPct val="75000"/>
            </a:pPr>
            <a:r>
              <a:rPr lang="zh-CN" altLang="en-US" sz="2200" dirty="0">
                <a:solidFill>
                  <a:srgbClr val="292929"/>
                </a:solidFill>
                <a:latin typeface="微软雅黑" pitchFamily="34" charset="-122"/>
                <a:ea typeface="微软雅黑" pitchFamily="34" charset="-122"/>
              </a:rPr>
              <a:t>注意：</a:t>
            </a:r>
            <a:endParaRPr lang="en-US" altLang="zh-CN" sz="2200" dirty="0">
              <a:solidFill>
                <a:srgbClr val="292929"/>
              </a:solidFill>
              <a:latin typeface="微软雅黑" pitchFamily="34" charset="-122"/>
              <a:ea typeface="微软雅黑" pitchFamily="34" charset="-122"/>
            </a:endParaRPr>
          </a:p>
          <a:p>
            <a:pPr>
              <a:lnSpc>
                <a:spcPct val="200000"/>
              </a:lnSpc>
              <a:buClr>
                <a:schemeClr val="accent2"/>
              </a:buClr>
              <a:buSzPct val="75000"/>
            </a:pPr>
            <a:r>
              <a:rPr lang="zh-CN" altLang="zh-CN" sz="2200" dirty="0">
                <a:solidFill>
                  <a:srgbClr val="FF0000"/>
                </a:solidFill>
                <a:latin typeface="微软雅黑" pitchFamily="34" charset="-122"/>
                <a:ea typeface="微软雅黑" pitchFamily="34" charset="-122"/>
              </a:rPr>
              <a:t>1</a:t>
            </a:r>
            <a:r>
              <a:rPr lang="en-US" altLang="zh-CN" sz="2200" dirty="0">
                <a:solidFill>
                  <a:srgbClr val="FF0000"/>
                </a:solidFill>
                <a:latin typeface="微软雅黑" pitchFamily="34" charset="-122"/>
                <a:ea typeface="微软雅黑" pitchFamily="34" charset="-122"/>
              </a:rPr>
              <a:t>.</a:t>
            </a:r>
            <a:r>
              <a:rPr lang="zh-CN" altLang="en-US" sz="2200" dirty="0">
                <a:solidFill>
                  <a:srgbClr val="FF0000"/>
                </a:solidFill>
                <a:latin typeface="微软雅黑" pitchFamily="34" charset="-122"/>
                <a:ea typeface="微软雅黑" pitchFamily="34" charset="-122"/>
              </a:rPr>
              <a:t> 最好为每张表指定一个主键，但不是必须指定。</a:t>
            </a:r>
            <a:endParaRPr lang="en-US" altLang="zh-CN" sz="2200" dirty="0">
              <a:solidFill>
                <a:srgbClr val="FF0000"/>
              </a:solidFill>
              <a:latin typeface="微软雅黑" pitchFamily="34" charset="-122"/>
              <a:ea typeface="微软雅黑" pitchFamily="34" charset="-122"/>
            </a:endParaRPr>
          </a:p>
          <a:p>
            <a:pPr>
              <a:lnSpc>
                <a:spcPct val="200000"/>
              </a:lnSpc>
              <a:buClr>
                <a:schemeClr val="accent2"/>
              </a:buClr>
              <a:buSzPct val="75000"/>
            </a:pPr>
            <a:r>
              <a:rPr lang="zh-CN" altLang="zh-CN" sz="2200" dirty="0">
                <a:solidFill>
                  <a:srgbClr val="FF0000"/>
                </a:solidFill>
                <a:latin typeface="微软雅黑" pitchFamily="34" charset="-122"/>
                <a:ea typeface="微软雅黑" pitchFamily="34" charset="-122"/>
              </a:rPr>
              <a:t>2</a:t>
            </a:r>
            <a:r>
              <a:rPr lang="en-US" altLang="zh-CN" sz="2200" dirty="0">
                <a:solidFill>
                  <a:srgbClr val="FF0000"/>
                </a:solidFill>
                <a:latin typeface="微软雅黑" pitchFamily="34" charset="-122"/>
                <a:ea typeface="微软雅黑" pitchFamily="34" charset="-122"/>
              </a:rPr>
              <a:t>.</a:t>
            </a:r>
            <a:r>
              <a:rPr lang="zh-CN" altLang="en-US" sz="2200" dirty="0">
                <a:solidFill>
                  <a:srgbClr val="FF0000"/>
                </a:solidFill>
                <a:latin typeface="微软雅黑" pitchFamily="34" charset="-122"/>
                <a:ea typeface="微软雅黑" pitchFamily="34" charset="-122"/>
              </a:rPr>
              <a:t> 一个表只能指定一个主键，而且主键的值不能为空。</a:t>
            </a:r>
            <a:endParaRPr lang="en-US" altLang="zh-CN" sz="2200" dirty="0">
              <a:solidFill>
                <a:srgbClr val="FF0000"/>
              </a:solidFill>
              <a:latin typeface="微软雅黑" pitchFamily="34" charset="-122"/>
              <a:ea typeface="微软雅黑" pitchFamily="34" charset="-122"/>
            </a:endParaRPr>
          </a:p>
          <a:p>
            <a:pPr>
              <a:lnSpc>
                <a:spcPct val="200000"/>
              </a:lnSpc>
              <a:buClr>
                <a:schemeClr val="accent2"/>
              </a:buClr>
              <a:buSzPct val="75000"/>
            </a:pPr>
            <a:r>
              <a:rPr lang="zh-CN" altLang="zh-CN" sz="2200" dirty="0">
                <a:solidFill>
                  <a:srgbClr val="FF0000"/>
                </a:solidFill>
                <a:latin typeface="微软雅黑" pitchFamily="34" charset="-122"/>
                <a:ea typeface="微软雅黑" pitchFamily="34" charset="-122"/>
              </a:rPr>
              <a:t>3</a:t>
            </a:r>
            <a:r>
              <a:rPr lang="en-US" altLang="zh-CN" sz="2200" dirty="0">
                <a:solidFill>
                  <a:srgbClr val="FF0000"/>
                </a:solidFill>
                <a:latin typeface="微软雅黑" pitchFamily="34" charset="-122"/>
                <a:ea typeface="微软雅黑" pitchFamily="34" charset="-122"/>
              </a:rPr>
              <a:t>.</a:t>
            </a:r>
            <a:r>
              <a:rPr lang="zh-CN" altLang="en-US" sz="2200" dirty="0">
                <a:solidFill>
                  <a:srgbClr val="FF0000"/>
                </a:solidFill>
                <a:latin typeface="微软雅黑" pitchFamily="34" charset="-122"/>
                <a:ea typeface="微软雅黑" pitchFamily="34" charset="-122"/>
              </a:rPr>
              <a:t> 主键可以有多个候选索引</a:t>
            </a:r>
            <a:r>
              <a:rPr lang="zh-CN" altLang="en-US" sz="2000" dirty="0">
                <a:solidFill>
                  <a:srgbClr val="FF0000"/>
                </a:solidFill>
                <a:latin typeface="微软雅黑" pitchFamily="34" charset="-122"/>
                <a:ea typeface="微软雅黑" pitchFamily="34" charset="-122"/>
              </a:rPr>
              <a:t>（例如</a:t>
            </a:r>
            <a:r>
              <a:rPr lang="en-US" altLang="zh-CN" sz="2000" dirty="0">
                <a:solidFill>
                  <a:srgbClr val="FF0000"/>
                </a:solidFill>
                <a:latin typeface="微软雅黑" pitchFamily="34" charset="-122"/>
                <a:ea typeface="微软雅黑" pitchFamily="34" charset="-122"/>
              </a:rPr>
              <a:t>NOT NULL</a:t>
            </a:r>
            <a:r>
              <a:rPr lang="zh-CN" altLang="en-US" sz="2000" dirty="0">
                <a:solidFill>
                  <a:srgbClr val="FF0000"/>
                </a:solidFill>
                <a:latin typeface="微软雅黑" pitchFamily="34" charset="-122"/>
                <a:ea typeface="微软雅黑" pitchFamily="34" charset="-122"/>
              </a:rPr>
              <a:t>，</a:t>
            </a:r>
            <a:r>
              <a:rPr lang="en-US" altLang="zh-CN" sz="2000" dirty="0">
                <a:solidFill>
                  <a:srgbClr val="FF0000"/>
                </a:solidFill>
                <a:latin typeface="微软雅黑" pitchFamily="34" charset="-122"/>
                <a:ea typeface="微软雅黑" pitchFamily="34" charset="-122"/>
              </a:rPr>
              <a:t>AUTO_INCREMENT</a:t>
            </a:r>
            <a:r>
              <a:rPr lang="zh-CN" altLang="en-US" sz="2000" dirty="0">
                <a:solidFill>
                  <a:srgbClr val="FF0000"/>
                </a:solidFill>
                <a:latin typeface="微软雅黑" pitchFamily="34" charset="-122"/>
                <a:ea typeface="微软雅黑" pitchFamily="34" charset="-122"/>
              </a:rPr>
              <a:t>）。</a:t>
            </a:r>
          </a:p>
        </p:txBody>
      </p:sp>
    </p:spTree>
    <p:extLst>
      <p:ext uri="{BB962C8B-B14F-4D97-AF65-F5344CB8AC3E}">
        <p14:creationId xmlns:p14="http://schemas.microsoft.com/office/powerpoint/2010/main" val="1653768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5</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1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数据库概述</a:t>
            </a:r>
          </a:p>
        </p:txBody>
      </p:sp>
      <p:sp>
        <p:nvSpPr>
          <p:cNvPr id="6" name="Rectangle 3">
            <a:extLst>
              <a:ext uri="{FF2B5EF4-FFF2-40B4-BE49-F238E27FC236}">
                <a16:creationId xmlns:a16="http://schemas.microsoft.com/office/drawing/2014/main" id="{4761D66C-9777-B34F-9D6A-58F03A4FBB12}"/>
              </a:ext>
            </a:extLst>
          </p:cNvPr>
          <p:cNvSpPr txBox="1">
            <a:spLocks noChangeArrowheads="1"/>
          </p:cNvSpPr>
          <p:nvPr/>
        </p:nvSpPr>
        <p:spPr>
          <a:xfrm>
            <a:off x="850032" y="1124450"/>
            <a:ext cx="9215491" cy="4901881"/>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Clr>
                <a:srgbClr val="FFC000"/>
              </a:buClr>
            </a:pPr>
            <a:r>
              <a:rPr lang="en-US" altLang="zh-CN" sz="2000" dirty="0">
                <a:latin typeface="Microsoft YaHei" panose="020B0503020204020204" pitchFamily="34" charset="-122"/>
                <a:ea typeface="Microsoft YaHei" panose="020B0503020204020204" pitchFamily="34" charset="-122"/>
              </a:rPr>
              <a:t>1.1</a:t>
            </a:r>
            <a:r>
              <a:rPr lang="zh-CN" altLang="en-US" sz="2000" dirty="0">
                <a:latin typeface="Microsoft YaHei" panose="020B0503020204020204" pitchFamily="34" charset="-122"/>
                <a:ea typeface="Microsoft YaHei" panose="020B0503020204020204" pitchFamily="34" charset="-122"/>
              </a:rPr>
              <a:t> 数据库应用</a:t>
            </a:r>
            <a:endParaRPr lang="en-US" altLang="zh-CN" sz="2000" dirty="0">
              <a:latin typeface="Microsoft YaHei" panose="020B0503020204020204" pitchFamily="34" charset="-122"/>
              <a:ea typeface="Microsoft YaHei" panose="020B0503020204020204" pitchFamily="34" charset="-122"/>
            </a:endParaRPr>
          </a:p>
          <a:p>
            <a:pPr algn="l">
              <a:buClr>
                <a:srgbClr val="FFC000"/>
              </a:buClr>
            </a:pPr>
            <a:r>
              <a:rPr lang="en-US" altLang="zh-CN" sz="2000" dirty="0">
                <a:latin typeface="Microsoft YaHei" panose="020B0503020204020204" pitchFamily="34" charset="-122"/>
                <a:ea typeface="Microsoft YaHei" panose="020B0503020204020204" pitchFamily="34" charset="-122"/>
              </a:rPr>
              <a:t>1.2</a:t>
            </a:r>
            <a:r>
              <a:rPr lang="zh-CN" altLang="en-US" sz="2000" dirty="0">
                <a:latin typeface="Microsoft YaHei" panose="020B0503020204020204" pitchFamily="34" charset="-122"/>
                <a:ea typeface="Microsoft YaHei" panose="020B0503020204020204" pitchFamily="34" charset="-122"/>
              </a:rPr>
              <a:t> 数据库在</a:t>
            </a:r>
            <a:r>
              <a:rPr lang="en-US" altLang="zh-CN" sz="2000" dirty="0">
                <a:latin typeface="Microsoft YaHei" panose="020B0503020204020204" pitchFamily="34" charset="-122"/>
                <a:ea typeface="Microsoft YaHei" panose="020B0503020204020204" pitchFamily="34" charset="-122"/>
              </a:rPr>
              <a:t>Web</a:t>
            </a:r>
            <a:r>
              <a:rPr lang="zh-CN" altLang="en-US" sz="2000" dirty="0">
                <a:latin typeface="Microsoft YaHei" panose="020B0503020204020204" pitchFamily="34" charset="-122"/>
                <a:ea typeface="Microsoft YaHei" panose="020B0503020204020204" pitchFamily="34" charset="-122"/>
              </a:rPr>
              <a:t>开发中的重要地位</a:t>
            </a:r>
          </a:p>
          <a:p>
            <a:pPr algn="l">
              <a:buClr>
                <a:srgbClr val="FFC000"/>
              </a:buClr>
            </a:pPr>
            <a:r>
              <a:rPr lang="en-US" altLang="zh-CN" sz="2000" dirty="0">
                <a:latin typeface="Microsoft YaHei" panose="020B0503020204020204" pitchFamily="34" charset="-122"/>
                <a:ea typeface="Microsoft YaHei" panose="020B0503020204020204" pitchFamily="34" charset="-122"/>
              </a:rPr>
              <a:t>1.3</a:t>
            </a:r>
            <a:r>
              <a:rPr lang="zh-CN" altLang="en-US" sz="2000" dirty="0">
                <a:latin typeface="Microsoft YaHei" panose="020B0503020204020204" pitchFamily="34" charset="-122"/>
                <a:ea typeface="Microsoft YaHei" panose="020B0503020204020204" pitchFamily="34" charset="-122"/>
              </a:rPr>
              <a:t> 为什么</a:t>
            </a:r>
            <a:r>
              <a:rPr lang="en-US" altLang="zh-CN" sz="2000" dirty="0">
                <a:latin typeface="Microsoft YaHei" panose="020B0503020204020204" pitchFamily="34" charset="-122"/>
                <a:ea typeface="Microsoft YaHei" panose="020B0503020204020204" pitchFamily="34" charset="-122"/>
              </a:rPr>
              <a:t>PHP</a:t>
            </a:r>
            <a:r>
              <a:rPr lang="zh-CN" altLang="en-US" sz="2000" dirty="0">
                <a:latin typeface="Microsoft YaHei" panose="020B0503020204020204" pitchFamily="34" charset="-122"/>
                <a:ea typeface="Microsoft YaHei" panose="020B0503020204020204" pitchFamily="34" charset="-122"/>
              </a:rPr>
              <a:t>会选择</a:t>
            </a:r>
            <a:r>
              <a:rPr lang="en-US" altLang="zh-CN" sz="2000" dirty="0">
                <a:latin typeface="Microsoft YaHei" panose="020B0503020204020204" pitchFamily="34" charset="-122"/>
                <a:ea typeface="Microsoft YaHei" panose="020B0503020204020204" pitchFamily="34" charset="-122"/>
              </a:rPr>
              <a:t>MySQL</a:t>
            </a:r>
            <a:r>
              <a:rPr lang="zh-CN" altLang="en-US" sz="2000" dirty="0">
                <a:latin typeface="Microsoft YaHei" panose="020B0503020204020204" pitchFamily="34" charset="-122"/>
                <a:ea typeface="Microsoft YaHei" panose="020B0503020204020204" pitchFamily="34" charset="-122"/>
              </a:rPr>
              <a:t>作为自己的黄金搭档</a:t>
            </a:r>
          </a:p>
          <a:p>
            <a:pPr algn="l">
              <a:buClr>
                <a:srgbClr val="FFC000"/>
              </a:buClr>
            </a:pPr>
            <a:r>
              <a:rPr lang="en-US" altLang="zh-CN" sz="2000" dirty="0">
                <a:latin typeface="Microsoft YaHei" panose="020B0503020204020204" pitchFamily="34" charset="-122"/>
                <a:ea typeface="Microsoft YaHei" panose="020B0503020204020204" pitchFamily="34" charset="-122"/>
              </a:rPr>
              <a:t>1.4</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PHP</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MySQL</a:t>
            </a:r>
            <a:r>
              <a:rPr lang="zh-CN" altLang="en-US" sz="2000" dirty="0">
                <a:latin typeface="Microsoft YaHei" panose="020B0503020204020204" pitchFamily="34" charset="-122"/>
                <a:ea typeface="Microsoft YaHei" panose="020B0503020204020204" pitchFamily="34" charset="-122"/>
              </a:rPr>
              <a:t>的合作方式</a:t>
            </a:r>
          </a:p>
          <a:p>
            <a:pPr algn="l">
              <a:buClr>
                <a:srgbClr val="FFC000"/>
              </a:buClr>
            </a:pPr>
            <a:r>
              <a:rPr lang="en-US" altLang="zh-CN" sz="2000" dirty="0">
                <a:latin typeface="Microsoft YaHei" panose="020B0503020204020204" pitchFamily="34" charset="-122"/>
                <a:ea typeface="Microsoft YaHei" panose="020B0503020204020204" pitchFamily="34" charset="-122"/>
              </a:rPr>
              <a:t>1.5</a:t>
            </a:r>
            <a:r>
              <a:rPr lang="zh-CN" altLang="en-US" sz="2000" dirty="0">
                <a:latin typeface="Microsoft YaHei" panose="020B0503020204020204" pitchFamily="34" charset="-122"/>
                <a:ea typeface="Microsoft YaHei" panose="020B0503020204020204" pitchFamily="34" charset="-122"/>
              </a:rPr>
              <a:t> 结构化查询语言</a:t>
            </a:r>
            <a:r>
              <a:rPr lang="en-US" altLang="zh-CN" sz="2000" dirty="0">
                <a:latin typeface="Microsoft YaHei" panose="020B0503020204020204" pitchFamily="34" charset="-122"/>
                <a:ea typeface="Microsoft YaHei" panose="020B0503020204020204" pitchFamily="34" charset="-122"/>
              </a:rPr>
              <a:t>SQL</a:t>
            </a:r>
          </a:p>
          <a:p>
            <a:pPr algn="l">
              <a:buClr>
                <a:srgbClr val="FFC000"/>
              </a:buClr>
            </a:pPr>
            <a:r>
              <a:rPr lang="en-US" altLang="zh-CN" sz="2000" dirty="0">
                <a:latin typeface="Microsoft YaHei" panose="020B0503020204020204" pitchFamily="34" charset="-122"/>
                <a:ea typeface="Microsoft YaHei" panose="020B0503020204020204" pitchFamily="34" charset="-122"/>
              </a:rPr>
              <a:t>1.6</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MySQL</a:t>
            </a:r>
            <a:r>
              <a:rPr lang="zh-CN" altLang="en-US" sz="2000" dirty="0">
                <a:latin typeface="Microsoft YaHei" panose="020B0503020204020204" pitchFamily="34" charset="-122"/>
                <a:ea typeface="Microsoft YaHei" panose="020B0503020204020204" pitchFamily="34" charset="-122"/>
              </a:rPr>
              <a:t>数据库的连接与关闭</a:t>
            </a:r>
          </a:p>
          <a:p>
            <a:pPr algn="l">
              <a:buClr>
                <a:srgbClr val="FFC000"/>
              </a:buClr>
            </a:pPr>
            <a:r>
              <a:rPr lang="en-US" altLang="zh-CN" sz="2000" dirty="0">
                <a:latin typeface="Microsoft YaHei" panose="020B0503020204020204" pitchFamily="34" charset="-122"/>
                <a:ea typeface="Microsoft YaHei" panose="020B0503020204020204" pitchFamily="34" charset="-122"/>
              </a:rPr>
              <a:t>1.7</a:t>
            </a:r>
            <a:r>
              <a:rPr lang="zh-CN" altLang="en-US" sz="2000" dirty="0">
                <a:latin typeface="Microsoft YaHei" panose="020B0503020204020204" pitchFamily="34" charset="-122"/>
                <a:ea typeface="Microsoft YaHei" panose="020B0503020204020204" pitchFamily="34" charset="-122"/>
              </a:rPr>
              <a:t> 创建新用户并授权</a:t>
            </a:r>
          </a:p>
          <a:p>
            <a:pPr algn="l">
              <a:buClr>
                <a:srgbClr val="FFC000"/>
              </a:buClr>
            </a:pPr>
            <a:r>
              <a:rPr lang="en-US" altLang="zh-CN" sz="2000" dirty="0">
                <a:latin typeface="Microsoft YaHei" panose="020B0503020204020204" pitchFamily="34" charset="-122"/>
                <a:ea typeface="Microsoft YaHei" panose="020B0503020204020204" pitchFamily="34" charset="-122"/>
              </a:rPr>
              <a:t>1.8</a:t>
            </a:r>
            <a:r>
              <a:rPr lang="zh-CN" altLang="en-US" sz="2000" dirty="0">
                <a:latin typeface="Microsoft YaHei" panose="020B0503020204020204" pitchFamily="34" charset="-122"/>
                <a:ea typeface="Microsoft YaHei" panose="020B0503020204020204" pitchFamily="34" charset="-122"/>
              </a:rPr>
              <a:t> 创建数据库</a:t>
            </a:r>
          </a:p>
          <a:p>
            <a:pPr algn="l">
              <a:buClr>
                <a:srgbClr val="FFC000"/>
              </a:buClr>
            </a:pPr>
            <a:r>
              <a:rPr lang="en-US" altLang="zh-CN" sz="2000" dirty="0">
                <a:latin typeface="Microsoft YaHei" panose="020B0503020204020204" pitchFamily="34" charset="-122"/>
                <a:ea typeface="Microsoft YaHei" panose="020B0503020204020204" pitchFamily="34" charset="-122"/>
              </a:rPr>
              <a:t>1.9</a:t>
            </a:r>
            <a:r>
              <a:rPr lang="zh-CN" altLang="en-US" sz="2000" dirty="0">
                <a:latin typeface="Microsoft YaHei" panose="020B0503020204020204" pitchFamily="34" charset="-122"/>
                <a:ea typeface="Microsoft YaHei" panose="020B0503020204020204" pitchFamily="34" charset="-122"/>
              </a:rPr>
              <a:t> 创建数据表</a:t>
            </a:r>
          </a:p>
          <a:p>
            <a:pPr algn="l">
              <a:buClr>
                <a:srgbClr val="FFC000"/>
              </a:buClr>
            </a:pPr>
            <a:r>
              <a:rPr lang="en-US" altLang="zh-CN" sz="2000" dirty="0">
                <a:latin typeface="Microsoft YaHei" panose="020B0503020204020204" pitchFamily="34" charset="-122"/>
                <a:ea typeface="Microsoft YaHei" panose="020B0503020204020204" pitchFamily="34" charset="-122"/>
              </a:rPr>
              <a:t>1.10</a:t>
            </a:r>
            <a:r>
              <a:rPr lang="zh-CN" altLang="en-US" sz="2000" dirty="0">
                <a:latin typeface="Microsoft YaHei" panose="020B0503020204020204" pitchFamily="34" charset="-122"/>
                <a:ea typeface="Microsoft YaHei" panose="020B0503020204020204" pitchFamily="34" charset="-122"/>
              </a:rPr>
              <a:t> 数据表内容的简单管理</a:t>
            </a:r>
          </a:p>
          <a:p>
            <a:pPr algn="l">
              <a:buClr>
                <a:srgbClr val="FFC000"/>
              </a:buClr>
            </a:pPr>
            <a:endParaRPr lang="en-US" altLang="zh-CN" sz="2000" dirty="0">
              <a:latin typeface="Microsoft YaHei" panose="020B0503020204020204" pitchFamily="34" charset="-122"/>
              <a:ea typeface="Microsoft YaHei" panose="020B0503020204020204" pitchFamily="34" charset="-122"/>
            </a:endParaRPr>
          </a:p>
          <a:p>
            <a:pPr algn="l">
              <a:buClr>
                <a:srgbClr val="FFC000"/>
              </a:buClr>
            </a:pPr>
            <a:endParaRPr lang="en-US" altLang="zh-CN" sz="2000" dirty="0">
              <a:latin typeface="Microsoft YaHei" panose="020B0503020204020204" pitchFamily="34" charset="-122"/>
              <a:ea typeface="Microsoft YaHei" panose="020B0503020204020204" pitchFamily="34" charset="-122"/>
            </a:endParaRPr>
          </a:p>
          <a:p>
            <a:pPr algn="l">
              <a:buClr>
                <a:srgbClr val="FFC000"/>
              </a:buClr>
            </a:pP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486804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50</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2.7 </a:t>
            </a:r>
            <a:r>
              <a:rPr lang="zh-CN" altLang="en-US" sz="4400" dirty="0">
                <a:solidFill>
                  <a:schemeClr val="bg1"/>
                </a:solidFill>
                <a:latin typeface="Microsoft YaHei" panose="020B0503020204020204" pitchFamily="34" charset="-122"/>
                <a:ea typeface="Microsoft YaHei" panose="020B0503020204020204" pitchFamily="34" charset="-122"/>
                <a:cs typeface="+mj-cs"/>
              </a:rPr>
              <a:t>创建索引</a:t>
            </a:r>
          </a:p>
        </p:txBody>
      </p:sp>
      <p:sp>
        <p:nvSpPr>
          <p:cNvPr id="6" name="Rectangle 2">
            <a:extLst>
              <a:ext uri="{FF2B5EF4-FFF2-40B4-BE49-F238E27FC236}">
                <a16:creationId xmlns:a16="http://schemas.microsoft.com/office/drawing/2014/main" id="{4F179496-9F03-0E49-B160-4D0D684D0863}"/>
              </a:ext>
            </a:extLst>
          </p:cNvPr>
          <p:cNvSpPr txBox="1">
            <a:spLocks noChangeArrowheads="1"/>
          </p:cNvSpPr>
          <p:nvPr/>
        </p:nvSpPr>
        <p:spPr>
          <a:xfrm>
            <a:off x="467995" y="847725"/>
            <a:ext cx="2685043" cy="571480"/>
          </a:xfrm>
          <a:prstGeom prst="rect">
            <a:avLst/>
          </a:prstGeom>
        </p:spPr>
        <p:txBody>
          <a:bodyPr vert="horz" lIns="91440" tIns="45720" rIns="91440" bIns="45720" rtlCol="0" anchor="b">
            <a:normAutofit fontScale="70000" lnSpcReduction="20000"/>
            <a:scene3d>
              <a:camera prst="orthographicFront"/>
              <a:lightRig rig="soft" dir="t">
                <a:rot lat="0" lon="0" rev="15600000"/>
              </a:lightRig>
            </a:scene3d>
            <a:sp3d extrusionH="57150" prstMaterial="softEdge">
              <a:bevelT w="25400" h="38100"/>
            </a:sp3d>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b="1" dirty="0">
                <a:ln/>
                <a:solidFill>
                  <a:schemeClr val="accent4"/>
                </a:solidFill>
                <a:latin typeface="微软雅黑" charset="0"/>
                <a:ea typeface="微软雅黑" charset="0"/>
              </a:rPr>
              <a:t>唯一索引</a:t>
            </a:r>
          </a:p>
        </p:txBody>
      </p:sp>
      <p:sp>
        <p:nvSpPr>
          <p:cNvPr id="9" name="Rectangle 3">
            <a:extLst>
              <a:ext uri="{FF2B5EF4-FFF2-40B4-BE49-F238E27FC236}">
                <a16:creationId xmlns:a16="http://schemas.microsoft.com/office/drawing/2014/main" id="{CFA58AC5-A6FD-D940-9353-F6F43DB960F6}"/>
              </a:ext>
            </a:extLst>
          </p:cNvPr>
          <p:cNvSpPr txBox="1">
            <a:spLocks noChangeArrowheads="1"/>
          </p:cNvSpPr>
          <p:nvPr/>
        </p:nvSpPr>
        <p:spPr bwMode="auto">
          <a:xfrm>
            <a:off x="703968" y="1418847"/>
            <a:ext cx="10573631" cy="4525962"/>
          </a:xfrm>
          <a:prstGeom prst="rect">
            <a:avLst/>
          </a:prstGeom>
          <a:noFill/>
          <a:ln w="9525">
            <a:noFill/>
            <a:miter lim="800000"/>
          </a:ln>
        </p:spPr>
        <p:txBody>
          <a:bodyPr/>
          <a:lstStyle/>
          <a:p>
            <a:pPr indent="530352">
              <a:lnSpc>
                <a:spcPct val="200000"/>
              </a:lnSpc>
              <a:buClr>
                <a:schemeClr val="accent2"/>
              </a:buClr>
              <a:buSzPct val="75000"/>
            </a:pPr>
            <a:r>
              <a:rPr lang="zh-CN" altLang="en-US" sz="2200" dirty="0">
                <a:solidFill>
                  <a:srgbClr val="292929"/>
                </a:solidFill>
                <a:latin typeface="微软雅黑" pitchFamily="34" charset="-122"/>
                <a:ea typeface="微软雅黑" pitchFamily="34" charset="-122"/>
              </a:rPr>
              <a:t>唯一索引与主键索引一样，都可以防止创建重复的值。但是，不同之处在于，每个数据表中</a:t>
            </a:r>
            <a:r>
              <a:rPr lang="zh-CN" altLang="en-US" sz="2200" dirty="0">
                <a:solidFill>
                  <a:srgbClr val="FF0000"/>
                </a:solidFill>
                <a:latin typeface="微软雅黑" pitchFamily="34" charset="-122"/>
                <a:ea typeface="微软雅黑" pitchFamily="34" charset="-122"/>
              </a:rPr>
              <a:t>只能有一个主键索引</a:t>
            </a:r>
            <a:r>
              <a:rPr lang="zh-CN" altLang="en-US" sz="2200" dirty="0">
                <a:solidFill>
                  <a:srgbClr val="292929"/>
                </a:solidFill>
                <a:latin typeface="微软雅黑" pitchFamily="34" charset="-122"/>
                <a:ea typeface="微软雅黑" pitchFamily="34" charset="-122"/>
              </a:rPr>
              <a:t>，</a:t>
            </a:r>
            <a:r>
              <a:rPr lang="zh-CN" altLang="en-US" sz="2200" dirty="0">
                <a:solidFill>
                  <a:srgbClr val="FF0000"/>
                </a:solidFill>
                <a:latin typeface="微软雅黑" pitchFamily="34" charset="-122"/>
                <a:ea typeface="微软雅黑" pitchFamily="34" charset="-122"/>
              </a:rPr>
              <a:t>但可以有多个唯一索引</a:t>
            </a:r>
            <a:r>
              <a:rPr lang="zh-CN" altLang="en-US" sz="2200" dirty="0">
                <a:solidFill>
                  <a:srgbClr val="292929"/>
                </a:solidFill>
                <a:latin typeface="微软雅黑" pitchFamily="34" charset="-122"/>
                <a:ea typeface="微软雅黑" pitchFamily="34" charset="-122"/>
              </a:rPr>
              <a:t>。我们使用关键字</a:t>
            </a:r>
            <a:r>
              <a:rPr lang="en-US" altLang="zh-CN" sz="2200" dirty="0">
                <a:solidFill>
                  <a:srgbClr val="FF0000"/>
                </a:solidFill>
                <a:latin typeface="微软雅黑" pitchFamily="34" charset="-122"/>
                <a:ea typeface="微软雅黑" pitchFamily="34" charset="-122"/>
              </a:rPr>
              <a:t>UNIQUE</a:t>
            </a:r>
            <a:r>
              <a:rPr lang="zh-CN" altLang="en-US" sz="2200" dirty="0">
                <a:solidFill>
                  <a:srgbClr val="292929"/>
                </a:solidFill>
                <a:latin typeface="微软雅黑" pitchFamily="34" charset="-122"/>
                <a:ea typeface="微软雅黑" pitchFamily="34" charset="-122"/>
              </a:rPr>
              <a:t>对字段定义为唯一索引。</a:t>
            </a:r>
          </a:p>
        </p:txBody>
      </p:sp>
    </p:spTree>
    <p:extLst>
      <p:ext uri="{BB962C8B-B14F-4D97-AF65-F5344CB8AC3E}">
        <p14:creationId xmlns:p14="http://schemas.microsoft.com/office/powerpoint/2010/main" val="10344242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51</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2.7 </a:t>
            </a:r>
            <a:r>
              <a:rPr lang="zh-CN" altLang="en-US" sz="4400" dirty="0">
                <a:solidFill>
                  <a:schemeClr val="bg1"/>
                </a:solidFill>
                <a:latin typeface="Microsoft YaHei" panose="020B0503020204020204" pitchFamily="34" charset="-122"/>
                <a:ea typeface="Microsoft YaHei" panose="020B0503020204020204" pitchFamily="34" charset="-122"/>
                <a:cs typeface="+mj-cs"/>
              </a:rPr>
              <a:t>创建索引</a:t>
            </a:r>
          </a:p>
        </p:txBody>
      </p:sp>
      <p:sp>
        <p:nvSpPr>
          <p:cNvPr id="6" name="Rectangle 2">
            <a:extLst>
              <a:ext uri="{FF2B5EF4-FFF2-40B4-BE49-F238E27FC236}">
                <a16:creationId xmlns:a16="http://schemas.microsoft.com/office/drawing/2014/main" id="{4F179496-9F03-0E49-B160-4D0D684D0863}"/>
              </a:ext>
            </a:extLst>
          </p:cNvPr>
          <p:cNvSpPr txBox="1">
            <a:spLocks noChangeArrowheads="1"/>
          </p:cNvSpPr>
          <p:nvPr/>
        </p:nvSpPr>
        <p:spPr>
          <a:xfrm>
            <a:off x="392503" y="830952"/>
            <a:ext cx="2685043" cy="571480"/>
          </a:xfrm>
          <a:prstGeom prst="rect">
            <a:avLst/>
          </a:prstGeom>
        </p:spPr>
        <p:txBody>
          <a:bodyPr vert="horz" lIns="91440" tIns="45720" rIns="91440" bIns="45720" rtlCol="0" anchor="b">
            <a:normAutofit fontScale="70000" lnSpcReduction="20000"/>
            <a:scene3d>
              <a:camera prst="orthographicFront"/>
              <a:lightRig rig="soft" dir="t">
                <a:rot lat="0" lon="0" rev="15600000"/>
              </a:lightRig>
            </a:scene3d>
            <a:sp3d extrusionH="57150" prstMaterial="softEdge">
              <a:bevelT w="25400" h="38100"/>
            </a:sp3d>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b="1" dirty="0">
                <a:ln/>
                <a:solidFill>
                  <a:schemeClr val="accent4"/>
                </a:solidFill>
                <a:latin typeface="微软雅黑" charset="0"/>
                <a:ea typeface="微软雅黑" charset="0"/>
              </a:rPr>
              <a:t>常规索引</a:t>
            </a:r>
          </a:p>
        </p:txBody>
      </p:sp>
      <p:sp>
        <p:nvSpPr>
          <p:cNvPr id="8" name="Rectangle 3">
            <a:extLst>
              <a:ext uri="{FF2B5EF4-FFF2-40B4-BE49-F238E27FC236}">
                <a16:creationId xmlns:a16="http://schemas.microsoft.com/office/drawing/2014/main" id="{2C0BD15F-6F69-494D-82BD-6F76F7899F0D}"/>
              </a:ext>
            </a:extLst>
          </p:cNvPr>
          <p:cNvSpPr txBox="1">
            <a:spLocks noChangeArrowheads="1"/>
          </p:cNvSpPr>
          <p:nvPr/>
        </p:nvSpPr>
        <p:spPr bwMode="auto">
          <a:xfrm>
            <a:off x="983177" y="1188087"/>
            <a:ext cx="10117441" cy="5669913"/>
          </a:xfrm>
          <a:prstGeom prst="rect">
            <a:avLst/>
          </a:prstGeom>
          <a:noFill/>
          <a:ln w="9525">
            <a:noFill/>
            <a:miter lim="800000"/>
          </a:ln>
        </p:spPr>
        <p:txBody>
          <a:bodyPr/>
          <a:lstStyle/>
          <a:p>
            <a:pPr indent="530352">
              <a:lnSpc>
                <a:spcPct val="200000"/>
              </a:lnSpc>
              <a:buClr>
                <a:schemeClr val="accent2"/>
              </a:buClr>
              <a:buSzPct val="75000"/>
            </a:pPr>
            <a:r>
              <a:rPr lang="zh-CN" altLang="en-US" sz="2200" dirty="0">
                <a:solidFill>
                  <a:srgbClr val="292929"/>
                </a:solidFill>
                <a:latin typeface="微软雅黑" pitchFamily="34" charset="-122"/>
                <a:ea typeface="微软雅黑" pitchFamily="34" charset="-122"/>
              </a:rPr>
              <a:t>常规索引技术是关系数据查询中</a:t>
            </a:r>
            <a:r>
              <a:rPr lang="zh-CN" altLang="en-US" sz="2200" b="1" dirty="0">
                <a:solidFill>
                  <a:srgbClr val="FF0000"/>
                </a:solidFill>
                <a:latin typeface="微软雅黑" pitchFamily="34" charset="-122"/>
                <a:ea typeface="微软雅黑" pitchFamily="34" charset="-122"/>
              </a:rPr>
              <a:t>最重要</a:t>
            </a:r>
            <a:r>
              <a:rPr lang="zh-CN" altLang="en-US" sz="2200" dirty="0">
                <a:solidFill>
                  <a:srgbClr val="292929"/>
                </a:solidFill>
                <a:latin typeface="微软雅黑" pitchFamily="34" charset="-122"/>
                <a:ea typeface="微软雅黑" pitchFamily="34" charset="-122"/>
              </a:rPr>
              <a:t>的技术。如果要提升数据库的性能，索引优化是首先应该考虑的，因为</a:t>
            </a:r>
            <a:r>
              <a:rPr lang="zh-CN" altLang="en-US" sz="2200" b="1" dirty="0">
                <a:solidFill>
                  <a:srgbClr val="292929"/>
                </a:solidFill>
                <a:latin typeface="微软雅黑" pitchFamily="34" charset="-122"/>
                <a:ea typeface="微软雅黑" pitchFamily="34" charset="-122"/>
              </a:rPr>
              <a:t>它能使我们的数据库得到最大性能方面的提升</a:t>
            </a:r>
            <a:r>
              <a:rPr lang="zh-CN" altLang="en-US" sz="2200" dirty="0">
                <a:solidFill>
                  <a:srgbClr val="292929"/>
                </a:solidFill>
                <a:latin typeface="微软雅黑" pitchFamily="34" charset="-122"/>
                <a:ea typeface="微软雅黑" pitchFamily="34" charset="-122"/>
              </a:rPr>
              <a:t>。常规索引也存在缺点：</a:t>
            </a:r>
            <a:endParaRPr lang="en-US" altLang="zh-CN" sz="2200" dirty="0">
              <a:solidFill>
                <a:srgbClr val="292929"/>
              </a:solidFill>
              <a:latin typeface="微软雅黑" pitchFamily="34" charset="-122"/>
              <a:ea typeface="微软雅黑" pitchFamily="34" charset="-122"/>
            </a:endParaRPr>
          </a:p>
          <a:p>
            <a:pPr>
              <a:lnSpc>
                <a:spcPct val="200000"/>
              </a:lnSpc>
              <a:buClr>
                <a:schemeClr val="accent2"/>
              </a:buClr>
              <a:buSzPct val="75000"/>
            </a:pPr>
            <a:r>
              <a:rPr lang="zh-CN" altLang="zh-CN" sz="2200" dirty="0">
                <a:latin typeface="微软雅黑" pitchFamily="34" charset="-122"/>
                <a:ea typeface="微软雅黑" pitchFamily="34" charset="-122"/>
              </a:rPr>
              <a:t>1</a:t>
            </a:r>
            <a:r>
              <a:rPr lang="en-US" altLang="zh-CN" sz="2200" dirty="0">
                <a:latin typeface="微软雅黑" pitchFamily="34" charset="-122"/>
                <a:ea typeface="微软雅黑" pitchFamily="34" charset="-122"/>
              </a:rPr>
              <a:t>.</a:t>
            </a:r>
            <a:r>
              <a:rPr lang="zh-CN" altLang="en-US" sz="2200" dirty="0">
                <a:latin typeface="微软雅黑" pitchFamily="34" charset="-122"/>
                <a:ea typeface="微软雅黑" pitchFamily="34" charset="-122"/>
              </a:rPr>
              <a:t> 多占用磁盘空间。</a:t>
            </a:r>
            <a:endParaRPr lang="en-US" altLang="zh-CN" sz="2200" dirty="0">
              <a:latin typeface="微软雅黑" pitchFamily="34" charset="-122"/>
              <a:ea typeface="微软雅黑" pitchFamily="34" charset="-122"/>
            </a:endParaRPr>
          </a:p>
          <a:p>
            <a:pPr>
              <a:lnSpc>
                <a:spcPct val="200000"/>
              </a:lnSpc>
              <a:buClr>
                <a:schemeClr val="accent2"/>
              </a:buClr>
              <a:buSzPct val="75000"/>
            </a:pPr>
            <a:r>
              <a:rPr lang="zh-CN" altLang="zh-CN" sz="2200" dirty="0">
                <a:latin typeface="微软雅黑" pitchFamily="34" charset="-122"/>
                <a:ea typeface="微软雅黑" pitchFamily="34" charset="-122"/>
              </a:rPr>
              <a:t>2</a:t>
            </a:r>
            <a:r>
              <a:rPr lang="en-US" altLang="zh-CN" sz="2200" dirty="0">
                <a:latin typeface="微软雅黑" pitchFamily="34" charset="-122"/>
                <a:ea typeface="微软雅黑" pitchFamily="34" charset="-122"/>
              </a:rPr>
              <a:t>.</a:t>
            </a:r>
            <a:r>
              <a:rPr lang="zh-CN" altLang="en-US" sz="2200" dirty="0">
                <a:latin typeface="微软雅黑" pitchFamily="34" charset="-122"/>
                <a:ea typeface="微软雅黑" pitchFamily="34" charset="-122"/>
              </a:rPr>
              <a:t> 会减慢插入，删除和修改操作。</a:t>
            </a:r>
            <a:endParaRPr lang="en-US" altLang="zh-CN" sz="2200" dirty="0">
              <a:latin typeface="微软雅黑" pitchFamily="34" charset="-122"/>
              <a:ea typeface="微软雅黑" pitchFamily="34" charset="-122"/>
            </a:endParaRPr>
          </a:p>
          <a:p>
            <a:pPr>
              <a:lnSpc>
                <a:spcPct val="200000"/>
              </a:lnSpc>
              <a:buClr>
                <a:schemeClr val="accent2"/>
              </a:buClr>
              <a:buSzPct val="75000"/>
            </a:pPr>
            <a:r>
              <a:rPr lang="zh-CN" altLang="zh-CN" sz="2200" dirty="0">
                <a:latin typeface="微软雅黑" pitchFamily="34" charset="-122"/>
                <a:ea typeface="微软雅黑" pitchFamily="34" charset="-122"/>
              </a:rPr>
              <a:t>3</a:t>
            </a:r>
            <a:r>
              <a:rPr lang="en-US" altLang="zh-CN" sz="2200" dirty="0">
                <a:latin typeface="微软雅黑" pitchFamily="34" charset="-122"/>
                <a:ea typeface="微软雅黑" pitchFamily="34" charset="-122"/>
              </a:rPr>
              <a:t>.</a:t>
            </a:r>
            <a:r>
              <a:rPr lang="zh-CN" altLang="en-US" sz="2200" dirty="0">
                <a:latin typeface="微软雅黑" pitchFamily="34" charset="-122"/>
                <a:ea typeface="微软雅黑" pitchFamily="34" charset="-122"/>
              </a:rPr>
              <a:t> 需要按照索引列上排序格式执行。</a:t>
            </a:r>
            <a:endParaRPr lang="en-US" altLang="zh-CN" sz="2200" dirty="0">
              <a:latin typeface="微软雅黑" pitchFamily="34" charset="-122"/>
              <a:ea typeface="微软雅黑" pitchFamily="34" charset="-122"/>
            </a:endParaRPr>
          </a:p>
          <a:p>
            <a:pPr>
              <a:lnSpc>
                <a:spcPct val="200000"/>
              </a:lnSpc>
              <a:buClr>
                <a:schemeClr val="accent2"/>
              </a:buClr>
              <a:buSzPct val="75000"/>
            </a:pPr>
            <a:r>
              <a:rPr lang="zh-CN" altLang="en-US" sz="2200" dirty="0">
                <a:solidFill>
                  <a:srgbClr val="FF0000"/>
                </a:solidFill>
                <a:latin typeface="微软雅黑" pitchFamily="34" charset="-122"/>
                <a:ea typeface="微软雅黑" pitchFamily="34" charset="-122"/>
              </a:rPr>
              <a:t>为了创建常规索引，我们可以使用</a:t>
            </a:r>
            <a:r>
              <a:rPr lang="en-US" altLang="zh-CN" sz="2200" dirty="0">
                <a:solidFill>
                  <a:srgbClr val="FF0000"/>
                </a:solidFill>
                <a:latin typeface="微软雅黑" pitchFamily="34" charset="-122"/>
                <a:ea typeface="微软雅黑" pitchFamily="34" charset="-122"/>
              </a:rPr>
              <a:t>INDEX</a:t>
            </a:r>
            <a:r>
              <a:rPr lang="zh-CN" altLang="en-US" sz="2200" dirty="0">
                <a:solidFill>
                  <a:srgbClr val="FF0000"/>
                </a:solidFill>
                <a:latin typeface="微软雅黑" pitchFamily="34" charset="-122"/>
                <a:ea typeface="微软雅黑" pitchFamily="34" charset="-122"/>
              </a:rPr>
              <a:t>和</a:t>
            </a:r>
            <a:r>
              <a:rPr lang="en-US" altLang="zh-CN" sz="2200" dirty="0">
                <a:solidFill>
                  <a:srgbClr val="FF0000"/>
                </a:solidFill>
                <a:latin typeface="微软雅黑" pitchFamily="34" charset="-122"/>
                <a:ea typeface="微软雅黑" pitchFamily="34" charset="-122"/>
              </a:rPr>
              <a:t>KEY</a:t>
            </a:r>
            <a:r>
              <a:rPr lang="zh-CN" altLang="en-US" sz="2200" dirty="0">
                <a:solidFill>
                  <a:srgbClr val="FF0000"/>
                </a:solidFill>
                <a:latin typeface="微软雅黑" pitchFamily="34" charset="-122"/>
                <a:ea typeface="微软雅黑" pitchFamily="34" charset="-122"/>
              </a:rPr>
              <a:t>关键字随表一同创建。</a:t>
            </a:r>
          </a:p>
        </p:txBody>
      </p:sp>
    </p:spTree>
    <p:extLst>
      <p:ext uri="{BB962C8B-B14F-4D97-AF65-F5344CB8AC3E}">
        <p14:creationId xmlns:p14="http://schemas.microsoft.com/office/powerpoint/2010/main" val="18780096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52</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2.7 </a:t>
            </a:r>
            <a:r>
              <a:rPr lang="zh-CN" altLang="en-US" sz="4400" dirty="0">
                <a:solidFill>
                  <a:schemeClr val="bg1"/>
                </a:solidFill>
                <a:latin typeface="Microsoft YaHei" panose="020B0503020204020204" pitchFamily="34" charset="-122"/>
                <a:ea typeface="Microsoft YaHei" panose="020B0503020204020204" pitchFamily="34" charset="-122"/>
                <a:cs typeface="+mj-cs"/>
              </a:rPr>
              <a:t>创建索引</a:t>
            </a:r>
          </a:p>
        </p:txBody>
      </p:sp>
      <p:sp>
        <p:nvSpPr>
          <p:cNvPr id="6" name="Rectangle 2">
            <a:extLst>
              <a:ext uri="{FF2B5EF4-FFF2-40B4-BE49-F238E27FC236}">
                <a16:creationId xmlns:a16="http://schemas.microsoft.com/office/drawing/2014/main" id="{4F179496-9F03-0E49-B160-4D0D684D0863}"/>
              </a:ext>
            </a:extLst>
          </p:cNvPr>
          <p:cNvSpPr txBox="1">
            <a:spLocks noChangeArrowheads="1"/>
          </p:cNvSpPr>
          <p:nvPr/>
        </p:nvSpPr>
        <p:spPr>
          <a:xfrm>
            <a:off x="392504" y="889946"/>
            <a:ext cx="2685043" cy="571480"/>
          </a:xfrm>
          <a:prstGeom prst="rect">
            <a:avLst/>
          </a:prstGeom>
        </p:spPr>
        <p:txBody>
          <a:bodyPr vert="horz" lIns="91440" tIns="45720" rIns="91440" bIns="45720" rtlCol="0" anchor="b">
            <a:normAutofit fontScale="70000" lnSpcReduction="20000"/>
            <a:scene3d>
              <a:camera prst="orthographicFront"/>
              <a:lightRig rig="soft" dir="t">
                <a:rot lat="0" lon="0" rev="15600000"/>
              </a:lightRig>
            </a:scene3d>
            <a:sp3d extrusionH="57150" prstMaterial="softEdge">
              <a:bevelT w="25400" h="38100"/>
            </a:sp3d>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b="1" dirty="0">
                <a:ln/>
                <a:solidFill>
                  <a:schemeClr val="accent4"/>
                </a:solidFill>
                <a:latin typeface="微软雅黑" charset="0"/>
                <a:ea typeface="微软雅黑" charset="0"/>
              </a:rPr>
              <a:t>全文索引</a:t>
            </a:r>
          </a:p>
        </p:txBody>
      </p:sp>
      <p:sp>
        <p:nvSpPr>
          <p:cNvPr id="9" name="Rectangle 3">
            <a:extLst>
              <a:ext uri="{FF2B5EF4-FFF2-40B4-BE49-F238E27FC236}">
                <a16:creationId xmlns:a16="http://schemas.microsoft.com/office/drawing/2014/main" id="{05EC73FD-07FB-2844-A1BC-BF58F7384DAC}"/>
              </a:ext>
            </a:extLst>
          </p:cNvPr>
          <p:cNvSpPr txBox="1">
            <a:spLocks noChangeArrowheads="1"/>
          </p:cNvSpPr>
          <p:nvPr/>
        </p:nvSpPr>
        <p:spPr bwMode="auto">
          <a:xfrm>
            <a:off x="875022" y="1353270"/>
            <a:ext cx="10461571" cy="4232289"/>
          </a:xfrm>
          <a:prstGeom prst="rect">
            <a:avLst/>
          </a:prstGeom>
          <a:noFill/>
          <a:ln w="9525">
            <a:noFill/>
            <a:miter lim="800000"/>
          </a:ln>
        </p:spPr>
        <p:txBody>
          <a:bodyPr/>
          <a:lstStyle/>
          <a:p>
            <a:pPr indent="530352">
              <a:lnSpc>
                <a:spcPct val="200000"/>
              </a:lnSpc>
              <a:buClr>
                <a:schemeClr val="accent2"/>
              </a:buClr>
              <a:buSzPct val="75000"/>
            </a:pPr>
            <a:r>
              <a:rPr lang="zh-CN" altLang="en-US" sz="2200" dirty="0">
                <a:solidFill>
                  <a:srgbClr val="292929"/>
                </a:solidFill>
                <a:latin typeface="微软雅黑" pitchFamily="34" charset="-122"/>
                <a:ea typeface="微软雅黑" pitchFamily="34" charset="-122"/>
              </a:rPr>
              <a:t>全文索引在</a:t>
            </a:r>
            <a:r>
              <a:rPr lang="en-US" altLang="zh-CN" sz="2200" dirty="0" err="1">
                <a:solidFill>
                  <a:srgbClr val="292929"/>
                </a:solidFill>
                <a:latin typeface="微软雅黑" pitchFamily="34" charset="-122"/>
                <a:ea typeface="微软雅黑" pitchFamily="34" charset="-122"/>
              </a:rPr>
              <a:t>MySQL</a:t>
            </a:r>
            <a:r>
              <a:rPr lang="zh-CN" altLang="en-US" sz="2200" dirty="0">
                <a:solidFill>
                  <a:srgbClr val="292929"/>
                </a:solidFill>
                <a:latin typeface="微软雅黑" pitchFamily="34" charset="-122"/>
                <a:ea typeface="微软雅黑" pitchFamily="34" charset="-122"/>
              </a:rPr>
              <a:t>中是一个</a:t>
            </a:r>
            <a:r>
              <a:rPr lang="en-US" altLang="zh-CN" sz="2200" dirty="0">
                <a:solidFill>
                  <a:srgbClr val="292929"/>
                </a:solidFill>
                <a:latin typeface="微软雅黑" pitchFamily="34" charset="-122"/>
                <a:ea typeface="微软雅黑" pitchFamily="34" charset="-122"/>
              </a:rPr>
              <a:t>FULLTEXT</a:t>
            </a:r>
            <a:r>
              <a:rPr lang="zh-CN" altLang="en-US" sz="2200" dirty="0">
                <a:solidFill>
                  <a:srgbClr val="292929"/>
                </a:solidFill>
                <a:latin typeface="微软雅黑" pitchFamily="34" charset="-122"/>
                <a:ea typeface="微软雅黑" pitchFamily="34" charset="-122"/>
              </a:rPr>
              <a:t>类型索引，但</a:t>
            </a:r>
            <a:r>
              <a:rPr lang="en-US" altLang="zh-CN" sz="2200" dirty="0">
                <a:solidFill>
                  <a:srgbClr val="FF0000"/>
                </a:solidFill>
                <a:latin typeface="微软雅黑" pitchFamily="34" charset="-122"/>
                <a:ea typeface="微软雅黑" pitchFamily="34" charset="-122"/>
              </a:rPr>
              <a:t>FULLTEXT</a:t>
            </a:r>
            <a:r>
              <a:rPr lang="zh-CN" altLang="en-US" sz="2200" dirty="0">
                <a:solidFill>
                  <a:srgbClr val="292929"/>
                </a:solidFill>
                <a:latin typeface="微软雅黑" pitchFamily="34" charset="-122"/>
                <a:ea typeface="微软雅黑" pitchFamily="34" charset="-122"/>
              </a:rPr>
              <a:t>索引只能用于</a:t>
            </a:r>
            <a:r>
              <a:rPr lang="en-US" altLang="zh-CN" sz="2200" dirty="0" err="1">
                <a:solidFill>
                  <a:srgbClr val="FF0000"/>
                </a:solidFill>
                <a:latin typeface="微软雅黑" pitchFamily="34" charset="-122"/>
                <a:ea typeface="微软雅黑" pitchFamily="34" charset="-122"/>
              </a:rPr>
              <a:t>MyISAM</a:t>
            </a:r>
            <a:r>
              <a:rPr lang="zh-CN" altLang="en-US" sz="2200" dirty="0">
                <a:solidFill>
                  <a:srgbClr val="292929"/>
                </a:solidFill>
                <a:latin typeface="微软雅黑" pitchFamily="34" charset="-122"/>
                <a:ea typeface="微软雅黑" pitchFamily="34" charset="-122"/>
              </a:rPr>
              <a:t>表，并且只可以在</a:t>
            </a:r>
            <a:r>
              <a:rPr lang="en-US" altLang="zh-CN" sz="2200" dirty="0">
                <a:solidFill>
                  <a:srgbClr val="FF0000"/>
                </a:solidFill>
                <a:latin typeface="微软雅黑" pitchFamily="34" charset="-122"/>
                <a:ea typeface="微软雅黑" pitchFamily="34" charset="-122"/>
              </a:rPr>
              <a:t>CHAR</a:t>
            </a:r>
            <a:r>
              <a:rPr lang="zh-CN" altLang="en-US" sz="2200" dirty="0">
                <a:solidFill>
                  <a:srgbClr val="FF0000"/>
                </a:solidFill>
                <a:latin typeface="微软雅黑" pitchFamily="34" charset="-122"/>
                <a:ea typeface="微软雅黑" pitchFamily="34" charset="-122"/>
              </a:rPr>
              <a:t>、</a:t>
            </a:r>
            <a:r>
              <a:rPr lang="en-US" altLang="zh-CN" sz="2200" dirty="0">
                <a:solidFill>
                  <a:srgbClr val="FF0000"/>
                </a:solidFill>
                <a:latin typeface="微软雅黑" pitchFamily="34" charset="-122"/>
                <a:ea typeface="微软雅黑" pitchFamily="34" charset="-122"/>
              </a:rPr>
              <a:t>VARCHAR</a:t>
            </a:r>
            <a:r>
              <a:rPr lang="zh-CN" altLang="en-US" sz="2200" dirty="0">
                <a:solidFill>
                  <a:srgbClr val="FF0000"/>
                </a:solidFill>
                <a:latin typeface="微软雅黑" pitchFamily="34" charset="-122"/>
                <a:ea typeface="微软雅黑" pitchFamily="34" charset="-122"/>
              </a:rPr>
              <a:t>或</a:t>
            </a:r>
            <a:r>
              <a:rPr lang="en-US" altLang="zh-CN" sz="2200" dirty="0">
                <a:solidFill>
                  <a:srgbClr val="FF0000"/>
                </a:solidFill>
                <a:latin typeface="微软雅黑" pitchFamily="34" charset="-122"/>
                <a:ea typeface="微软雅黑" pitchFamily="34" charset="-122"/>
              </a:rPr>
              <a:t>TEXT</a:t>
            </a:r>
            <a:r>
              <a:rPr lang="zh-CN" altLang="en-US" sz="2200" dirty="0">
                <a:solidFill>
                  <a:srgbClr val="292929"/>
                </a:solidFill>
                <a:latin typeface="微软雅黑" pitchFamily="34" charset="-122"/>
                <a:ea typeface="微软雅黑" pitchFamily="34" charset="-122"/>
              </a:rPr>
              <a:t>类型的列上创建，也允许创建在一个或多个数据列上。</a:t>
            </a:r>
            <a:endParaRPr lang="en-US" altLang="zh-CN" sz="2200" dirty="0">
              <a:solidFill>
                <a:srgbClr val="292929"/>
              </a:solidFill>
              <a:latin typeface="微软雅黑" pitchFamily="34" charset="-122"/>
              <a:ea typeface="微软雅黑" pitchFamily="34" charset="-122"/>
            </a:endParaRPr>
          </a:p>
          <a:p>
            <a:pPr indent="530352">
              <a:lnSpc>
                <a:spcPct val="200000"/>
              </a:lnSpc>
              <a:buClr>
                <a:schemeClr val="accent2"/>
              </a:buClr>
              <a:buSzPct val="75000"/>
            </a:pPr>
            <a:r>
              <a:rPr lang="zh-CN" altLang="en-US" sz="2200" dirty="0">
                <a:solidFill>
                  <a:srgbClr val="292929"/>
                </a:solidFill>
                <a:latin typeface="微软雅黑" pitchFamily="34" charset="-122"/>
                <a:ea typeface="微软雅黑" pitchFamily="34" charset="-122"/>
              </a:rPr>
              <a:t>但是</a:t>
            </a:r>
            <a:r>
              <a:rPr lang="en-US" altLang="zh-CN" sz="2200" dirty="0">
                <a:solidFill>
                  <a:srgbClr val="292929"/>
                </a:solidFill>
                <a:latin typeface="微软雅黑" pitchFamily="34" charset="-122"/>
                <a:ea typeface="微软雅黑" pitchFamily="34" charset="-122"/>
              </a:rPr>
              <a:t>FULLTEXT</a:t>
            </a:r>
            <a:r>
              <a:rPr lang="zh-CN" altLang="en-US" sz="2200" dirty="0">
                <a:solidFill>
                  <a:srgbClr val="292929"/>
                </a:solidFill>
                <a:latin typeface="微软雅黑" pitchFamily="34" charset="-122"/>
                <a:ea typeface="微软雅黑" pitchFamily="34" charset="-122"/>
              </a:rPr>
              <a:t>不易进行中文全文索引，所以我们可使用效率更高的支持中文的全文索引引擎</a:t>
            </a:r>
            <a:r>
              <a:rPr lang="zh-CN" altLang="zh-CN" sz="2200" b="1" dirty="0">
                <a:solidFill>
                  <a:srgbClr val="FF0000"/>
                </a:solidFill>
                <a:latin typeface="微软雅黑" pitchFamily="34" charset="-122"/>
                <a:ea typeface="微软雅黑" pitchFamily="34" charset="-122"/>
              </a:rPr>
              <a:t>S</a:t>
            </a:r>
            <a:r>
              <a:rPr lang="en-US" altLang="zh-CN" sz="2200" b="1" dirty="0" err="1">
                <a:solidFill>
                  <a:srgbClr val="FF0000"/>
                </a:solidFill>
                <a:latin typeface="微软雅黑" pitchFamily="34" charset="-122"/>
                <a:ea typeface="微软雅黑" pitchFamily="34" charset="-122"/>
              </a:rPr>
              <a:t>phinx</a:t>
            </a:r>
            <a:r>
              <a:rPr lang="zh-CN" altLang="en-US" sz="2200" b="1" dirty="0">
                <a:solidFill>
                  <a:srgbClr val="FF0000"/>
                </a:solidFill>
                <a:latin typeface="微软雅黑" pitchFamily="34" charset="-122"/>
                <a:ea typeface="微软雅黑" pitchFamily="34" charset="-122"/>
              </a:rPr>
              <a:t>（单独进程）</a:t>
            </a:r>
            <a:r>
              <a:rPr lang="zh-CN" altLang="en-US" sz="2200" dirty="0">
                <a:solidFill>
                  <a:srgbClr val="292929"/>
                </a:solidFill>
                <a:latin typeface="微软雅黑" pitchFamily="34" charset="-122"/>
                <a:ea typeface="微软雅黑" pitchFamily="34" charset="-122"/>
              </a:rPr>
              <a:t>。</a:t>
            </a:r>
            <a:endParaRPr lang="en-US" altLang="zh-CN" sz="2200" dirty="0">
              <a:solidFill>
                <a:srgbClr val="292929"/>
              </a:solidFill>
              <a:latin typeface="微软雅黑" pitchFamily="34" charset="-122"/>
              <a:ea typeface="微软雅黑" pitchFamily="34" charset="-122"/>
            </a:endParaRPr>
          </a:p>
          <a:p>
            <a:pPr>
              <a:lnSpc>
                <a:spcPct val="160000"/>
              </a:lnSpc>
              <a:buClr>
                <a:schemeClr val="accent2"/>
              </a:buClr>
              <a:buSzPct val="75000"/>
            </a:pPr>
            <a:endParaRPr lang="zh-CN" altLang="en-US" sz="2400" b="1" dirty="0">
              <a:solidFill>
                <a:srgbClr val="292929"/>
              </a:solidFill>
              <a:latin typeface="宋体" pitchFamily="2" charset="-122"/>
            </a:endParaRPr>
          </a:p>
        </p:txBody>
      </p:sp>
    </p:spTree>
    <p:extLst>
      <p:ext uri="{BB962C8B-B14F-4D97-AF65-F5344CB8AC3E}">
        <p14:creationId xmlns:p14="http://schemas.microsoft.com/office/powerpoint/2010/main" val="20375762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53</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3 PHP</a:t>
            </a:r>
            <a:r>
              <a:rPr lang="zh-CN" altLang="en-US" sz="4400" dirty="0">
                <a:solidFill>
                  <a:schemeClr val="bg1"/>
                </a:solidFill>
                <a:latin typeface="Microsoft YaHei" panose="020B0503020204020204" pitchFamily="34" charset="-122"/>
                <a:ea typeface="Microsoft YaHei" panose="020B0503020204020204" pitchFamily="34" charset="-122"/>
                <a:cs typeface="+mj-cs"/>
              </a:rPr>
              <a:t>中的</a:t>
            </a:r>
            <a:r>
              <a:rPr lang="en-US" altLang="zh-CN" sz="4400" dirty="0" err="1">
                <a:solidFill>
                  <a:schemeClr val="bg1"/>
                </a:solidFill>
                <a:latin typeface="Microsoft YaHei" panose="020B0503020204020204" pitchFamily="34" charset="-122"/>
                <a:ea typeface="Microsoft YaHei" panose="020B0503020204020204" pitchFamily="34" charset="-122"/>
                <a:cs typeface="+mj-cs"/>
              </a:rPr>
              <a:t>mysqli</a:t>
            </a:r>
            <a:r>
              <a:rPr lang="zh-CN" altLang="en-US" sz="4400" dirty="0">
                <a:solidFill>
                  <a:schemeClr val="bg1"/>
                </a:solidFill>
                <a:latin typeface="Microsoft YaHei" panose="020B0503020204020204" pitchFamily="34" charset="-122"/>
                <a:ea typeface="Microsoft YaHei" panose="020B0503020204020204" pitchFamily="34" charset="-122"/>
                <a:cs typeface="+mj-cs"/>
              </a:rPr>
              <a:t>扩展</a:t>
            </a:r>
          </a:p>
        </p:txBody>
      </p:sp>
      <p:sp>
        <p:nvSpPr>
          <p:cNvPr id="6" name="Rectangle 3">
            <a:extLst>
              <a:ext uri="{FF2B5EF4-FFF2-40B4-BE49-F238E27FC236}">
                <a16:creationId xmlns:a16="http://schemas.microsoft.com/office/drawing/2014/main" id="{4761D66C-9777-B34F-9D6A-58F03A4FBB12}"/>
              </a:ext>
            </a:extLst>
          </p:cNvPr>
          <p:cNvSpPr txBox="1">
            <a:spLocks noChangeArrowheads="1"/>
          </p:cNvSpPr>
          <p:nvPr/>
        </p:nvSpPr>
        <p:spPr>
          <a:xfrm>
            <a:off x="850032" y="1124450"/>
            <a:ext cx="9215491" cy="4764286"/>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FFC000"/>
              </a:buClr>
            </a:pPr>
            <a:r>
              <a:rPr lang="en-US" altLang="zh-CN" sz="3200" dirty="0">
                <a:latin typeface="Microsoft YaHei" panose="020B0503020204020204" pitchFamily="34" charset="-122"/>
                <a:ea typeface="Microsoft YaHei" panose="020B0503020204020204" pitchFamily="34" charset="-122"/>
              </a:rPr>
              <a:t>3.1 PHP</a:t>
            </a:r>
            <a:r>
              <a:rPr lang="zh-CN" altLang="en-US" sz="3200" dirty="0">
                <a:latin typeface="Microsoft YaHei" panose="020B0503020204020204" pitchFamily="34" charset="-122"/>
                <a:ea typeface="Microsoft YaHei" panose="020B0503020204020204" pitchFamily="34" charset="-122"/>
              </a:rPr>
              <a:t>访问</a:t>
            </a:r>
            <a:r>
              <a:rPr lang="en-US" altLang="zh-CN" sz="3200" dirty="0">
                <a:latin typeface="Microsoft YaHei" panose="020B0503020204020204" pitchFamily="34" charset="-122"/>
                <a:ea typeface="Microsoft YaHei" panose="020B0503020204020204" pitchFamily="34" charset="-122"/>
              </a:rPr>
              <a:t>MySQL</a:t>
            </a:r>
            <a:r>
              <a:rPr lang="zh-CN" altLang="en-US" sz="3200" dirty="0">
                <a:latin typeface="Microsoft YaHei" panose="020B0503020204020204" pitchFamily="34" charset="-122"/>
                <a:ea typeface="Microsoft YaHei" panose="020B0503020204020204" pitchFamily="34" charset="-122"/>
              </a:rPr>
              <a:t>数据库服务器的大概流程</a:t>
            </a:r>
          </a:p>
          <a:p>
            <a:pPr algn="l">
              <a:lnSpc>
                <a:spcPct val="150000"/>
              </a:lnSpc>
              <a:buClr>
                <a:srgbClr val="FFC000"/>
              </a:buClr>
            </a:pPr>
            <a:r>
              <a:rPr lang="en-US" altLang="zh-CN" sz="3200" dirty="0">
                <a:latin typeface="Microsoft YaHei" panose="020B0503020204020204" pitchFamily="34" charset="-122"/>
                <a:ea typeface="Microsoft YaHei" panose="020B0503020204020204" pitchFamily="34" charset="-122"/>
              </a:rPr>
              <a:t>3.2 PHP</a:t>
            </a:r>
            <a:r>
              <a:rPr lang="zh-CN" altLang="en-US" sz="3200" dirty="0">
                <a:latin typeface="Microsoft YaHei" panose="020B0503020204020204" pitchFamily="34" charset="-122"/>
                <a:ea typeface="Microsoft YaHei" panose="020B0503020204020204" pitchFamily="34" charset="-122"/>
              </a:rPr>
              <a:t>访问</a:t>
            </a:r>
            <a:r>
              <a:rPr lang="en-US" altLang="zh-CN" sz="3200" dirty="0">
                <a:latin typeface="Microsoft YaHei" panose="020B0503020204020204" pitchFamily="34" charset="-122"/>
                <a:ea typeface="Microsoft YaHei" panose="020B0503020204020204" pitchFamily="34" charset="-122"/>
              </a:rPr>
              <a:t>MySQL</a:t>
            </a:r>
            <a:r>
              <a:rPr lang="zh-CN" altLang="en-US" sz="3200" dirty="0">
                <a:latin typeface="Microsoft YaHei" panose="020B0503020204020204" pitchFamily="34" charset="-122"/>
                <a:ea typeface="Microsoft YaHei" panose="020B0503020204020204" pitchFamily="34" charset="-122"/>
              </a:rPr>
              <a:t>数据库服务器流程的八个步骤</a:t>
            </a:r>
          </a:p>
          <a:p>
            <a:pPr algn="l">
              <a:lnSpc>
                <a:spcPct val="150000"/>
              </a:lnSpc>
              <a:buClr>
                <a:srgbClr val="FFC000"/>
              </a:buClr>
            </a:pPr>
            <a:endParaRPr lang="en-US" altLang="zh-CN" sz="3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14577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54</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2800" dirty="0">
                <a:solidFill>
                  <a:schemeClr val="bg1"/>
                </a:solidFill>
                <a:latin typeface="Microsoft YaHei" panose="020B0503020204020204" pitchFamily="34" charset="-122"/>
                <a:ea typeface="Microsoft YaHei" panose="020B0503020204020204" pitchFamily="34" charset="-122"/>
                <a:cs typeface="+mj-cs"/>
              </a:rPr>
              <a:t>3.1 PHP</a:t>
            </a:r>
            <a:r>
              <a:rPr lang="zh-CN" altLang="en-US" sz="2800" dirty="0">
                <a:solidFill>
                  <a:schemeClr val="bg1"/>
                </a:solidFill>
                <a:latin typeface="Microsoft YaHei" panose="020B0503020204020204" pitchFamily="34" charset="-122"/>
                <a:ea typeface="Microsoft YaHei" panose="020B0503020204020204" pitchFamily="34" charset="-122"/>
                <a:cs typeface="+mj-cs"/>
              </a:rPr>
              <a:t>访问</a:t>
            </a:r>
            <a:r>
              <a:rPr lang="en-US" altLang="zh-CN" sz="2800" dirty="0">
                <a:solidFill>
                  <a:schemeClr val="bg1"/>
                </a:solidFill>
                <a:latin typeface="Microsoft YaHei" panose="020B0503020204020204" pitchFamily="34" charset="-122"/>
                <a:ea typeface="Microsoft YaHei" panose="020B0503020204020204" pitchFamily="34" charset="-122"/>
                <a:cs typeface="+mj-cs"/>
              </a:rPr>
              <a:t>MySQL</a:t>
            </a:r>
            <a:r>
              <a:rPr lang="zh-CN" altLang="en-US" sz="2800" dirty="0">
                <a:solidFill>
                  <a:schemeClr val="bg1"/>
                </a:solidFill>
                <a:latin typeface="Microsoft YaHei" panose="020B0503020204020204" pitchFamily="34" charset="-122"/>
                <a:ea typeface="Microsoft YaHei" panose="020B0503020204020204" pitchFamily="34" charset="-122"/>
                <a:cs typeface="+mj-cs"/>
              </a:rPr>
              <a:t>数据库服务器的大概流程</a:t>
            </a:r>
          </a:p>
        </p:txBody>
      </p:sp>
      <p:sp>
        <p:nvSpPr>
          <p:cNvPr id="11" name="内容占位符 2">
            <a:extLst>
              <a:ext uri="{FF2B5EF4-FFF2-40B4-BE49-F238E27FC236}">
                <a16:creationId xmlns:a16="http://schemas.microsoft.com/office/drawing/2014/main" id="{FC331229-4FF2-244F-8385-1D8A8F5E0941}"/>
              </a:ext>
            </a:extLst>
          </p:cNvPr>
          <p:cNvSpPr txBox="1">
            <a:spLocks/>
          </p:cNvSpPr>
          <p:nvPr/>
        </p:nvSpPr>
        <p:spPr>
          <a:xfrm>
            <a:off x="1591561" y="1102942"/>
            <a:ext cx="8229600" cy="4525963"/>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530352" algn="l">
              <a:lnSpc>
                <a:spcPct val="150000"/>
              </a:lnSpc>
              <a:buFont typeface="Wingdings" pitchFamily="2" charset="2"/>
              <a:buNone/>
            </a:pPr>
            <a:r>
              <a:rPr lang="en-US" altLang="zh-CN" sz="2200" dirty="0">
                <a:latin typeface="Times New Roman" panose="02020603050405020304" pitchFamily="18" charset="0"/>
                <a:ea typeface="微软雅黑" pitchFamily="34" charset="-122"/>
                <a:cs typeface="Times New Roman" panose="02020603050405020304" pitchFamily="18" charset="0"/>
              </a:rPr>
              <a:t>MySQL</a:t>
            </a:r>
            <a:r>
              <a:rPr lang="zh-CN" altLang="en-US" sz="2200" dirty="0">
                <a:latin typeface="Times New Roman" panose="02020603050405020304" pitchFamily="18" charset="0"/>
                <a:ea typeface="微软雅黑" pitchFamily="34" charset="-122"/>
                <a:cs typeface="Times New Roman" panose="02020603050405020304" pitchFamily="18" charset="0"/>
              </a:rPr>
              <a:t>采用的是“客户机</a:t>
            </a:r>
            <a:r>
              <a:rPr lang="en-US" altLang="zh-CN" sz="2200" dirty="0">
                <a:latin typeface="Times New Roman" panose="02020603050405020304" pitchFamily="18" charset="0"/>
                <a:ea typeface="微软雅黑" pitchFamily="34" charset="-122"/>
                <a:cs typeface="Times New Roman" panose="02020603050405020304" pitchFamily="18" charset="0"/>
              </a:rPr>
              <a:t>/</a:t>
            </a:r>
            <a:r>
              <a:rPr lang="zh-CN" altLang="en-US" sz="2200" dirty="0">
                <a:latin typeface="Times New Roman" panose="02020603050405020304" pitchFamily="18" charset="0"/>
                <a:ea typeface="微软雅黑" pitchFamily="34" charset="-122"/>
                <a:cs typeface="Times New Roman" panose="02020603050405020304" pitchFamily="18" charset="0"/>
              </a:rPr>
              <a:t>服务器”体系结构。可以使用</a:t>
            </a:r>
            <a:r>
              <a:rPr lang="en-US" altLang="zh-CN" sz="2200" dirty="0">
                <a:latin typeface="Times New Roman" panose="02020603050405020304" pitchFamily="18" charset="0"/>
                <a:ea typeface="微软雅黑" pitchFamily="34" charset="-122"/>
                <a:cs typeface="Times New Roman" panose="02020603050405020304" pitchFamily="18" charset="0"/>
              </a:rPr>
              <a:t>PHP</a:t>
            </a:r>
            <a:r>
              <a:rPr lang="zh-CN" altLang="en-US" sz="2200" dirty="0">
                <a:latin typeface="Times New Roman" panose="02020603050405020304" pitchFamily="18" charset="0"/>
                <a:ea typeface="微软雅黑" pitchFamily="34" charset="-122"/>
                <a:cs typeface="Times New Roman" panose="02020603050405020304" pitchFamily="18" charset="0"/>
              </a:rPr>
              <a:t>脚本去处理数据库中的数据，则</a:t>
            </a:r>
            <a:r>
              <a:rPr lang="en-US" altLang="zh-CN" sz="2200" b="1" dirty="0">
                <a:latin typeface="Times New Roman" panose="02020603050405020304" pitchFamily="18" charset="0"/>
                <a:ea typeface="微软雅黑" pitchFamily="34" charset="-122"/>
                <a:cs typeface="Times New Roman" panose="02020603050405020304" pitchFamily="18" charset="0"/>
              </a:rPr>
              <a:t>PHP</a:t>
            </a:r>
            <a:r>
              <a:rPr lang="zh-CN" altLang="en-US" sz="2200" b="1" dirty="0">
                <a:latin typeface="Times New Roman" panose="02020603050405020304" pitchFamily="18" charset="0"/>
                <a:ea typeface="微软雅黑" pitchFamily="34" charset="-122"/>
                <a:cs typeface="Times New Roman" panose="02020603050405020304" pitchFamily="18" charset="0"/>
              </a:rPr>
              <a:t>充当了</a:t>
            </a:r>
            <a:r>
              <a:rPr lang="en-US" altLang="zh-CN" sz="2200" b="1" dirty="0">
                <a:latin typeface="Times New Roman" panose="02020603050405020304" pitchFamily="18" charset="0"/>
                <a:ea typeface="微软雅黑" pitchFamily="34" charset="-122"/>
                <a:cs typeface="Times New Roman" panose="02020603050405020304" pitchFamily="18" charset="0"/>
              </a:rPr>
              <a:t>MySQL“</a:t>
            </a:r>
            <a:r>
              <a:rPr lang="zh-CN" altLang="en-US" sz="2200" b="1" dirty="0">
                <a:latin typeface="Times New Roman" panose="02020603050405020304" pitchFamily="18" charset="0"/>
                <a:ea typeface="微软雅黑" pitchFamily="34" charset="-122"/>
                <a:cs typeface="Times New Roman" panose="02020603050405020304" pitchFamily="18" charset="0"/>
              </a:rPr>
              <a:t>客户机”的角色</a:t>
            </a:r>
            <a:r>
              <a:rPr lang="zh-CN" altLang="en-US" sz="2200" dirty="0">
                <a:latin typeface="Times New Roman" panose="02020603050405020304" pitchFamily="18" charset="0"/>
                <a:ea typeface="微软雅黑" pitchFamily="34" charset="-122"/>
                <a:cs typeface="Times New Roman" panose="02020603050405020304" pitchFamily="18" charset="0"/>
              </a:rPr>
              <a:t>。所以，通过</a:t>
            </a:r>
            <a:r>
              <a:rPr lang="en-US" altLang="zh-CN" sz="2200" dirty="0">
                <a:latin typeface="Times New Roman" panose="02020603050405020304" pitchFamily="18" charset="0"/>
                <a:ea typeface="微软雅黑" pitchFamily="34" charset="-122"/>
                <a:cs typeface="Times New Roman" panose="02020603050405020304" pitchFamily="18" charset="0"/>
              </a:rPr>
              <a:t>PHP</a:t>
            </a:r>
            <a:r>
              <a:rPr lang="zh-CN" altLang="en-US" sz="2200" dirty="0">
                <a:latin typeface="Times New Roman" panose="02020603050405020304" pitchFamily="18" charset="0"/>
                <a:ea typeface="微软雅黑" pitchFamily="34" charset="-122"/>
                <a:cs typeface="Times New Roman" panose="02020603050405020304" pitchFamily="18" charset="0"/>
              </a:rPr>
              <a:t>程序和一些前台技术所开发的图形界面（如：网站）的结合，就可以很轻松的管理数据库。</a:t>
            </a:r>
          </a:p>
        </p:txBody>
      </p:sp>
      <p:pic>
        <p:nvPicPr>
          <p:cNvPr id="12" name="图片 1">
            <a:extLst>
              <a:ext uri="{FF2B5EF4-FFF2-40B4-BE49-F238E27FC236}">
                <a16:creationId xmlns:a16="http://schemas.microsoft.com/office/drawing/2014/main" id="{344EEC36-FF99-2B4F-84AC-784677291B66}"/>
              </a:ext>
            </a:extLst>
          </p:cNvPr>
          <p:cNvPicPr>
            <a:picLocks noChangeAspect="1"/>
          </p:cNvPicPr>
          <p:nvPr/>
        </p:nvPicPr>
        <p:blipFill>
          <a:blip r:embed="rId3" cstate="print"/>
          <a:srcRect/>
          <a:stretch>
            <a:fillRect/>
          </a:stretch>
        </p:blipFill>
        <p:spPr bwMode="auto">
          <a:xfrm>
            <a:off x="2170532" y="3492076"/>
            <a:ext cx="7071658" cy="285752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040204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55</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2800" dirty="0">
                <a:solidFill>
                  <a:schemeClr val="bg1"/>
                </a:solidFill>
                <a:latin typeface="Microsoft YaHei" panose="020B0503020204020204" pitchFamily="34" charset="-122"/>
                <a:ea typeface="Microsoft YaHei" panose="020B0503020204020204" pitchFamily="34" charset="-122"/>
                <a:cs typeface="+mj-cs"/>
              </a:rPr>
              <a:t>3.1 PHP</a:t>
            </a:r>
            <a:r>
              <a:rPr lang="zh-CN" altLang="en-US" sz="2800" dirty="0">
                <a:solidFill>
                  <a:schemeClr val="bg1"/>
                </a:solidFill>
                <a:latin typeface="Microsoft YaHei" panose="020B0503020204020204" pitchFamily="34" charset="-122"/>
                <a:ea typeface="Microsoft YaHei" panose="020B0503020204020204" pitchFamily="34" charset="-122"/>
                <a:cs typeface="+mj-cs"/>
              </a:rPr>
              <a:t>访问</a:t>
            </a:r>
            <a:r>
              <a:rPr lang="en-US" altLang="zh-CN" sz="2800" dirty="0">
                <a:solidFill>
                  <a:schemeClr val="bg1"/>
                </a:solidFill>
                <a:latin typeface="Microsoft YaHei" panose="020B0503020204020204" pitchFamily="34" charset="-122"/>
                <a:ea typeface="Microsoft YaHei" panose="020B0503020204020204" pitchFamily="34" charset="-122"/>
                <a:cs typeface="+mj-cs"/>
              </a:rPr>
              <a:t>MySQL</a:t>
            </a:r>
            <a:r>
              <a:rPr lang="zh-CN" altLang="en-US" sz="2800" dirty="0">
                <a:solidFill>
                  <a:schemeClr val="bg1"/>
                </a:solidFill>
                <a:latin typeface="Microsoft YaHei" panose="020B0503020204020204" pitchFamily="34" charset="-122"/>
                <a:ea typeface="Microsoft YaHei" panose="020B0503020204020204" pitchFamily="34" charset="-122"/>
                <a:cs typeface="+mj-cs"/>
              </a:rPr>
              <a:t>数据库服务器的大概流程</a:t>
            </a:r>
          </a:p>
        </p:txBody>
      </p:sp>
      <p:sp>
        <p:nvSpPr>
          <p:cNvPr id="6" name="内容占位符 2">
            <a:extLst>
              <a:ext uri="{FF2B5EF4-FFF2-40B4-BE49-F238E27FC236}">
                <a16:creationId xmlns:a16="http://schemas.microsoft.com/office/drawing/2014/main" id="{C71E159A-D50C-7C4B-B4D2-06F88D11F110}"/>
              </a:ext>
            </a:extLst>
          </p:cNvPr>
          <p:cNvSpPr txBox="1">
            <a:spLocks/>
          </p:cNvSpPr>
          <p:nvPr/>
        </p:nvSpPr>
        <p:spPr>
          <a:xfrm>
            <a:off x="1140542" y="923512"/>
            <a:ext cx="10500852" cy="5286412"/>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530352" algn="l">
              <a:lnSpc>
                <a:spcPct val="200000"/>
              </a:lnSpc>
              <a:buFont typeface="Wingdings" pitchFamily="2" charset="2"/>
              <a:buNone/>
            </a:pPr>
            <a:r>
              <a:rPr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PHP</a:t>
            </a:r>
            <a:r>
              <a:rPr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访问</a:t>
            </a:r>
            <a:r>
              <a:rPr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MySQL</a:t>
            </a:r>
            <a:r>
              <a:rPr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数据库服务器是通过安装相应的扩展模块完成的，本节重点介绍使用</a:t>
            </a:r>
            <a:r>
              <a:rPr lang="en-US" altLang="zh-CN" sz="2200" dirty="0" err="1">
                <a:latin typeface="Times New Roman" panose="02020603050405020304" pitchFamily="18" charset="0"/>
                <a:ea typeface="Microsoft YaHei" panose="020B0503020204020204" pitchFamily="34" charset="-122"/>
                <a:cs typeface="Times New Roman" panose="02020603050405020304" pitchFamily="18" charset="0"/>
              </a:rPr>
              <a:t>mysqli</a:t>
            </a:r>
            <a:r>
              <a:rPr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扩展模块中的函数去访问</a:t>
            </a:r>
            <a:r>
              <a:rPr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MySQL</a:t>
            </a:r>
            <a:r>
              <a:rPr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。要想使用这个功能扩展模块，</a:t>
            </a:r>
            <a:r>
              <a:rPr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PHP</a:t>
            </a:r>
            <a:r>
              <a:rPr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的</a:t>
            </a:r>
            <a:r>
              <a:rPr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Linux</a:t>
            </a:r>
            <a:r>
              <a:rPr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版本必须在编译时加上一个</a:t>
            </a:r>
            <a:r>
              <a:rPr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--with-</a:t>
            </a:r>
            <a:r>
              <a:rPr lang="en-US" altLang="zh-CN" sz="2200" dirty="0" err="1">
                <a:latin typeface="Times New Roman" panose="02020603050405020304" pitchFamily="18" charset="0"/>
                <a:ea typeface="Microsoft YaHei" panose="020B0503020204020204" pitchFamily="34" charset="-122"/>
                <a:cs typeface="Times New Roman" panose="02020603050405020304" pitchFamily="18" charset="0"/>
              </a:rPr>
              <a:t>mysqli</a:t>
            </a:r>
            <a:r>
              <a:rPr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选项。</a:t>
            </a:r>
            <a:r>
              <a:rPr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PHP</a:t>
            </a:r>
            <a:r>
              <a:rPr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的</a:t>
            </a:r>
            <a:r>
              <a:rPr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Windows</a:t>
            </a:r>
            <a:r>
              <a:rPr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版本则通过一个</a:t>
            </a:r>
            <a:r>
              <a:rPr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DLL</a:t>
            </a:r>
            <a:r>
              <a:rPr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文件提供了相应的扩展。无论使用的是哪一种操作系统，都必须在</a:t>
            </a:r>
            <a:r>
              <a:rPr lang="en-US" altLang="zh-CN" sz="2200" dirty="0" err="1">
                <a:latin typeface="Times New Roman" panose="02020603050405020304" pitchFamily="18" charset="0"/>
                <a:ea typeface="Microsoft YaHei" panose="020B0503020204020204" pitchFamily="34" charset="-122"/>
                <a:cs typeface="Times New Roman" panose="02020603050405020304" pitchFamily="18" charset="0"/>
              </a:rPr>
              <a:t>php.ini</a:t>
            </a:r>
            <a:r>
              <a:rPr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文件里启用这个扩展以确保</a:t>
            </a:r>
            <a:r>
              <a:rPr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PHP</a:t>
            </a:r>
            <a:r>
              <a:rPr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能够找到所有必要的</a:t>
            </a:r>
            <a:r>
              <a:rPr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DLL</a:t>
            </a:r>
            <a:r>
              <a:rPr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。可以通过查看</a:t>
            </a:r>
            <a:r>
              <a:rPr lang="en-US" altLang="zh-CN" sz="2200" dirty="0" err="1">
                <a:latin typeface="Times New Roman" panose="02020603050405020304" pitchFamily="18" charset="0"/>
                <a:ea typeface="Microsoft YaHei" panose="020B0503020204020204" pitchFamily="34" charset="-122"/>
                <a:cs typeface="Times New Roman" panose="02020603050405020304" pitchFamily="18" charset="0"/>
              </a:rPr>
              <a:t>phpinfo</a:t>
            </a:r>
            <a:r>
              <a:rPr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确认</a:t>
            </a:r>
            <a:r>
              <a:rPr lang="en-US" altLang="zh-CN" sz="2200" dirty="0" err="1">
                <a:latin typeface="Times New Roman" panose="02020603050405020304" pitchFamily="18" charset="0"/>
                <a:ea typeface="Microsoft YaHei" panose="020B0503020204020204" pitchFamily="34" charset="-122"/>
                <a:cs typeface="Times New Roman" panose="02020603050405020304" pitchFamily="18" charset="0"/>
              </a:rPr>
              <a:t>mysqli</a:t>
            </a:r>
            <a:r>
              <a:rPr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模块是否安装。</a:t>
            </a:r>
            <a:endPar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010760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56</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2800" dirty="0">
                <a:solidFill>
                  <a:schemeClr val="bg1"/>
                </a:solidFill>
                <a:latin typeface="Microsoft YaHei" panose="020B0503020204020204" pitchFamily="34" charset="-122"/>
                <a:ea typeface="Microsoft YaHei" panose="020B0503020204020204" pitchFamily="34" charset="-122"/>
                <a:cs typeface="+mj-cs"/>
              </a:rPr>
              <a:t>3.1 PHP</a:t>
            </a:r>
            <a:r>
              <a:rPr lang="zh-CN" altLang="en-US" sz="2800" dirty="0">
                <a:solidFill>
                  <a:schemeClr val="bg1"/>
                </a:solidFill>
                <a:latin typeface="Microsoft YaHei" panose="020B0503020204020204" pitchFamily="34" charset="-122"/>
                <a:ea typeface="Microsoft YaHei" panose="020B0503020204020204" pitchFamily="34" charset="-122"/>
                <a:cs typeface="+mj-cs"/>
              </a:rPr>
              <a:t>访问</a:t>
            </a:r>
            <a:r>
              <a:rPr lang="en-US" altLang="zh-CN" sz="2800" dirty="0">
                <a:solidFill>
                  <a:schemeClr val="bg1"/>
                </a:solidFill>
                <a:latin typeface="Microsoft YaHei" panose="020B0503020204020204" pitchFamily="34" charset="-122"/>
                <a:ea typeface="Microsoft YaHei" panose="020B0503020204020204" pitchFamily="34" charset="-122"/>
                <a:cs typeface="+mj-cs"/>
              </a:rPr>
              <a:t>MySQL</a:t>
            </a:r>
            <a:r>
              <a:rPr lang="zh-CN" altLang="en-US" sz="2800" dirty="0">
                <a:solidFill>
                  <a:schemeClr val="bg1"/>
                </a:solidFill>
                <a:latin typeface="Microsoft YaHei" panose="020B0503020204020204" pitchFamily="34" charset="-122"/>
                <a:ea typeface="Microsoft YaHei" panose="020B0503020204020204" pitchFamily="34" charset="-122"/>
                <a:cs typeface="+mj-cs"/>
              </a:rPr>
              <a:t>数据库服务器的大概流程</a:t>
            </a:r>
          </a:p>
        </p:txBody>
      </p:sp>
      <p:sp>
        <p:nvSpPr>
          <p:cNvPr id="5" name="内容占位符 2">
            <a:extLst>
              <a:ext uri="{FF2B5EF4-FFF2-40B4-BE49-F238E27FC236}">
                <a16:creationId xmlns:a16="http://schemas.microsoft.com/office/drawing/2014/main" id="{58010B91-70DD-EA46-B9C3-739969451D8A}"/>
              </a:ext>
            </a:extLst>
          </p:cNvPr>
          <p:cNvSpPr txBox="1">
            <a:spLocks/>
          </p:cNvSpPr>
          <p:nvPr/>
        </p:nvSpPr>
        <p:spPr>
          <a:xfrm>
            <a:off x="1532818" y="1253331"/>
            <a:ext cx="9351492" cy="4351338"/>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530352" algn="l">
              <a:lnSpc>
                <a:spcPct val="200000"/>
              </a:lnSpc>
              <a:buFont typeface="Wingdings" pitchFamily="2" charset="2"/>
              <a:buNone/>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使用</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PHP</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安装的</a:t>
            </a:r>
            <a:r>
              <a:rPr lang="en-US" altLang="zh-CN"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mysqli</a:t>
            </a:r>
            <a:r>
              <a:rPr lang="zh-CN" altLang="en-US"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扩展函数</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，和直接使用客户端软件去访问</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MySQL</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数据库服务器，原理及操作步骤是相同的，尽管前者是以写代码的方式，后者是以人工去操作图形化软件的方式。</a:t>
            </a:r>
            <a:endParaRPr lang="en-US" altLang="zh-CN"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71664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57</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2800" dirty="0">
                <a:solidFill>
                  <a:schemeClr val="bg1"/>
                </a:solidFill>
                <a:latin typeface="Microsoft YaHei" panose="020B0503020204020204" pitchFamily="34" charset="-122"/>
                <a:ea typeface="Microsoft YaHei" panose="020B0503020204020204" pitchFamily="34" charset="-122"/>
                <a:cs typeface="+mj-cs"/>
              </a:rPr>
              <a:t>3.2 PHP</a:t>
            </a:r>
            <a:r>
              <a:rPr lang="zh-CN" altLang="en-US" sz="2800" dirty="0">
                <a:solidFill>
                  <a:schemeClr val="bg1"/>
                </a:solidFill>
                <a:latin typeface="Microsoft YaHei" panose="020B0503020204020204" pitchFamily="34" charset="-122"/>
                <a:ea typeface="Microsoft YaHei" panose="020B0503020204020204" pitchFamily="34" charset="-122"/>
                <a:cs typeface="+mj-cs"/>
              </a:rPr>
              <a:t>访问</a:t>
            </a:r>
            <a:r>
              <a:rPr lang="en-US" altLang="zh-CN" sz="2800" dirty="0">
                <a:solidFill>
                  <a:schemeClr val="bg1"/>
                </a:solidFill>
                <a:latin typeface="Microsoft YaHei" panose="020B0503020204020204" pitchFamily="34" charset="-122"/>
                <a:ea typeface="Microsoft YaHei" panose="020B0503020204020204" pitchFamily="34" charset="-122"/>
                <a:cs typeface="+mj-cs"/>
              </a:rPr>
              <a:t>MySQL</a:t>
            </a:r>
            <a:r>
              <a:rPr lang="zh-CN" altLang="en-US" sz="2800" dirty="0">
                <a:solidFill>
                  <a:schemeClr val="bg1"/>
                </a:solidFill>
                <a:latin typeface="Microsoft YaHei" panose="020B0503020204020204" pitchFamily="34" charset="-122"/>
                <a:ea typeface="Microsoft YaHei" panose="020B0503020204020204" pitchFamily="34" charset="-122"/>
                <a:cs typeface="+mj-cs"/>
              </a:rPr>
              <a:t>数据库服务器流程的八个步骤</a:t>
            </a:r>
          </a:p>
        </p:txBody>
      </p:sp>
      <p:sp>
        <p:nvSpPr>
          <p:cNvPr id="6" name="内容占位符 2">
            <a:extLst>
              <a:ext uri="{FF2B5EF4-FFF2-40B4-BE49-F238E27FC236}">
                <a16:creationId xmlns:a16="http://schemas.microsoft.com/office/drawing/2014/main" id="{58519E76-9608-F947-A448-E29197B11E79}"/>
              </a:ext>
            </a:extLst>
          </p:cNvPr>
          <p:cNvSpPr txBox="1">
            <a:spLocks/>
          </p:cNvSpPr>
          <p:nvPr/>
        </p:nvSpPr>
        <p:spPr>
          <a:xfrm>
            <a:off x="829818" y="1253331"/>
            <a:ext cx="7886700" cy="4351338"/>
          </a:xfrm>
          <a:prstGeom prst="rect">
            <a:avLst/>
          </a:prstGeom>
        </p:spPr>
        <p:txBody>
          <a:bodyPr vert="horz" lIns="91440" tIns="45720" rIns="91440" bIns="45720" rtlCol="0">
            <a:normAutofit fontScale="77500" lnSpcReduction="20000"/>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Font typeface="Wingdings" pitchFamily="2" charset="2"/>
              <a:buNone/>
            </a:pPr>
            <a:r>
              <a:rPr lang="zh-CN" altLang="en-US" sz="2200" dirty="0">
                <a:solidFill>
                  <a:srgbClr val="0070C0"/>
                </a:solidFill>
                <a:latin typeface="Times New Roman" panose="02020603050405020304" pitchFamily="18" charset="0"/>
                <a:ea typeface="Microsoft YaHei" panose="020B0503020204020204" pitchFamily="34" charset="-122"/>
                <a:cs typeface="Times New Roman" panose="02020603050405020304" pitchFamily="18" charset="0"/>
              </a:rPr>
              <a:t>在</a:t>
            </a:r>
            <a:r>
              <a:rPr lang="en-US" altLang="zh-CN" sz="2200" dirty="0">
                <a:solidFill>
                  <a:srgbClr val="0070C0"/>
                </a:solidFill>
                <a:latin typeface="Times New Roman" panose="02020603050405020304" pitchFamily="18" charset="0"/>
                <a:ea typeface="Microsoft YaHei" panose="020B0503020204020204" pitchFamily="34" charset="-122"/>
                <a:cs typeface="Times New Roman" panose="02020603050405020304" pitchFamily="18" charset="0"/>
              </a:rPr>
              <a:t>PHP</a:t>
            </a:r>
            <a:r>
              <a:rPr lang="zh-CN" altLang="en-US" sz="2200" dirty="0">
                <a:solidFill>
                  <a:srgbClr val="0070C0"/>
                </a:solidFill>
                <a:latin typeface="Times New Roman" panose="02020603050405020304" pitchFamily="18" charset="0"/>
                <a:ea typeface="Microsoft YaHei" panose="020B0503020204020204" pitchFamily="34" charset="-122"/>
                <a:cs typeface="Times New Roman" panose="02020603050405020304" pitchFamily="18" charset="0"/>
              </a:rPr>
              <a:t>脚本中访问</a:t>
            </a:r>
            <a:r>
              <a:rPr lang="en-US" altLang="zh-CN" sz="2200" dirty="0">
                <a:solidFill>
                  <a:srgbClr val="0070C0"/>
                </a:solidFill>
                <a:latin typeface="Times New Roman" panose="02020603050405020304" pitchFamily="18" charset="0"/>
                <a:ea typeface="Microsoft YaHei" panose="020B0503020204020204" pitchFamily="34" charset="-122"/>
                <a:cs typeface="Times New Roman" panose="02020603050405020304" pitchFamily="18" charset="0"/>
              </a:rPr>
              <a:t>MySQL</a:t>
            </a:r>
            <a:r>
              <a:rPr lang="zh-CN" altLang="en-US" sz="2200" dirty="0">
                <a:solidFill>
                  <a:srgbClr val="0070C0"/>
                </a:solidFill>
                <a:latin typeface="Times New Roman" panose="02020603050405020304" pitchFamily="18" charset="0"/>
                <a:ea typeface="Microsoft YaHei" panose="020B0503020204020204" pitchFamily="34" charset="-122"/>
                <a:cs typeface="Times New Roman" panose="02020603050405020304" pitchFamily="18" charset="0"/>
              </a:rPr>
              <a:t>数据库的八个步骤如下：</a:t>
            </a:r>
            <a:endParaRPr lang="en-US" altLang="zh-CN" sz="2200" dirty="0">
              <a:solidFill>
                <a:srgbClr val="0070C0"/>
              </a:solidFill>
              <a:latin typeface="Times New Roman" panose="02020603050405020304" pitchFamily="18" charset="0"/>
              <a:ea typeface="Microsoft YaHei" panose="020B0503020204020204" pitchFamily="34" charset="-122"/>
              <a:cs typeface="Times New Roman" panose="02020603050405020304" pitchFamily="18" charset="0"/>
            </a:endParaRPr>
          </a:p>
          <a:p>
            <a:pPr algn="l">
              <a:lnSpc>
                <a:spcPct val="150000"/>
              </a:lnSpc>
              <a:buFont typeface="Wingdings" pitchFamily="2" charset="2"/>
              <a:buNone/>
            </a:pPr>
            <a:r>
              <a:rPr lang="zh-CN"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连接</a:t>
            </a:r>
            <a:r>
              <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MySQL</a:t>
            </a:r>
            <a:r>
              <a:rPr lang="zh-CN" alt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数据库服务器并选择数据库</a:t>
            </a:r>
            <a:endPar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endParaRPr>
          </a:p>
          <a:p>
            <a:pPr algn="l">
              <a:lnSpc>
                <a:spcPct val="150000"/>
              </a:lnSpc>
              <a:buFont typeface="Wingdings" pitchFamily="2" charset="2"/>
              <a:buNone/>
            </a:pPr>
            <a:r>
              <a:rPr lang="zh-CN"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判断是否连接正确</a:t>
            </a:r>
            <a:endPar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endParaRPr>
          </a:p>
          <a:p>
            <a:pPr algn="l">
              <a:lnSpc>
                <a:spcPct val="150000"/>
              </a:lnSpc>
              <a:buFont typeface="Wingdings" pitchFamily="2" charset="2"/>
              <a:buNone/>
            </a:pPr>
            <a:r>
              <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zh-CN" alt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设置字符集</a:t>
            </a:r>
            <a:endPar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endParaRPr>
          </a:p>
          <a:p>
            <a:pPr algn="l">
              <a:lnSpc>
                <a:spcPct val="150000"/>
              </a:lnSpc>
              <a:buFont typeface="Wingdings" pitchFamily="2" charset="2"/>
              <a:buNone/>
            </a:pPr>
            <a:r>
              <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4.</a:t>
            </a:r>
            <a:r>
              <a:rPr lang="zh-CN" alt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准备</a:t>
            </a:r>
            <a:r>
              <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SQL</a:t>
            </a:r>
            <a:r>
              <a:rPr lang="zh-CN" alt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语句</a:t>
            </a:r>
            <a:endPar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endParaRPr>
          </a:p>
          <a:p>
            <a:pPr algn="l">
              <a:lnSpc>
                <a:spcPct val="150000"/>
              </a:lnSpc>
              <a:buFont typeface="Wingdings" pitchFamily="2" charset="2"/>
              <a:buNone/>
            </a:pPr>
            <a:r>
              <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5.</a:t>
            </a:r>
            <a:r>
              <a:rPr lang="zh-CN" alt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发送</a:t>
            </a:r>
            <a:r>
              <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SQL</a:t>
            </a:r>
            <a:r>
              <a:rPr lang="zh-CN" alt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语句到</a:t>
            </a:r>
            <a:r>
              <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MySQL</a:t>
            </a:r>
            <a:r>
              <a:rPr lang="zh-CN" alt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服务器</a:t>
            </a:r>
            <a:endPar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endParaRPr>
          </a:p>
          <a:p>
            <a:pPr algn="l">
              <a:lnSpc>
                <a:spcPct val="150000"/>
              </a:lnSpc>
              <a:buFont typeface="Wingdings" pitchFamily="2" charset="2"/>
              <a:buNone/>
            </a:pPr>
            <a:r>
              <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6.</a:t>
            </a:r>
            <a:r>
              <a:rPr lang="zh-CN" alt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处理结果集</a:t>
            </a:r>
            <a:endPar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endParaRPr>
          </a:p>
          <a:p>
            <a:pPr algn="l">
              <a:lnSpc>
                <a:spcPct val="150000"/>
              </a:lnSpc>
              <a:buFont typeface="Wingdings" pitchFamily="2" charset="2"/>
              <a:buNone/>
            </a:pPr>
            <a:r>
              <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7.</a:t>
            </a:r>
            <a:r>
              <a:rPr lang="zh-CN" alt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释放结果集资源</a:t>
            </a:r>
            <a:endPar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endParaRPr>
          </a:p>
          <a:p>
            <a:pPr algn="l">
              <a:lnSpc>
                <a:spcPct val="150000"/>
              </a:lnSpc>
              <a:buFont typeface="Wingdings" pitchFamily="2" charset="2"/>
              <a:buNone/>
            </a:pPr>
            <a:r>
              <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8.</a:t>
            </a:r>
            <a:r>
              <a:rPr lang="zh-CN" alt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关闭数据库连接</a:t>
            </a:r>
            <a:endPar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669752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58</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2800" dirty="0">
                <a:solidFill>
                  <a:schemeClr val="bg1"/>
                </a:solidFill>
                <a:latin typeface="Microsoft YaHei" panose="020B0503020204020204" pitchFamily="34" charset="-122"/>
                <a:ea typeface="Microsoft YaHei" panose="020B0503020204020204" pitchFamily="34" charset="-122"/>
                <a:cs typeface="+mj-cs"/>
              </a:rPr>
              <a:t>3.2 PHP</a:t>
            </a:r>
            <a:r>
              <a:rPr lang="zh-CN" altLang="en-US" sz="2800" dirty="0">
                <a:solidFill>
                  <a:schemeClr val="bg1"/>
                </a:solidFill>
                <a:latin typeface="Microsoft YaHei" panose="020B0503020204020204" pitchFamily="34" charset="-122"/>
                <a:ea typeface="Microsoft YaHei" panose="020B0503020204020204" pitchFamily="34" charset="-122"/>
                <a:cs typeface="+mj-cs"/>
              </a:rPr>
              <a:t>访问</a:t>
            </a:r>
            <a:r>
              <a:rPr lang="en-US" altLang="zh-CN" sz="2800" dirty="0">
                <a:solidFill>
                  <a:schemeClr val="bg1"/>
                </a:solidFill>
                <a:latin typeface="Microsoft YaHei" panose="020B0503020204020204" pitchFamily="34" charset="-122"/>
                <a:ea typeface="Microsoft YaHei" panose="020B0503020204020204" pitchFamily="34" charset="-122"/>
                <a:cs typeface="+mj-cs"/>
              </a:rPr>
              <a:t>MySQL</a:t>
            </a:r>
            <a:r>
              <a:rPr lang="zh-CN" altLang="en-US" sz="2800" dirty="0">
                <a:solidFill>
                  <a:schemeClr val="bg1"/>
                </a:solidFill>
                <a:latin typeface="Microsoft YaHei" panose="020B0503020204020204" pitchFamily="34" charset="-122"/>
                <a:ea typeface="Microsoft YaHei" panose="020B0503020204020204" pitchFamily="34" charset="-122"/>
                <a:cs typeface="+mj-cs"/>
              </a:rPr>
              <a:t>数据库服务器流程的八个步骤</a:t>
            </a:r>
          </a:p>
        </p:txBody>
      </p:sp>
      <p:sp>
        <p:nvSpPr>
          <p:cNvPr id="5" name="标题 1">
            <a:extLst>
              <a:ext uri="{FF2B5EF4-FFF2-40B4-BE49-F238E27FC236}">
                <a16:creationId xmlns:a16="http://schemas.microsoft.com/office/drawing/2014/main" id="{6500CA1C-1804-854E-B87D-19680E9F4343}"/>
              </a:ext>
            </a:extLst>
          </p:cNvPr>
          <p:cNvSpPr txBox="1">
            <a:spLocks/>
          </p:cNvSpPr>
          <p:nvPr/>
        </p:nvSpPr>
        <p:spPr>
          <a:xfrm>
            <a:off x="578804" y="773766"/>
            <a:ext cx="4629568" cy="571480"/>
          </a:xfrm>
          <a:prstGeom prst="rect">
            <a:avLst/>
          </a:prstGeom>
        </p:spPr>
        <p:txBody>
          <a:bodyPr vert="horz" lIns="91440" tIns="45720" rIns="91440" bIns="45720" rtlCol="0" anchor="b">
            <a:normAutofit fontScale="85000" lnSpcReduction="10000"/>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r>
              <a:rPr lang="en-US" altLang="zh-CN" sz="2800" dirty="0">
                <a:solidFill>
                  <a:srgbClr val="262626"/>
                </a:solidFill>
                <a:latin typeface="微软雅黑" charset="0"/>
                <a:ea typeface="微软雅黑" charset="0"/>
              </a:rPr>
              <a:t>3.2.1</a:t>
            </a:r>
            <a:r>
              <a:rPr lang="zh-CN" altLang="en-US" sz="2800" dirty="0">
                <a:solidFill>
                  <a:srgbClr val="262626"/>
                </a:solidFill>
                <a:latin typeface="微软雅黑" charset="0"/>
                <a:ea typeface="微软雅黑" charset="0"/>
              </a:rPr>
              <a:t> 连接</a:t>
            </a:r>
            <a:r>
              <a:rPr lang="en-US" altLang="zh-CN" sz="2800" dirty="0">
                <a:solidFill>
                  <a:srgbClr val="262626"/>
                </a:solidFill>
                <a:latin typeface="微软雅黑" charset="0"/>
                <a:ea typeface="微软雅黑" charset="0"/>
              </a:rPr>
              <a:t>MySQL</a:t>
            </a:r>
            <a:r>
              <a:rPr lang="zh-CN" altLang="en-US" sz="2800" dirty="0">
                <a:solidFill>
                  <a:srgbClr val="262626"/>
                </a:solidFill>
                <a:latin typeface="微软雅黑" charset="0"/>
                <a:ea typeface="微软雅黑" charset="0"/>
              </a:rPr>
              <a:t>数据库服务器</a:t>
            </a:r>
            <a:endParaRPr lang="en-US" altLang="zh-CN" sz="2800" dirty="0">
              <a:solidFill>
                <a:srgbClr val="262626"/>
              </a:solidFill>
              <a:latin typeface="微软雅黑" charset="0"/>
              <a:ea typeface="微软雅黑" charset="0"/>
            </a:endParaRPr>
          </a:p>
        </p:txBody>
      </p:sp>
      <p:sp>
        <p:nvSpPr>
          <p:cNvPr id="8" name="内容占位符 2">
            <a:extLst>
              <a:ext uri="{FF2B5EF4-FFF2-40B4-BE49-F238E27FC236}">
                <a16:creationId xmlns:a16="http://schemas.microsoft.com/office/drawing/2014/main" id="{C007C29C-4E74-0B41-9762-4B8BB55AA4C0}"/>
              </a:ext>
            </a:extLst>
          </p:cNvPr>
          <p:cNvSpPr txBox="1">
            <a:spLocks/>
          </p:cNvSpPr>
          <p:nvPr/>
        </p:nvSpPr>
        <p:spPr>
          <a:xfrm>
            <a:off x="1145146" y="1401196"/>
            <a:ext cx="9218053" cy="5012690"/>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530352" algn="l">
              <a:lnSpc>
                <a:spcPct val="200000"/>
              </a:lnSpc>
              <a:buFont typeface="Wingdings" pitchFamily="2" charset="2"/>
              <a:buNone/>
            </a:pPr>
            <a:r>
              <a:rPr lang="zh-CN" altLang="en-US" sz="2200" dirty="0">
                <a:latin typeface="Times New Roman" panose="02020603050405020304" pitchFamily="18" charset="0"/>
                <a:ea typeface="微软雅黑" charset="0"/>
                <a:cs typeface="Times New Roman" panose="02020603050405020304" pitchFamily="18" charset="0"/>
              </a:rPr>
              <a:t>通过</a:t>
            </a:r>
            <a:r>
              <a:rPr lang="en-US" altLang="zh-CN" sz="2200" dirty="0">
                <a:latin typeface="Times New Roman" panose="02020603050405020304" pitchFamily="18" charset="0"/>
                <a:ea typeface="微软雅黑" charset="0"/>
                <a:cs typeface="Times New Roman" panose="02020603050405020304" pitchFamily="18" charset="0"/>
              </a:rPr>
              <a:t>PHP</a:t>
            </a:r>
            <a:r>
              <a:rPr lang="zh-CN" altLang="en-US" sz="2200" dirty="0">
                <a:latin typeface="Times New Roman" panose="02020603050405020304" pitchFamily="18" charset="0"/>
                <a:ea typeface="微软雅黑" charset="0"/>
                <a:cs typeface="Times New Roman" panose="02020603050405020304" pitchFamily="18" charset="0"/>
              </a:rPr>
              <a:t>脚本程序去管理</a:t>
            </a:r>
            <a:r>
              <a:rPr lang="en-US" altLang="zh-CN" sz="2200" dirty="0">
                <a:latin typeface="Times New Roman" panose="02020603050405020304" pitchFamily="18" charset="0"/>
                <a:ea typeface="微软雅黑" charset="0"/>
                <a:cs typeface="Times New Roman" panose="02020603050405020304" pitchFamily="18" charset="0"/>
              </a:rPr>
              <a:t>MySQL</a:t>
            </a:r>
            <a:r>
              <a:rPr lang="zh-CN" altLang="en-US" sz="2200" dirty="0">
                <a:latin typeface="Times New Roman" panose="02020603050405020304" pitchFamily="18" charset="0"/>
                <a:ea typeface="微软雅黑" charset="0"/>
                <a:cs typeface="Times New Roman" panose="02020603050405020304" pitchFamily="18" charset="0"/>
              </a:rPr>
              <a:t>服务器中的数据，也必须先建立连接，然后才能通过</a:t>
            </a:r>
            <a:r>
              <a:rPr lang="en-US" altLang="zh-CN" sz="2200" dirty="0">
                <a:latin typeface="Times New Roman" panose="02020603050405020304" pitchFamily="18" charset="0"/>
                <a:ea typeface="微软雅黑" charset="0"/>
                <a:cs typeface="Times New Roman" panose="02020603050405020304" pitchFamily="18" charset="0"/>
              </a:rPr>
              <a:t>PHP</a:t>
            </a:r>
            <a:r>
              <a:rPr lang="zh-CN" altLang="en-US" sz="2200" dirty="0">
                <a:latin typeface="Times New Roman" panose="02020603050405020304" pitchFamily="18" charset="0"/>
                <a:ea typeface="微软雅黑" charset="0"/>
                <a:cs typeface="Times New Roman" panose="02020603050405020304" pitchFamily="18" charset="0"/>
              </a:rPr>
              <a:t>中的函数向服务器中发送</a:t>
            </a:r>
            <a:r>
              <a:rPr lang="en-US" altLang="zh-CN" sz="2200" dirty="0">
                <a:latin typeface="Times New Roman" panose="02020603050405020304" pitchFamily="18" charset="0"/>
                <a:ea typeface="微软雅黑" charset="0"/>
                <a:cs typeface="Times New Roman" panose="02020603050405020304" pitchFamily="18" charset="0"/>
              </a:rPr>
              <a:t>SQL</a:t>
            </a:r>
            <a:r>
              <a:rPr lang="zh-CN" altLang="en-US" sz="2200" dirty="0">
                <a:latin typeface="Times New Roman" panose="02020603050405020304" pitchFamily="18" charset="0"/>
                <a:ea typeface="微软雅黑" charset="0"/>
                <a:cs typeface="Times New Roman" panose="02020603050405020304" pitchFamily="18" charset="0"/>
              </a:rPr>
              <a:t>查询语句。</a:t>
            </a:r>
            <a:r>
              <a:rPr lang="en-US" altLang="zh-CN" sz="2200" dirty="0">
                <a:latin typeface="Times New Roman" panose="02020603050405020304" pitchFamily="18" charset="0"/>
                <a:ea typeface="微软雅黑" charset="0"/>
                <a:cs typeface="Times New Roman" panose="02020603050405020304" pitchFamily="18" charset="0"/>
              </a:rPr>
              <a:t>PHP</a:t>
            </a:r>
            <a:r>
              <a:rPr lang="zh-CN" altLang="en-US" sz="2200" dirty="0">
                <a:latin typeface="Times New Roman" panose="02020603050405020304" pitchFamily="18" charset="0"/>
                <a:ea typeface="微软雅黑" charset="0"/>
                <a:cs typeface="Times New Roman" panose="02020603050405020304" pitchFamily="18" charset="0"/>
              </a:rPr>
              <a:t>可以通过</a:t>
            </a:r>
            <a:r>
              <a:rPr lang="en-US" altLang="zh-CN" sz="2200" dirty="0" err="1">
                <a:latin typeface="Times New Roman" panose="02020603050405020304" pitchFamily="18" charset="0"/>
                <a:ea typeface="微软雅黑" charset="0"/>
                <a:cs typeface="Times New Roman" panose="02020603050405020304" pitchFamily="18" charset="0"/>
              </a:rPr>
              <a:t>mysqli</a:t>
            </a:r>
            <a:r>
              <a:rPr lang="zh-CN" altLang="en-US" sz="2200" dirty="0">
                <a:latin typeface="Times New Roman" panose="02020603050405020304" pitchFamily="18" charset="0"/>
                <a:ea typeface="微软雅黑" charset="0"/>
                <a:cs typeface="Times New Roman" panose="02020603050405020304" pitchFamily="18" charset="0"/>
              </a:rPr>
              <a:t>扩展功能模块去连接</a:t>
            </a:r>
            <a:r>
              <a:rPr lang="en-US" altLang="zh-CN" sz="2200" dirty="0">
                <a:latin typeface="Times New Roman" panose="02020603050405020304" pitchFamily="18" charset="0"/>
                <a:ea typeface="微软雅黑" charset="0"/>
                <a:cs typeface="Times New Roman" panose="02020603050405020304" pitchFamily="18" charset="0"/>
              </a:rPr>
              <a:t>MySQL</a:t>
            </a:r>
            <a:r>
              <a:rPr lang="zh-CN" altLang="en-US" sz="2200" dirty="0">
                <a:latin typeface="Times New Roman" panose="02020603050405020304" pitchFamily="18" charset="0"/>
                <a:ea typeface="微软雅黑" charset="0"/>
                <a:cs typeface="Times New Roman" panose="02020603050405020304" pitchFamily="18" charset="0"/>
              </a:rPr>
              <a:t>服务器，办法是调用</a:t>
            </a:r>
            <a:r>
              <a:rPr lang="en-US" altLang="zh-CN" sz="2200" dirty="0" err="1">
                <a:latin typeface="Times New Roman" panose="02020603050405020304" pitchFamily="18" charset="0"/>
                <a:ea typeface="微软雅黑" charset="0"/>
                <a:cs typeface="Times New Roman" panose="02020603050405020304" pitchFamily="18" charset="0"/>
              </a:rPr>
              <a:t>mysqli_connect</a:t>
            </a:r>
            <a:r>
              <a:rPr lang="en-US" altLang="zh-CN" sz="2200" dirty="0">
                <a:latin typeface="Times New Roman" panose="02020603050405020304" pitchFamily="18" charset="0"/>
                <a:ea typeface="微软雅黑" charset="0"/>
                <a:cs typeface="Times New Roman" panose="02020603050405020304" pitchFamily="18" charset="0"/>
              </a:rPr>
              <a:t>()</a:t>
            </a:r>
            <a:r>
              <a:rPr lang="zh-CN" altLang="en-US" sz="2200" dirty="0">
                <a:latin typeface="Times New Roman" panose="02020603050405020304" pitchFamily="18" charset="0"/>
                <a:ea typeface="微软雅黑" charset="0"/>
                <a:cs typeface="Times New Roman" panose="02020603050405020304" pitchFamily="18" charset="0"/>
              </a:rPr>
              <a:t>函数，和使用</a:t>
            </a:r>
            <a:r>
              <a:rPr lang="en-US" altLang="zh-CN" sz="2200" dirty="0">
                <a:latin typeface="Times New Roman" panose="02020603050405020304" pitchFamily="18" charset="0"/>
                <a:ea typeface="微软雅黑" charset="0"/>
                <a:cs typeface="Times New Roman" panose="02020603050405020304" pitchFamily="18" charset="0"/>
              </a:rPr>
              <a:t>MySQL</a:t>
            </a:r>
            <a:r>
              <a:rPr lang="zh-CN" altLang="en-US" sz="2200" dirty="0">
                <a:latin typeface="Times New Roman" panose="02020603050405020304" pitchFamily="18" charset="0"/>
                <a:ea typeface="微软雅黑" charset="0"/>
                <a:cs typeface="Times New Roman" panose="02020603050405020304" pitchFamily="18" charset="0"/>
              </a:rPr>
              <a:t>客户机程序连接</a:t>
            </a:r>
            <a:r>
              <a:rPr lang="en-US" altLang="zh-CN" sz="2200" dirty="0">
                <a:latin typeface="Times New Roman" panose="02020603050405020304" pitchFamily="18" charset="0"/>
                <a:ea typeface="微软雅黑" charset="0"/>
                <a:cs typeface="Times New Roman" panose="02020603050405020304" pitchFamily="18" charset="0"/>
              </a:rPr>
              <a:t>MySQL</a:t>
            </a:r>
            <a:r>
              <a:rPr lang="zh-CN" altLang="en-US" sz="2200" dirty="0">
                <a:latin typeface="Times New Roman" panose="02020603050405020304" pitchFamily="18" charset="0"/>
                <a:ea typeface="微软雅黑" charset="0"/>
                <a:cs typeface="Times New Roman" panose="02020603050405020304" pitchFamily="18" charset="0"/>
              </a:rPr>
              <a:t>服务器类似。</a:t>
            </a:r>
            <a:r>
              <a:rPr lang="zh-CN" altLang="zh-CN" sz="2200" dirty="0">
                <a:latin typeface="Times New Roman" panose="02020603050405020304" pitchFamily="18" charset="0"/>
                <a:ea typeface="微软雅黑" charset="0"/>
                <a:cs typeface="Times New Roman" panose="02020603050405020304" pitchFamily="18" charset="0"/>
              </a:rPr>
              <a:t> </a:t>
            </a:r>
            <a:endParaRPr lang="en-US" altLang="zh-CN" sz="2200" dirty="0">
              <a:latin typeface="Times New Roman" panose="02020603050405020304" pitchFamily="18" charset="0"/>
              <a:ea typeface="微软雅黑" charset="0"/>
              <a:cs typeface="Times New Roman" panose="02020603050405020304" pitchFamily="18" charset="0"/>
            </a:endParaRPr>
          </a:p>
          <a:p>
            <a:pPr algn="l">
              <a:lnSpc>
                <a:spcPct val="150000"/>
              </a:lnSpc>
              <a:buFont typeface="Wingdings" pitchFamily="2" charset="2"/>
              <a:buNone/>
            </a:pPr>
            <a:r>
              <a:rPr lang="en-US" altLang="zh-CN" i="1" dirty="0">
                <a:solidFill>
                  <a:srgbClr val="FF0000"/>
                </a:solidFill>
                <a:latin typeface="Times New Roman" panose="02020603050405020304" pitchFamily="18" charset="0"/>
                <a:ea typeface="微软雅黑" charset="0"/>
                <a:cs typeface="Times New Roman" panose="02020603050405020304" pitchFamily="18" charset="0"/>
              </a:rPr>
              <a:t>resource </a:t>
            </a:r>
            <a:r>
              <a:rPr lang="en-US" altLang="zh-CN" b="1" i="1" dirty="0" err="1">
                <a:solidFill>
                  <a:srgbClr val="FF0000"/>
                </a:solidFill>
                <a:latin typeface="Times New Roman" panose="02020603050405020304" pitchFamily="18" charset="0"/>
                <a:ea typeface="微软雅黑" charset="0"/>
                <a:cs typeface="Times New Roman" panose="02020603050405020304" pitchFamily="18" charset="0"/>
              </a:rPr>
              <a:t>mysqli_connect</a:t>
            </a:r>
            <a:r>
              <a:rPr lang="en-US" altLang="zh-CN" b="1" i="1" dirty="0">
                <a:solidFill>
                  <a:srgbClr val="FF0000"/>
                </a:solidFill>
                <a:latin typeface="Times New Roman" panose="02020603050405020304" pitchFamily="18" charset="0"/>
                <a:ea typeface="微软雅黑" charset="0"/>
                <a:cs typeface="Times New Roman" panose="02020603050405020304" pitchFamily="18" charset="0"/>
              </a:rPr>
              <a:t> </a:t>
            </a:r>
            <a:r>
              <a:rPr lang="en-US" altLang="zh-CN" i="1" dirty="0">
                <a:solidFill>
                  <a:srgbClr val="FF0000"/>
                </a:solidFill>
                <a:latin typeface="Times New Roman" panose="02020603050405020304" pitchFamily="18" charset="0"/>
                <a:ea typeface="微软雅黑" charset="0"/>
                <a:cs typeface="Times New Roman" panose="02020603050405020304" pitchFamily="18" charset="0"/>
              </a:rPr>
              <a:t>( [string host [, string username [, string password [, string </a:t>
            </a:r>
            <a:r>
              <a:rPr lang="en-US" altLang="zh-CN" i="1" dirty="0" err="1">
                <a:solidFill>
                  <a:srgbClr val="FF0000"/>
                </a:solidFill>
                <a:latin typeface="Times New Roman" panose="02020603050405020304" pitchFamily="18" charset="0"/>
                <a:ea typeface="微软雅黑" charset="0"/>
                <a:cs typeface="Times New Roman" panose="02020603050405020304" pitchFamily="18" charset="0"/>
              </a:rPr>
              <a:t>dbname</a:t>
            </a:r>
            <a:r>
              <a:rPr lang="en-US" altLang="zh-CN" i="1" dirty="0">
                <a:solidFill>
                  <a:srgbClr val="FF0000"/>
                </a:solidFill>
                <a:latin typeface="Times New Roman" panose="02020603050405020304" pitchFamily="18" charset="0"/>
                <a:ea typeface="微软雅黑" charset="0"/>
                <a:cs typeface="Times New Roman" panose="02020603050405020304" pitchFamily="18" charset="0"/>
              </a:rPr>
              <a:t> [, int port [,string socket]]]]] )</a:t>
            </a:r>
            <a:endParaRPr lang="zh-CN" altLang="zh-CN" i="1" dirty="0">
              <a:solidFill>
                <a:srgbClr val="FF0000"/>
              </a:solidFill>
              <a:latin typeface="Times New Roman" panose="02020603050405020304" pitchFamily="18" charset="0"/>
              <a:ea typeface="微软雅黑" charset="0"/>
              <a:cs typeface="Times New Roman" panose="02020603050405020304" pitchFamily="18" charset="0"/>
            </a:endParaRPr>
          </a:p>
          <a:p>
            <a:pPr algn="l">
              <a:lnSpc>
                <a:spcPct val="150000"/>
              </a:lnSpc>
              <a:buFont typeface="Wingdings" pitchFamily="2" charset="2"/>
              <a:buNone/>
            </a:pPr>
            <a:endParaRPr lang="en-US" altLang="zh-CN" dirty="0">
              <a:solidFill>
                <a:srgbClr val="FF0000"/>
              </a:solidFill>
              <a:latin typeface="Times New Roman" panose="02020603050405020304" pitchFamily="18" charset="0"/>
              <a:ea typeface="微软雅黑" charset="0"/>
              <a:cs typeface="Times New Roman" panose="02020603050405020304" pitchFamily="18" charset="0"/>
            </a:endParaRPr>
          </a:p>
        </p:txBody>
      </p:sp>
    </p:spTree>
    <p:extLst>
      <p:ext uri="{BB962C8B-B14F-4D97-AF65-F5344CB8AC3E}">
        <p14:creationId xmlns:p14="http://schemas.microsoft.com/office/powerpoint/2010/main" val="23864584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59</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2800" dirty="0">
                <a:solidFill>
                  <a:schemeClr val="bg1"/>
                </a:solidFill>
                <a:latin typeface="Microsoft YaHei" panose="020B0503020204020204" pitchFamily="34" charset="-122"/>
                <a:ea typeface="Microsoft YaHei" panose="020B0503020204020204" pitchFamily="34" charset="-122"/>
                <a:cs typeface="+mj-cs"/>
              </a:rPr>
              <a:t>3.2 PHP</a:t>
            </a:r>
            <a:r>
              <a:rPr lang="zh-CN" altLang="en-US" sz="2800" dirty="0">
                <a:solidFill>
                  <a:schemeClr val="bg1"/>
                </a:solidFill>
                <a:latin typeface="Microsoft YaHei" panose="020B0503020204020204" pitchFamily="34" charset="-122"/>
                <a:ea typeface="Microsoft YaHei" panose="020B0503020204020204" pitchFamily="34" charset="-122"/>
                <a:cs typeface="+mj-cs"/>
              </a:rPr>
              <a:t>访问</a:t>
            </a:r>
            <a:r>
              <a:rPr lang="en-US" altLang="zh-CN" sz="2800" dirty="0">
                <a:solidFill>
                  <a:schemeClr val="bg1"/>
                </a:solidFill>
                <a:latin typeface="Microsoft YaHei" panose="020B0503020204020204" pitchFamily="34" charset="-122"/>
                <a:ea typeface="Microsoft YaHei" panose="020B0503020204020204" pitchFamily="34" charset="-122"/>
                <a:cs typeface="+mj-cs"/>
              </a:rPr>
              <a:t>MySQL</a:t>
            </a:r>
            <a:r>
              <a:rPr lang="zh-CN" altLang="en-US" sz="2800" dirty="0">
                <a:solidFill>
                  <a:schemeClr val="bg1"/>
                </a:solidFill>
                <a:latin typeface="Microsoft YaHei" panose="020B0503020204020204" pitchFamily="34" charset="-122"/>
                <a:ea typeface="Microsoft YaHei" panose="020B0503020204020204" pitchFamily="34" charset="-122"/>
                <a:cs typeface="+mj-cs"/>
              </a:rPr>
              <a:t>数据库服务器流程的八个步骤</a:t>
            </a:r>
          </a:p>
        </p:txBody>
      </p:sp>
      <p:sp>
        <p:nvSpPr>
          <p:cNvPr id="5" name="标题 1">
            <a:extLst>
              <a:ext uri="{FF2B5EF4-FFF2-40B4-BE49-F238E27FC236}">
                <a16:creationId xmlns:a16="http://schemas.microsoft.com/office/drawing/2014/main" id="{6500CA1C-1804-854E-B87D-19680E9F4343}"/>
              </a:ext>
            </a:extLst>
          </p:cNvPr>
          <p:cNvSpPr txBox="1">
            <a:spLocks/>
          </p:cNvSpPr>
          <p:nvPr/>
        </p:nvSpPr>
        <p:spPr>
          <a:xfrm>
            <a:off x="578804" y="773766"/>
            <a:ext cx="4629568" cy="571480"/>
          </a:xfrm>
          <a:prstGeom prst="rect">
            <a:avLst/>
          </a:prstGeom>
        </p:spPr>
        <p:txBody>
          <a:bodyPr vert="horz" lIns="91440" tIns="45720" rIns="91440" bIns="45720" rtlCol="0" anchor="b">
            <a:normAutofit/>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r>
              <a:rPr lang="en-US" altLang="zh-CN" sz="2800" dirty="0">
                <a:solidFill>
                  <a:srgbClr val="262626"/>
                </a:solidFill>
                <a:latin typeface="微软雅黑" charset="0"/>
                <a:ea typeface="微软雅黑" charset="0"/>
              </a:rPr>
              <a:t>3.2.2</a:t>
            </a:r>
            <a:r>
              <a:rPr lang="zh-CN" altLang="en-US" sz="2800" dirty="0">
                <a:solidFill>
                  <a:srgbClr val="262626"/>
                </a:solidFill>
                <a:latin typeface="微软雅黑" charset="0"/>
                <a:ea typeface="微软雅黑" charset="0"/>
              </a:rPr>
              <a:t> 判断是否连接正确</a:t>
            </a:r>
            <a:endParaRPr lang="en-US" altLang="zh-CN" sz="2800" dirty="0">
              <a:solidFill>
                <a:srgbClr val="262626"/>
              </a:solidFill>
              <a:latin typeface="微软雅黑" charset="0"/>
              <a:ea typeface="微软雅黑" charset="0"/>
            </a:endParaRPr>
          </a:p>
        </p:txBody>
      </p:sp>
      <p:sp>
        <p:nvSpPr>
          <p:cNvPr id="6" name="内容占位符 3">
            <a:extLst>
              <a:ext uri="{FF2B5EF4-FFF2-40B4-BE49-F238E27FC236}">
                <a16:creationId xmlns:a16="http://schemas.microsoft.com/office/drawing/2014/main" id="{B6A89A55-861A-AF4A-9C38-639B4D95308C}"/>
              </a:ext>
            </a:extLst>
          </p:cNvPr>
          <p:cNvSpPr txBox="1">
            <a:spLocks/>
          </p:cNvSpPr>
          <p:nvPr/>
        </p:nvSpPr>
        <p:spPr>
          <a:xfrm>
            <a:off x="1075624" y="1521742"/>
            <a:ext cx="7886700" cy="4351338"/>
          </a:xfrm>
          <a:prstGeom prst="rect">
            <a:avLst/>
          </a:prstGeom>
        </p:spPr>
        <p:txBody>
          <a:bodyPr vert="horz" lIns="91440" tIns="45720" rIns="91440" bIns="45720" rtlCol="0">
            <a:normAutofit fontScale="77500" lnSpcReduction="20000"/>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250000"/>
              </a:lnSpc>
            </a:pP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检查连接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t>
            </a:r>
            <a:b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br>
            <a:r>
              <a:rPr lang="en-US" sz="2600" dirty="0">
                <a:solidFill>
                  <a:schemeClr val="accent1">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if (</a:t>
            </a:r>
            <a:r>
              <a:rPr lang="en-US" sz="2600" dirty="0" err="1">
                <a:solidFill>
                  <a:schemeClr val="accent1">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mysqli_connect_errno</a:t>
            </a:r>
            <a:r>
              <a:rPr lang="en-US" sz="2600" dirty="0">
                <a:solidFill>
                  <a:schemeClr val="accent1">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br>
              <a:rPr lang="en-US" sz="2600" dirty="0">
                <a:solidFill>
                  <a:schemeClr val="accent1">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br>
            <a:r>
              <a:rPr lang="en-US" sz="2600" dirty="0">
                <a:solidFill>
                  <a:schemeClr val="accent1">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600" dirty="0" err="1">
                <a:solidFill>
                  <a:schemeClr val="accent1">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printf</a:t>
            </a:r>
            <a:r>
              <a:rPr lang="en-US" sz="2600" dirty="0">
                <a:solidFill>
                  <a:schemeClr val="accent1">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6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Connect failed: %s\n</a:t>
            </a:r>
            <a:r>
              <a:rPr lang="en-US" sz="2600" dirty="0">
                <a:solidFill>
                  <a:schemeClr val="accent1">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600" dirty="0" err="1">
                <a:solidFill>
                  <a:schemeClr val="accent1">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mysqli_connect_error</a:t>
            </a:r>
            <a:r>
              <a:rPr lang="en-US" sz="2600" dirty="0">
                <a:solidFill>
                  <a:schemeClr val="accent1">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br>
              <a:rPr lang="en-US" sz="2600" dirty="0">
                <a:solidFill>
                  <a:schemeClr val="accent1">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br>
            <a:r>
              <a:rPr lang="en-US" sz="2600" dirty="0">
                <a:solidFill>
                  <a:schemeClr val="accent1">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         exit();</a:t>
            </a:r>
            <a:br>
              <a:rPr lang="en-US" sz="2600" dirty="0">
                <a:solidFill>
                  <a:schemeClr val="accent1">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br>
            <a:r>
              <a:rPr lang="en-US" sz="2600" dirty="0">
                <a:solidFill>
                  <a:schemeClr val="accent1">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br>
              <a:rPr lang="en-US" dirty="0">
                <a:latin typeface="Times New Roman" panose="02020603050405020304" pitchFamily="18" charset="0"/>
                <a:ea typeface="Microsoft YaHei" panose="020B0503020204020204" pitchFamily="34" charset="-122"/>
                <a:cs typeface="Times New Roman" panose="02020603050405020304" pitchFamily="18" charset="0"/>
              </a:rPr>
            </a:br>
            <a:endParaRPr lang="zh-CN" altLang="en-US" dirty="0">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994335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6</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1.1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数据库的应用</a:t>
            </a:r>
          </a:p>
        </p:txBody>
      </p:sp>
      <p:sp>
        <p:nvSpPr>
          <p:cNvPr id="5" name="内容占位符 2">
            <a:extLst>
              <a:ext uri="{FF2B5EF4-FFF2-40B4-BE49-F238E27FC236}">
                <a16:creationId xmlns:a16="http://schemas.microsoft.com/office/drawing/2014/main" id="{4E64F235-47BD-574C-AC6E-C191EE87C38D}"/>
              </a:ext>
            </a:extLst>
          </p:cNvPr>
          <p:cNvSpPr txBox="1">
            <a:spLocks/>
          </p:cNvSpPr>
          <p:nvPr/>
        </p:nvSpPr>
        <p:spPr>
          <a:xfrm>
            <a:off x="931417" y="964565"/>
            <a:ext cx="9475325" cy="4928870"/>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457200" algn="l">
              <a:lnSpc>
                <a:spcPct val="150000"/>
              </a:lnSpc>
              <a:buFont typeface="Wingdings" pitchFamily="2" charset="2"/>
              <a:buNone/>
            </a:pPr>
            <a:r>
              <a:rPr lang="zh-CN" altLang="en-US" dirty="0">
                <a:latin typeface="Microsoft YaHei" panose="020B0503020204020204" pitchFamily="34" charset="-122"/>
                <a:ea typeface="Microsoft YaHei" panose="020B0503020204020204" pitchFamily="34" charset="-122"/>
              </a:rPr>
              <a:t>数据库是计算机应用系统中的一种专门管理数据资源的系统。</a:t>
            </a:r>
            <a:r>
              <a:rPr lang="zh-CN" altLang="en-US" dirty="0">
                <a:solidFill>
                  <a:srgbClr val="FF0000"/>
                </a:solidFill>
                <a:latin typeface="Microsoft YaHei" panose="020B0503020204020204" pitchFamily="34" charset="-122"/>
                <a:ea typeface="Microsoft YaHei" panose="020B0503020204020204" pitchFamily="34" charset="-122"/>
              </a:rPr>
              <a:t>数据库</a:t>
            </a:r>
            <a:r>
              <a:rPr lang="zh-CN" altLang="en-US" dirty="0">
                <a:latin typeface="Microsoft YaHei" panose="020B0503020204020204" pitchFamily="34" charset="-122"/>
                <a:ea typeface="Microsoft YaHei" panose="020B0503020204020204" pitchFamily="34" charset="-122"/>
              </a:rPr>
              <a:t>就是一组经过计算机整理后的数据，存储在一个或者多个文件中，而管理这个数据库的软件就称为</a:t>
            </a:r>
            <a:r>
              <a:rPr lang="zh-CN" altLang="en-US" dirty="0">
                <a:solidFill>
                  <a:srgbClr val="FF0000"/>
                </a:solidFill>
                <a:latin typeface="Microsoft YaHei" panose="020B0503020204020204" pitchFamily="34" charset="-122"/>
                <a:ea typeface="Microsoft YaHei" panose="020B0503020204020204" pitchFamily="34" charset="-122"/>
              </a:rPr>
              <a:t>数据库管理系统</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algn="l">
              <a:lnSpc>
                <a:spcPct val="150000"/>
              </a:lnSpc>
              <a:buFont typeface="Wingdings" pitchFamily="2" charset="2"/>
              <a:buNone/>
            </a:pPr>
            <a:endParaRPr lang="zh-CN" altLang="en-US" dirty="0">
              <a:latin typeface="Microsoft YaHei" panose="020B0503020204020204" pitchFamily="34" charset="-122"/>
              <a:ea typeface="Microsoft YaHei" panose="020B0503020204020204" pitchFamily="34" charset="-122"/>
            </a:endParaRPr>
          </a:p>
        </p:txBody>
      </p:sp>
      <p:sp>
        <p:nvSpPr>
          <p:cNvPr id="8" name="矩形 1">
            <a:extLst>
              <a:ext uri="{FF2B5EF4-FFF2-40B4-BE49-F238E27FC236}">
                <a16:creationId xmlns:a16="http://schemas.microsoft.com/office/drawing/2014/main" id="{DABE3F20-60DF-6E47-9992-C772C9105DC0}"/>
              </a:ext>
            </a:extLst>
          </p:cNvPr>
          <p:cNvSpPr>
            <a:spLocks noChangeArrowheads="1"/>
          </p:cNvSpPr>
          <p:nvPr/>
        </p:nvSpPr>
        <p:spPr bwMode="auto">
          <a:xfrm>
            <a:off x="2502548" y="3240171"/>
            <a:ext cx="1800225" cy="1871662"/>
          </a:xfrm>
          <a:prstGeom prst="rect">
            <a:avLst/>
          </a:prstGeom>
          <a:ln/>
        </p:spPr>
        <p:style>
          <a:lnRef idx="3">
            <a:schemeClr val="lt1"/>
          </a:lnRef>
          <a:fillRef idx="1">
            <a:schemeClr val="accent4"/>
          </a:fillRef>
          <a:effectRef idx="1">
            <a:schemeClr val="accent4"/>
          </a:effectRef>
          <a:fontRef idx="minor">
            <a:schemeClr val="lt1"/>
          </a:fontRef>
        </p:style>
        <p:txBody>
          <a:bodyPr anchor="ctr"/>
          <a:lstStyle/>
          <a:p>
            <a:pPr algn="ctr">
              <a:defRPr/>
            </a:pPr>
            <a:r>
              <a:rPr kumimoji="1" lang="zh-CN" altLang="en-US" dirty="0">
                <a:solidFill>
                  <a:srgbClr val="FF0000"/>
                </a:solidFill>
                <a:latin typeface="微软雅黑" pitchFamily="34" charset="-122"/>
                <a:ea typeface="微软雅黑" pitchFamily="34" charset="-122"/>
              </a:rPr>
              <a:t>数据库系统</a:t>
            </a:r>
            <a:endParaRPr kumimoji="1" lang="en-US" altLang="zh-CN" dirty="0">
              <a:solidFill>
                <a:srgbClr val="FF0000"/>
              </a:solidFill>
              <a:latin typeface="微软雅黑" pitchFamily="34" charset="-122"/>
              <a:ea typeface="微软雅黑" pitchFamily="34" charset="-122"/>
            </a:endParaRPr>
          </a:p>
          <a:p>
            <a:pPr algn="ctr">
              <a:defRPr/>
            </a:pPr>
            <a:r>
              <a:rPr kumimoji="1" lang="zh-CN" altLang="zh-CN" dirty="0">
                <a:solidFill>
                  <a:srgbClr val="FF0000"/>
                </a:solidFill>
                <a:latin typeface="微软雅黑" pitchFamily="34" charset="-122"/>
                <a:ea typeface="微软雅黑" pitchFamily="34" charset="-122"/>
              </a:rPr>
              <a:t>（</a:t>
            </a:r>
            <a:r>
              <a:rPr kumimoji="1" lang="en-US" altLang="zh-CN" dirty="0">
                <a:solidFill>
                  <a:srgbClr val="FF0000"/>
                </a:solidFill>
                <a:latin typeface="微软雅黑" pitchFamily="34" charset="-122"/>
                <a:ea typeface="微软雅黑" pitchFamily="34" charset="-122"/>
              </a:rPr>
              <a:t>Database system</a:t>
            </a:r>
            <a:r>
              <a:rPr kumimoji="1" lang="zh-CN" altLang="en-US" dirty="0">
                <a:solidFill>
                  <a:srgbClr val="FF0000"/>
                </a:solidFill>
                <a:latin typeface="微软雅黑" pitchFamily="34" charset="-122"/>
                <a:ea typeface="微软雅黑" pitchFamily="34" charset="-122"/>
              </a:rPr>
              <a:t>）</a:t>
            </a:r>
          </a:p>
        </p:txBody>
      </p:sp>
      <p:cxnSp>
        <p:nvCxnSpPr>
          <p:cNvPr id="9" name="直线箭头连接符 8">
            <a:extLst>
              <a:ext uri="{FF2B5EF4-FFF2-40B4-BE49-F238E27FC236}">
                <a16:creationId xmlns:a16="http://schemas.microsoft.com/office/drawing/2014/main" id="{D71B340F-16F0-7742-9427-63B0696EA085}"/>
              </a:ext>
            </a:extLst>
          </p:cNvPr>
          <p:cNvCxnSpPr>
            <a:cxnSpLocks noChangeShapeType="1"/>
          </p:cNvCxnSpPr>
          <p:nvPr/>
        </p:nvCxnSpPr>
        <p:spPr bwMode="auto">
          <a:xfrm>
            <a:off x="4302773" y="3671971"/>
            <a:ext cx="1296987" cy="0"/>
          </a:xfrm>
          <a:prstGeom prst="straightConnector1">
            <a:avLst/>
          </a:prstGeom>
          <a:noFill/>
          <a:ln w="25400">
            <a:solidFill>
              <a:schemeClr val="accent2"/>
            </a:solidFill>
            <a:round/>
            <a:tailEnd type="arrow" w="med" len="med"/>
          </a:ln>
          <a:effectLst>
            <a:outerShdw dist="20000" dir="5400000" rotWithShape="0">
              <a:srgbClr val="808080">
                <a:alpha val="37999"/>
              </a:srgbClr>
            </a:outerShdw>
          </a:effectLst>
        </p:spPr>
      </p:cxnSp>
      <p:cxnSp>
        <p:nvCxnSpPr>
          <p:cNvPr id="10" name="直线箭头连接符 11">
            <a:extLst>
              <a:ext uri="{FF2B5EF4-FFF2-40B4-BE49-F238E27FC236}">
                <a16:creationId xmlns:a16="http://schemas.microsoft.com/office/drawing/2014/main" id="{194ED031-2C5A-6A40-8E08-F2E1999C8F91}"/>
              </a:ext>
            </a:extLst>
          </p:cNvPr>
          <p:cNvCxnSpPr>
            <a:cxnSpLocks noChangeShapeType="1"/>
          </p:cNvCxnSpPr>
          <p:nvPr/>
        </p:nvCxnSpPr>
        <p:spPr bwMode="auto">
          <a:xfrm>
            <a:off x="4302773" y="4751471"/>
            <a:ext cx="1296987" cy="0"/>
          </a:xfrm>
          <a:prstGeom prst="straightConnector1">
            <a:avLst/>
          </a:prstGeom>
          <a:noFill/>
          <a:ln w="25400">
            <a:solidFill>
              <a:schemeClr val="accent2"/>
            </a:solidFill>
            <a:round/>
            <a:tailEnd type="arrow" w="med" len="med"/>
          </a:ln>
          <a:effectLst>
            <a:outerShdw dist="20000" dir="5400000" rotWithShape="0">
              <a:srgbClr val="808080">
                <a:alpha val="37999"/>
              </a:srgbClr>
            </a:outerShdw>
          </a:effectLst>
        </p:spPr>
      </p:cxnSp>
      <p:sp>
        <p:nvSpPr>
          <p:cNvPr id="11" name="矩形 13">
            <a:extLst>
              <a:ext uri="{FF2B5EF4-FFF2-40B4-BE49-F238E27FC236}">
                <a16:creationId xmlns:a16="http://schemas.microsoft.com/office/drawing/2014/main" id="{971EBE55-83CF-CB46-9467-04C0425A639B}"/>
              </a:ext>
            </a:extLst>
          </p:cNvPr>
          <p:cNvSpPr>
            <a:spLocks noChangeArrowheads="1"/>
          </p:cNvSpPr>
          <p:nvPr/>
        </p:nvSpPr>
        <p:spPr bwMode="auto">
          <a:xfrm>
            <a:off x="5599760" y="3168733"/>
            <a:ext cx="3384550" cy="935038"/>
          </a:xfrm>
          <a:prstGeom prst="rect">
            <a:avLst/>
          </a:prstGeom>
          <a:ln/>
        </p:spPr>
        <p:style>
          <a:lnRef idx="1">
            <a:schemeClr val="accent4"/>
          </a:lnRef>
          <a:fillRef idx="2">
            <a:schemeClr val="accent4"/>
          </a:fillRef>
          <a:effectRef idx="1">
            <a:schemeClr val="accent4"/>
          </a:effectRef>
          <a:fontRef idx="minor">
            <a:schemeClr val="dk1"/>
          </a:fontRef>
        </p:style>
        <p:txBody>
          <a:bodyPr anchor="ctr"/>
          <a:lstStyle/>
          <a:p>
            <a:pPr algn="ctr">
              <a:defRPr/>
            </a:pPr>
            <a:r>
              <a:rPr kumimoji="1" lang="zh-CN" altLang="en-US" dirty="0">
                <a:solidFill>
                  <a:srgbClr val="FF0000"/>
                </a:solidFill>
                <a:latin typeface="微软雅黑" pitchFamily="34" charset="-122"/>
                <a:ea typeface="微软雅黑" pitchFamily="34" charset="-122"/>
              </a:rPr>
              <a:t>数据库</a:t>
            </a:r>
            <a:endParaRPr kumimoji="1" lang="en-US" altLang="zh-CN" dirty="0">
              <a:solidFill>
                <a:srgbClr val="FF0000"/>
              </a:solidFill>
              <a:latin typeface="微软雅黑" pitchFamily="34" charset="-122"/>
              <a:ea typeface="微软雅黑" pitchFamily="34" charset="-122"/>
            </a:endParaRPr>
          </a:p>
          <a:p>
            <a:pPr algn="ctr">
              <a:defRPr/>
            </a:pPr>
            <a:r>
              <a:rPr kumimoji="1" lang="zh-CN" altLang="zh-CN" dirty="0">
                <a:solidFill>
                  <a:srgbClr val="FF0000"/>
                </a:solidFill>
                <a:latin typeface="微软雅黑" pitchFamily="34" charset="-122"/>
                <a:ea typeface="微软雅黑" pitchFamily="34" charset="-122"/>
              </a:rPr>
              <a:t>（</a:t>
            </a:r>
            <a:r>
              <a:rPr kumimoji="1" lang="en-US" altLang="zh-CN" dirty="0">
                <a:solidFill>
                  <a:srgbClr val="FF0000"/>
                </a:solidFill>
                <a:latin typeface="微软雅黑" pitchFamily="34" charset="-122"/>
                <a:ea typeface="微软雅黑" pitchFamily="34" charset="-122"/>
              </a:rPr>
              <a:t>Database</a:t>
            </a:r>
            <a:r>
              <a:rPr kumimoji="1" lang="zh-CN" altLang="en-US" dirty="0">
                <a:solidFill>
                  <a:srgbClr val="FF0000"/>
                </a:solidFill>
                <a:latin typeface="微软雅黑" pitchFamily="34" charset="-122"/>
                <a:ea typeface="微软雅黑" pitchFamily="34" charset="-122"/>
              </a:rPr>
              <a:t>）</a:t>
            </a:r>
          </a:p>
        </p:txBody>
      </p:sp>
      <p:sp>
        <p:nvSpPr>
          <p:cNvPr id="12" name="矩形 14">
            <a:extLst>
              <a:ext uri="{FF2B5EF4-FFF2-40B4-BE49-F238E27FC236}">
                <a16:creationId xmlns:a16="http://schemas.microsoft.com/office/drawing/2014/main" id="{B51C2995-68D8-6449-B1C2-10932521E74A}"/>
              </a:ext>
            </a:extLst>
          </p:cNvPr>
          <p:cNvSpPr>
            <a:spLocks noChangeArrowheads="1"/>
          </p:cNvSpPr>
          <p:nvPr/>
        </p:nvSpPr>
        <p:spPr bwMode="auto">
          <a:xfrm>
            <a:off x="5599760" y="4319671"/>
            <a:ext cx="3384550" cy="936625"/>
          </a:xfrm>
          <a:prstGeom prst="rect">
            <a:avLst/>
          </a:prstGeom>
          <a:ln/>
        </p:spPr>
        <p:style>
          <a:lnRef idx="1">
            <a:schemeClr val="accent4"/>
          </a:lnRef>
          <a:fillRef idx="2">
            <a:schemeClr val="accent4"/>
          </a:fillRef>
          <a:effectRef idx="1">
            <a:schemeClr val="accent4"/>
          </a:effectRef>
          <a:fontRef idx="minor">
            <a:schemeClr val="dk1"/>
          </a:fontRef>
        </p:style>
        <p:txBody>
          <a:bodyPr anchor="ctr"/>
          <a:lstStyle/>
          <a:p>
            <a:pPr algn="ctr">
              <a:defRPr/>
            </a:pPr>
            <a:r>
              <a:rPr kumimoji="1" lang="zh-CN" altLang="en-US" dirty="0">
                <a:solidFill>
                  <a:srgbClr val="FF0000"/>
                </a:solidFill>
                <a:latin typeface="微软雅黑" pitchFamily="34" charset="-122"/>
                <a:ea typeface="微软雅黑" pitchFamily="34" charset="-122"/>
              </a:rPr>
              <a:t>数据库管理系统</a:t>
            </a:r>
            <a:endParaRPr kumimoji="1" lang="en-US" altLang="zh-CN" dirty="0">
              <a:solidFill>
                <a:srgbClr val="FF0000"/>
              </a:solidFill>
              <a:latin typeface="微软雅黑" pitchFamily="34" charset="-122"/>
              <a:ea typeface="微软雅黑" pitchFamily="34" charset="-122"/>
            </a:endParaRPr>
          </a:p>
          <a:p>
            <a:pPr algn="ctr">
              <a:defRPr/>
            </a:pPr>
            <a:r>
              <a:rPr kumimoji="1" lang="zh-CN" altLang="zh-CN" dirty="0">
                <a:solidFill>
                  <a:srgbClr val="FF0000"/>
                </a:solidFill>
                <a:latin typeface="微软雅黑" pitchFamily="34" charset="-122"/>
                <a:ea typeface="微软雅黑" pitchFamily="34" charset="-122"/>
              </a:rPr>
              <a:t>（</a:t>
            </a:r>
            <a:r>
              <a:rPr kumimoji="1" lang="en-US" altLang="zh-CN" dirty="0">
                <a:solidFill>
                  <a:srgbClr val="FF0000"/>
                </a:solidFill>
                <a:latin typeface="微软雅黑" pitchFamily="34" charset="-122"/>
                <a:ea typeface="微软雅黑" pitchFamily="34" charset="-122"/>
              </a:rPr>
              <a:t>Database Management system</a:t>
            </a:r>
            <a:r>
              <a:rPr kumimoji="1" lang="zh-CN" altLang="en-US" dirty="0">
                <a:solidFill>
                  <a:srgbClr val="FF0000"/>
                </a:solidFill>
                <a:latin typeface="微软雅黑" pitchFamily="34" charset="-122"/>
                <a:ea typeface="微软雅黑" pitchFamily="34" charset="-122"/>
              </a:rPr>
              <a:t>）</a:t>
            </a:r>
          </a:p>
        </p:txBody>
      </p:sp>
    </p:spTree>
    <p:extLst>
      <p:ext uri="{BB962C8B-B14F-4D97-AF65-F5344CB8AC3E}">
        <p14:creationId xmlns:p14="http://schemas.microsoft.com/office/powerpoint/2010/main" val="35604401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60</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2800" dirty="0">
                <a:solidFill>
                  <a:schemeClr val="bg1"/>
                </a:solidFill>
                <a:latin typeface="Microsoft YaHei" panose="020B0503020204020204" pitchFamily="34" charset="-122"/>
                <a:ea typeface="Microsoft YaHei" panose="020B0503020204020204" pitchFamily="34" charset="-122"/>
                <a:cs typeface="+mj-cs"/>
              </a:rPr>
              <a:t>3.2 PHP</a:t>
            </a:r>
            <a:r>
              <a:rPr lang="zh-CN" altLang="en-US" sz="2800" dirty="0">
                <a:solidFill>
                  <a:schemeClr val="bg1"/>
                </a:solidFill>
                <a:latin typeface="Microsoft YaHei" panose="020B0503020204020204" pitchFamily="34" charset="-122"/>
                <a:ea typeface="Microsoft YaHei" panose="020B0503020204020204" pitchFamily="34" charset="-122"/>
                <a:cs typeface="+mj-cs"/>
              </a:rPr>
              <a:t>访问</a:t>
            </a:r>
            <a:r>
              <a:rPr lang="en-US" altLang="zh-CN" sz="2800" dirty="0">
                <a:solidFill>
                  <a:schemeClr val="bg1"/>
                </a:solidFill>
                <a:latin typeface="Microsoft YaHei" panose="020B0503020204020204" pitchFamily="34" charset="-122"/>
                <a:ea typeface="Microsoft YaHei" panose="020B0503020204020204" pitchFamily="34" charset="-122"/>
                <a:cs typeface="+mj-cs"/>
              </a:rPr>
              <a:t>MySQL</a:t>
            </a:r>
            <a:r>
              <a:rPr lang="zh-CN" altLang="en-US" sz="2800" dirty="0">
                <a:solidFill>
                  <a:schemeClr val="bg1"/>
                </a:solidFill>
                <a:latin typeface="Microsoft YaHei" panose="020B0503020204020204" pitchFamily="34" charset="-122"/>
                <a:ea typeface="Microsoft YaHei" panose="020B0503020204020204" pitchFamily="34" charset="-122"/>
                <a:cs typeface="+mj-cs"/>
              </a:rPr>
              <a:t>数据库服务器流程的八个步骤</a:t>
            </a:r>
          </a:p>
        </p:txBody>
      </p:sp>
      <p:sp>
        <p:nvSpPr>
          <p:cNvPr id="5" name="标题 1">
            <a:extLst>
              <a:ext uri="{FF2B5EF4-FFF2-40B4-BE49-F238E27FC236}">
                <a16:creationId xmlns:a16="http://schemas.microsoft.com/office/drawing/2014/main" id="{6500CA1C-1804-854E-B87D-19680E9F4343}"/>
              </a:ext>
            </a:extLst>
          </p:cNvPr>
          <p:cNvSpPr txBox="1">
            <a:spLocks/>
          </p:cNvSpPr>
          <p:nvPr/>
        </p:nvSpPr>
        <p:spPr>
          <a:xfrm>
            <a:off x="686959" y="773766"/>
            <a:ext cx="3570409" cy="571480"/>
          </a:xfrm>
          <a:prstGeom prst="rect">
            <a:avLst/>
          </a:prstGeom>
        </p:spPr>
        <p:txBody>
          <a:bodyPr vert="horz" lIns="91440" tIns="45720" rIns="91440" bIns="45720" rtlCol="0" anchor="b">
            <a:normAutofit/>
            <a:scene3d>
              <a:camera prst="orthographicFront"/>
              <a:lightRig rig="soft" dir="t">
                <a:rot lat="0" lon="0" rev="15600000"/>
              </a:lightRig>
            </a:scene3d>
            <a:sp3d extrusionH="57150" prstMaterial="softEdge">
              <a:bevelT w="25400" h="38100"/>
            </a:sp3d>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r>
              <a:rPr lang="zh-CN" altLang="en-US" sz="2800" b="1" dirty="0">
                <a:ln/>
                <a:solidFill>
                  <a:schemeClr val="accent4"/>
                </a:solidFill>
                <a:latin typeface="微软雅黑" charset="0"/>
                <a:ea typeface="微软雅黑" charset="0"/>
              </a:rPr>
              <a:t>获取错误和信息</a:t>
            </a:r>
            <a:endParaRPr lang="en-US" altLang="zh-CN" sz="2800" b="1" dirty="0">
              <a:ln/>
              <a:solidFill>
                <a:schemeClr val="accent4"/>
              </a:solidFill>
              <a:latin typeface="微软雅黑" charset="0"/>
              <a:ea typeface="微软雅黑" charset="0"/>
            </a:endParaRPr>
          </a:p>
        </p:txBody>
      </p:sp>
      <p:sp>
        <p:nvSpPr>
          <p:cNvPr id="8" name="内容占位符 2">
            <a:extLst>
              <a:ext uri="{FF2B5EF4-FFF2-40B4-BE49-F238E27FC236}">
                <a16:creationId xmlns:a16="http://schemas.microsoft.com/office/drawing/2014/main" id="{6E686DE4-58D7-AD43-A6BB-627BE13282FC}"/>
              </a:ext>
            </a:extLst>
          </p:cNvPr>
          <p:cNvSpPr txBox="1">
            <a:spLocks/>
          </p:cNvSpPr>
          <p:nvPr/>
        </p:nvSpPr>
        <p:spPr>
          <a:xfrm>
            <a:off x="1206602" y="1521742"/>
            <a:ext cx="8003540" cy="5083810"/>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200000"/>
              </a:lnSpc>
            </a:pP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1. </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返回最近函数调用的错误代码</a:t>
            </a:r>
          </a:p>
          <a:p>
            <a:pPr algn="l">
              <a:lnSpc>
                <a:spcPct val="200000"/>
              </a:lnSpc>
              <a:buFont typeface="Wingdings" pitchFamily="2" charset="2"/>
              <a:buNone/>
            </a:pPr>
            <a:r>
              <a:rPr lang="zh-CN" altLang="en-US" dirty="0">
                <a:solidFill>
                  <a:srgbClr val="0070C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70C0"/>
                </a:solidFill>
                <a:latin typeface="Times New Roman" panose="02020603050405020304" pitchFamily="18" charset="0"/>
                <a:ea typeface="Microsoft YaHei" panose="020B0503020204020204" pitchFamily="34" charset="-122"/>
                <a:cs typeface="Times New Roman" panose="02020603050405020304" pitchFamily="18" charset="0"/>
              </a:rPr>
              <a:t>int </a:t>
            </a:r>
            <a:r>
              <a:rPr lang="en-US" dirty="0" err="1">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mysqli_errno</a:t>
            </a:r>
            <a:r>
              <a:rPr lang="en-US"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 </a:t>
            </a:r>
            <a:r>
              <a:rPr lang="en-US" dirty="0" err="1">
                <a:solidFill>
                  <a:srgbClr val="0070C0"/>
                </a:solidFill>
                <a:latin typeface="Times New Roman" panose="02020603050405020304" pitchFamily="18" charset="0"/>
                <a:ea typeface="Microsoft YaHei" panose="020B0503020204020204" pitchFamily="34" charset="-122"/>
                <a:cs typeface="Times New Roman" panose="02020603050405020304" pitchFamily="18" charset="0"/>
              </a:rPr>
              <a:t>mysqli</a:t>
            </a:r>
            <a:r>
              <a:rPr lang="en-US" dirty="0">
                <a:solidFill>
                  <a:srgbClr val="0070C0"/>
                </a:solidFill>
                <a:latin typeface="Times New Roman" panose="02020603050405020304" pitchFamily="18" charset="0"/>
                <a:ea typeface="Microsoft YaHei" panose="020B0503020204020204" pitchFamily="34" charset="-122"/>
                <a:cs typeface="Times New Roman" panose="02020603050405020304" pitchFamily="18" charset="0"/>
              </a:rPr>
              <a:t> $link </a:t>
            </a:r>
            <a:r>
              <a:rPr lang="en-US"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a:t>
            </a:r>
          </a:p>
          <a:p>
            <a:pPr algn="l">
              <a:lnSpc>
                <a:spcPct val="200000"/>
              </a:lnSpc>
              <a:buFont typeface="Wingdings" pitchFamily="2" charset="2"/>
              <a:buNone/>
            </a:pPr>
            <a:r>
              <a:rPr lang="en-US" dirty="0">
                <a:latin typeface="Times New Roman" panose="02020603050405020304" pitchFamily="18" charset="0"/>
                <a:ea typeface="Microsoft YaHei" panose="020B0503020204020204" pitchFamily="34" charset="-122"/>
                <a:cs typeface="Times New Roman" panose="02020603050405020304" pitchFamily="18" charset="0"/>
              </a:rPr>
              <a:t>2.</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返回最近函数调用的错误信息</a:t>
            </a:r>
          </a:p>
          <a:p>
            <a:pPr algn="l">
              <a:lnSpc>
                <a:spcPct val="200000"/>
              </a:lnSpc>
              <a:buFont typeface="Wingdings" pitchFamily="2" charset="2"/>
              <a:buNone/>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70C0"/>
                </a:solidFill>
                <a:latin typeface="Times New Roman" panose="02020603050405020304" pitchFamily="18" charset="0"/>
                <a:ea typeface="Microsoft YaHei" panose="020B0503020204020204" pitchFamily="34" charset="-122"/>
                <a:cs typeface="Times New Roman" panose="02020603050405020304" pitchFamily="18" charset="0"/>
              </a:rPr>
              <a:t>string </a:t>
            </a:r>
            <a:r>
              <a:rPr lang="en-US" dirty="0" err="1">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mysqli_error</a:t>
            </a:r>
            <a:r>
              <a:rPr lang="en-US" dirty="0">
                <a:solidFill>
                  <a:srgbClr val="0070C0"/>
                </a:solidFill>
                <a:latin typeface="Times New Roman" panose="02020603050405020304" pitchFamily="18" charset="0"/>
                <a:ea typeface="Microsoft YaHei" panose="020B0503020204020204" pitchFamily="34" charset="-122"/>
                <a:cs typeface="Times New Roman" panose="02020603050405020304" pitchFamily="18" charset="0"/>
              </a:rPr>
              <a:t> ( </a:t>
            </a:r>
            <a:r>
              <a:rPr lang="en-US" dirty="0" err="1">
                <a:solidFill>
                  <a:srgbClr val="0070C0"/>
                </a:solidFill>
                <a:latin typeface="Times New Roman" panose="02020603050405020304" pitchFamily="18" charset="0"/>
                <a:ea typeface="Microsoft YaHei" panose="020B0503020204020204" pitchFamily="34" charset="-122"/>
                <a:cs typeface="Times New Roman" panose="02020603050405020304" pitchFamily="18" charset="0"/>
              </a:rPr>
              <a:t>mysqli</a:t>
            </a:r>
            <a:r>
              <a:rPr lang="en-US" dirty="0">
                <a:solidFill>
                  <a:srgbClr val="0070C0"/>
                </a:solidFill>
                <a:latin typeface="Times New Roman" panose="02020603050405020304" pitchFamily="18" charset="0"/>
                <a:ea typeface="Microsoft YaHei" panose="020B0503020204020204" pitchFamily="34" charset="-122"/>
                <a:cs typeface="Times New Roman" panose="02020603050405020304" pitchFamily="18" charset="0"/>
              </a:rPr>
              <a:t> $link )</a:t>
            </a:r>
          </a:p>
        </p:txBody>
      </p:sp>
    </p:spTree>
    <p:extLst>
      <p:ext uri="{BB962C8B-B14F-4D97-AF65-F5344CB8AC3E}">
        <p14:creationId xmlns:p14="http://schemas.microsoft.com/office/powerpoint/2010/main" val="25530594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61</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2800" dirty="0">
                <a:solidFill>
                  <a:schemeClr val="bg1"/>
                </a:solidFill>
                <a:latin typeface="Microsoft YaHei" panose="020B0503020204020204" pitchFamily="34" charset="-122"/>
                <a:ea typeface="Microsoft YaHei" panose="020B0503020204020204" pitchFamily="34" charset="-122"/>
                <a:cs typeface="+mj-cs"/>
              </a:rPr>
              <a:t>3.2 PHP</a:t>
            </a:r>
            <a:r>
              <a:rPr lang="zh-CN" altLang="en-US" sz="2800" dirty="0">
                <a:solidFill>
                  <a:schemeClr val="bg1"/>
                </a:solidFill>
                <a:latin typeface="Microsoft YaHei" panose="020B0503020204020204" pitchFamily="34" charset="-122"/>
                <a:ea typeface="Microsoft YaHei" panose="020B0503020204020204" pitchFamily="34" charset="-122"/>
                <a:cs typeface="+mj-cs"/>
              </a:rPr>
              <a:t>访问</a:t>
            </a:r>
            <a:r>
              <a:rPr lang="en-US" altLang="zh-CN" sz="2800" dirty="0">
                <a:solidFill>
                  <a:schemeClr val="bg1"/>
                </a:solidFill>
                <a:latin typeface="Microsoft YaHei" panose="020B0503020204020204" pitchFamily="34" charset="-122"/>
                <a:ea typeface="Microsoft YaHei" panose="020B0503020204020204" pitchFamily="34" charset="-122"/>
                <a:cs typeface="+mj-cs"/>
              </a:rPr>
              <a:t>MySQL</a:t>
            </a:r>
            <a:r>
              <a:rPr lang="zh-CN" altLang="en-US" sz="2800" dirty="0">
                <a:solidFill>
                  <a:schemeClr val="bg1"/>
                </a:solidFill>
                <a:latin typeface="Microsoft YaHei" panose="020B0503020204020204" pitchFamily="34" charset="-122"/>
                <a:ea typeface="Microsoft YaHei" panose="020B0503020204020204" pitchFamily="34" charset="-122"/>
                <a:cs typeface="+mj-cs"/>
              </a:rPr>
              <a:t>数据库服务器流程的八个步骤</a:t>
            </a:r>
          </a:p>
        </p:txBody>
      </p:sp>
      <p:sp>
        <p:nvSpPr>
          <p:cNvPr id="5" name="标题 1">
            <a:extLst>
              <a:ext uri="{FF2B5EF4-FFF2-40B4-BE49-F238E27FC236}">
                <a16:creationId xmlns:a16="http://schemas.microsoft.com/office/drawing/2014/main" id="{6500CA1C-1804-854E-B87D-19680E9F4343}"/>
              </a:ext>
            </a:extLst>
          </p:cNvPr>
          <p:cNvSpPr txBox="1">
            <a:spLocks/>
          </p:cNvSpPr>
          <p:nvPr/>
        </p:nvSpPr>
        <p:spPr>
          <a:xfrm>
            <a:off x="893436" y="783598"/>
            <a:ext cx="2325614" cy="571480"/>
          </a:xfrm>
          <a:prstGeom prst="rect">
            <a:avLst/>
          </a:prstGeom>
        </p:spPr>
        <p:txBody>
          <a:bodyPr vert="horz" lIns="91440" tIns="45720" rIns="91440" bIns="45720" rtlCol="0" anchor="b">
            <a:normAutofit/>
            <a:scene3d>
              <a:camera prst="orthographicFront"/>
              <a:lightRig rig="soft" dir="t">
                <a:rot lat="0" lon="0" rev="15600000"/>
              </a:lightRig>
            </a:scene3d>
            <a:sp3d extrusionH="57150" prstMaterial="softEdge">
              <a:bevelT w="25400" h="38100"/>
            </a:sp3d>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r>
              <a:rPr lang="zh-CN" altLang="en-US" sz="2800" b="1" dirty="0">
                <a:ln/>
                <a:solidFill>
                  <a:schemeClr val="accent4"/>
                </a:solidFill>
                <a:latin typeface="微软雅黑" charset="0"/>
                <a:ea typeface="微软雅黑" charset="0"/>
              </a:rPr>
              <a:t>选择数据库</a:t>
            </a:r>
            <a:endParaRPr lang="en-US" altLang="zh-CN" sz="2800" b="1" dirty="0">
              <a:ln/>
              <a:solidFill>
                <a:schemeClr val="accent4"/>
              </a:solidFill>
              <a:latin typeface="微软雅黑" charset="0"/>
              <a:ea typeface="微软雅黑" charset="0"/>
            </a:endParaRPr>
          </a:p>
        </p:txBody>
      </p:sp>
      <p:sp>
        <p:nvSpPr>
          <p:cNvPr id="6" name="内容占位符 2">
            <a:extLst>
              <a:ext uri="{FF2B5EF4-FFF2-40B4-BE49-F238E27FC236}">
                <a16:creationId xmlns:a16="http://schemas.microsoft.com/office/drawing/2014/main" id="{259ED729-589A-DD46-85AB-FCA8C582460D}"/>
              </a:ext>
            </a:extLst>
          </p:cNvPr>
          <p:cNvSpPr txBox="1">
            <a:spLocks/>
          </p:cNvSpPr>
          <p:nvPr/>
        </p:nvSpPr>
        <p:spPr>
          <a:xfrm>
            <a:off x="1113313" y="1281479"/>
            <a:ext cx="9965373" cy="3900121"/>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530352" algn="l">
              <a:lnSpc>
                <a:spcPct val="200000"/>
              </a:lnSpc>
              <a:buFont typeface="Wingdings" pitchFamily="2" charset="2"/>
              <a:buNone/>
            </a:pPr>
            <a:r>
              <a:rPr lang="zh-CN" altLang="en-US"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通常数据库的创建工作都是先由数据库管理员（</a:t>
            </a:r>
            <a:r>
              <a:rPr lang="en-US" altLang="zh-CN"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DBA</a:t>
            </a:r>
            <a:r>
              <a:rPr lang="zh-CN" altLang="en-US"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）建立，再由</a:t>
            </a:r>
            <a:r>
              <a:rPr lang="en-US" altLang="zh-CN"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PHP</a:t>
            </a:r>
            <a:r>
              <a:rPr lang="zh-CN" altLang="en-US"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程序员在脚本中使用。在使用</a:t>
            </a:r>
            <a:r>
              <a:rPr lang="en-US" altLang="zh-CN"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PHP</a:t>
            </a:r>
            <a:r>
              <a:rPr lang="zh-CN" altLang="en-US"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脚本建立起与</a:t>
            </a:r>
            <a:r>
              <a:rPr lang="en-US" altLang="zh-CN"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MySQL</a:t>
            </a:r>
            <a:r>
              <a:rPr lang="zh-CN" altLang="en-US"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服务器的连接之后，我们可以使用</a:t>
            </a:r>
            <a:r>
              <a:rPr lang="en-US" altLang="zh-CN" sz="22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mysqli_select_db</a:t>
            </a:r>
            <a:r>
              <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函数选择一个数据库，这个函数和</a:t>
            </a:r>
            <a:r>
              <a:rPr lang="en-US" altLang="zh-CN"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SQL</a:t>
            </a:r>
            <a:r>
              <a:rPr lang="zh-CN" altLang="en-US"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命令“</a:t>
            </a:r>
            <a:r>
              <a:rPr lang="en-US" altLang="zh-CN"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USE bookstore”</a:t>
            </a:r>
            <a:r>
              <a:rPr lang="zh-CN" altLang="en-US"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功能相似。</a:t>
            </a:r>
          </a:p>
          <a:p>
            <a:pPr algn="l">
              <a:lnSpc>
                <a:spcPct val="200000"/>
              </a:lnSpc>
              <a:buFont typeface="Wingdings" pitchFamily="2" charset="2"/>
              <a:buNone/>
            </a:pPr>
            <a:r>
              <a:rPr lang="zh-CN" alt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bool </a:t>
            </a:r>
            <a:r>
              <a:rPr lang="en-US" altLang="zh-CN" sz="22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mysqli_select_db</a:t>
            </a:r>
            <a:r>
              <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 </a:t>
            </a:r>
            <a:r>
              <a:rPr lang="en-US" altLang="zh-CN" sz="22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mysqli</a:t>
            </a:r>
            <a:r>
              <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$link,</a:t>
            </a:r>
            <a:r>
              <a:rPr lang="zh-CN" alt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string $</a:t>
            </a:r>
            <a:r>
              <a:rPr lang="en-US" altLang="zh-CN" sz="22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dbname</a:t>
            </a:r>
            <a:r>
              <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dirty="0">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890871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62</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2800" dirty="0">
                <a:solidFill>
                  <a:schemeClr val="bg1"/>
                </a:solidFill>
                <a:latin typeface="Microsoft YaHei" panose="020B0503020204020204" pitchFamily="34" charset="-122"/>
                <a:ea typeface="Microsoft YaHei" panose="020B0503020204020204" pitchFamily="34" charset="-122"/>
                <a:cs typeface="+mj-cs"/>
              </a:rPr>
              <a:t>3.2 PHP</a:t>
            </a:r>
            <a:r>
              <a:rPr lang="zh-CN" altLang="en-US" sz="2800" dirty="0">
                <a:solidFill>
                  <a:schemeClr val="bg1"/>
                </a:solidFill>
                <a:latin typeface="Microsoft YaHei" panose="020B0503020204020204" pitchFamily="34" charset="-122"/>
                <a:ea typeface="Microsoft YaHei" panose="020B0503020204020204" pitchFamily="34" charset="-122"/>
                <a:cs typeface="+mj-cs"/>
              </a:rPr>
              <a:t>访问</a:t>
            </a:r>
            <a:r>
              <a:rPr lang="en-US" altLang="zh-CN" sz="2800" dirty="0">
                <a:solidFill>
                  <a:schemeClr val="bg1"/>
                </a:solidFill>
                <a:latin typeface="Microsoft YaHei" panose="020B0503020204020204" pitchFamily="34" charset="-122"/>
                <a:ea typeface="Microsoft YaHei" panose="020B0503020204020204" pitchFamily="34" charset="-122"/>
                <a:cs typeface="+mj-cs"/>
              </a:rPr>
              <a:t>MySQL</a:t>
            </a:r>
            <a:r>
              <a:rPr lang="zh-CN" altLang="en-US" sz="2800" dirty="0">
                <a:solidFill>
                  <a:schemeClr val="bg1"/>
                </a:solidFill>
                <a:latin typeface="Microsoft YaHei" panose="020B0503020204020204" pitchFamily="34" charset="-122"/>
                <a:ea typeface="Microsoft YaHei" panose="020B0503020204020204" pitchFamily="34" charset="-122"/>
                <a:cs typeface="+mj-cs"/>
              </a:rPr>
              <a:t>数据库服务器流程的八个步骤</a:t>
            </a:r>
          </a:p>
        </p:txBody>
      </p:sp>
      <p:sp>
        <p:nvSpPr>
          <p:cNvPr id="5" name="标题 1">
            <a:extLst>
              <a:ext uri="{FF2B5EF4-FFF2-40B4-BE49-F238E27FC236}">
                <a16:creationId xmlns:a16="http://schemas.microsoft.com/office/drawing/2014/main" id="{6500CA1C-1804-854E-B87D-19680E9F4343}"/>
              </a:ext>
            </a:extLst>
          </p:cNvPr>
          <p:cNvSpPr txBox="1">
            <a:spLocks/>
          </p:cNvSpPr>
          <p:nvPr/>
        </p:nvSpPr>
        <p:spPr>
          <a:xfrm>
            <a:off x="578804" y="773766"/>
            <a:ext cx="3387513" cy="571480"/>
          </a:xfrm>
          <a:prstGeom prst="rect">
            <a:avLst/>
          </a:prstGeom>
        </p:spPr>
        <p:txBody>
          <a:bodyPr vert="horz" lIns="91440" tIns="45720" rIns="91440" bIns="45720" rtlCol="0" anchor="b">
            <a:normAutofit/>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r>
              <a:rPr lang="en-US" altLang="zh-CN" sz="2800" dirty="0">
                <a:solidFill>
                  <a:srgbClr val="262626"/>
                </a:solidFill>
                <a:latin typeface="微软雅黑" charset="0"/>
                <a:ea typeface="微软雅黑" charset="0"/>
              </a:rPr>
              <a:t>3.2.3</a:t>
            </a:r>
            <a:r>
              <a:rPr lang="zh-CN" altLang="en-US" sz="2800" dirty="0">
                <a:solidFill>
                  <a:srgbClr val="262626"/>
                </a:solidFill>
                <a:latin typeface="微软雅黑" charset="0"/>
                <a:ea typeface="微软雅黑" charset="0"/>
              </a:rPr>
              <a:t> 设置字符集</a:t>
            </a:r>
            <a:endParaRPr lang="en-US" altLang="zh-CN" sz="2800" dirty="0">
              <a:solidFill>
                <a:srgbClr val="262626"/>
              </a:solidFill>
              <a:latin typeface="微软雅黑" charset="0"/>
              <a:ea typeface="微软雅黑" charset="0"/>
            </a:endParaRPr>
          </a:p>
        </p:txBody>
      </p:sp>
      <p:sp>
        <p:nvSpPr>
          <p:cNvPr id="8" name="内容占位符 2">
            <a:extLst>
              <a:ext uri="{FF2B5EF4-FFF2-40B4-BE49-F238E27FC236}">
                <a16:creationId xmlns:a16="http://schemas.microsoft.com/office/drawing/2014/main" id="{1FA43148-3B40-F54D-83CB-335F48C6A1D3}"/>
              </a:ext>
            </a:extLst>
          </p:cNvPr>
          <p:cNvSpPr txBox="1">
            <a:spLocks/>
          </p:cNvSpPr>
          <p:nvPr/>
        </p:nvSpPr>
        <p:spPr>
          <a:xfrm>
            <a:off x="1121497" y="1437708"/>
            <a:ext cx="9752980" cy="4939665"/>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530352" algn="l">
              <a:lnSpc>
                <a:spcPct val="200000"/>
              </a:lnSpc>
              <a:buFont typeface="Wingdings" pitchFamily="2" charset="2"/>
              <a:buNone/>
            </a:pPr>
            <a:r>
              <a:rPr lang="zh-CN" altLang="en-US"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为了避免读取和写入数据时发生数据乱码，除了要将文件格式设置为</a:t>
            </a:r>
            <a:r>
              <a:rPr lang="en-US" altLang="zh-CN"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utf-8</a:t>
            </a:r>
            <a:r>
              <a:rPr lang="zh-CN" altLang="en-US"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无</a:t>
            </a:r>
            <a:r>
              <a:rPr lang="en-US" altLang="zh-CN" sz="2200" dirty="0" err="1">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bom</a:t>
            </a:r>
            <a:r>
              <a:rPr lang="zh-CN" altLang="en-US"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头格式，还要将数据库客户端字符集设置为</a:t>
            </a:r>
            <a:r>
              <a:rPr lang="en-US" altLang="zh-CN"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utf8</a:t>
            </a:r>
            <a:r>
              <a:rPr lang="zh-CN" altLang="en-US"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，所以我们需要在发送</a:t>
            </a:r>
            <a:r>
              <a:rPr lang="en-US" altLang="zh-CN" sz="2200" dirty="0" err="1">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sql</a:t>
            </a:r>
            <a:r>
              <a:rPr lang="zh-CN" altLang="en-US"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语句之前，使用</a:t>
            </a:r>
            <a:r>
              <a:rPr lang="en-US" altLang="zh-CN" sz="22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mysqli</a:t>
            </a:r>
            <a:r>
              <a:rPr lang="zh-CN"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_</a:t>
            </a:r>
            <a:r>
              <a:rPr lang="en-US" altLang="zh-CN" sz="22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set_charset</a:t>
            </a:r>
            <a:r>
              <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函数来完成数据库字符集的设定！</a:t>
            </a:r>
            <a:endParaRPr lang="en-US" altLang="zh-CN"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endParaRPr>
          </a:p>
          <a:p>
            <a:pPr algn="l">
              <a:lnSpc>
                <a:spcPct val="200000"/>
              </a:lnSpc>
              <a:buFont typeface="Wingdings" pitchFamily="2" charset="2"/>
              <a:buNone/>
            </a:pPr>
            <a:r>
              <a:rPr lang="en-US"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bool </a:t>
            </a:r>
            <a:r>
              <a:rPr lang="en-US"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mysqli_set_charset</a:t>
            </a:r>
            <a:r>
              <a:rPr lang="en-US"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mysqli</a:t>
            </a:r>
            <a:r>
              <a:rPr lang="en-US"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$link , string $charset )</a:t>
            </a:r>
            <a:endPar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331037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63</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2800" dirty="0">
                <a:solidFill>
                  <a:schemeClr val="bg1"/>
                </a:solidFill>
                <a:latin typeface="Microsoft YaHei" panose="020B0503020204020204" pitchFamily="34" charset="-122"/>
                <a:ea typeface="Microsoft YaHei" panose="020B0503020204020204" pitchFamily="34" charset="-122"/>
                <a:cs typeface="+mj-cs"/>
              </a:rPr>
              <a:t>3.2 PHP</a:t>
            </a:r>
            <a:r>
              <a:rPr lang="zh-CN" altLang="en-US" sz="2800" dirty="0">
                <a:solidFill>
                  <a:schemeClr val="bg1"/>
                </a:solidFill>
                <a:latin typeface="Microsoft YaHei" panose="020B0503020204020204" pitchFamily="34" charset="-122"/>
                <a:ea typeface="Microsoft YaHei" panose="020B0503020204020204" pitchFamily="34" charset="-122"/>
                <a:cs typeface="+mj-cs"/>
              </a:rPr>
              <a:t>访问</a:t>
            </a:r>
            <a:r>
              <a:rPr lang="en-US" altLang="zh-CN" sz="2800" dirty="0">
                <a:solidFill>
                  <a:schemeClr val="bg1"/>
                </a:solidFill>
                <a:latin typeface="Microsoft YaHei" panose="020B0503020204020204" pitchFamily="34" charset="-122"/>
                <a:ea typeface="Microsoft YaHei" panose="020B0503020204020204" pitchFamily="34" charset="-122"/>
                <a:cs typeface="+mj-cs"/>
              </a:rPr>
              <a:t>MySQL</a:t>
            </a:r>
            <a:r>
              <a:rPr lang="zh-CN" altLang="en-US" sz="2800" dirty="0">
                <a:solidFill>
                  <a:schemeClr val="bg1"/>
                </a:solidFill>
                <a:latin typeface="Microsoft YaHei" panose="020B0503020204020204" pitchFamily="34" charset="-122"/>
                <a:ea typeface="Microsoft YaHei" panose="020B0503020204020204" pitchFamily="34" charset="-122"/>
                <a:cs typeface="+mj-cs"/>
              </a:rPr>
              <a:t>数据库服务器流程的八个步骤</a:t>
            </a:r>
          </a:p>
        </p:txBody>
      </p:sp>
      <p:sp>
        <p:nvSpPr>
          <p:cNvPr id="5" name="标题 1">
            <a:extLst>
              <a:ext uri="{FF2B5EF4-FFF2-40B4-BE49-F238E27FC236}">
                <a16:creationId xmlns:a16="http://schemas.microsoft.com/office/drawing/2014/main" id="{6500CA1C-1804-854E-B87D-19680E9F4343}"/>
              </a:ext>
            </a:extLst>
          </p:cNvPr>
          <p:cNvSpPr txBox="1">
            <a:spLocks/>
          </p:cNvSpPr>
          <p:nvPr/>
        </p:nvSpPr>
        <p:spPr>
          <a:xfrm>
            <a:off x="779366" y="810090"/>
            <a:ext cx="3186951" cy="571480"/>
          </a:xfrm>
          <a:prstGeom prst="rect">
            <a:avLst/>
          </a:prstGeom>
        </p:spPr>
        <p:txBody>
          <a:bodyPr vert="horz" lIns="91440" tIns="45720" rIns="91440" bIns="45720" rtlCol="0" anchor="b">
            <a:normAutofit/>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r>
              <a:rPr lang="en-US" altLang="zh-CN" sz="2800" dirty="0">
                <a:solidFill>
                  <a:srgbClr val="262626"/>
                </a:solidFill>
                <a:latin typeface="微软雅黑" charset="0"/>
                <a:ea typeface="微软雅黑" charset="0"/>
              </a:rPr>
              <a:t>3.2.4</a:t>
            </a:r>
            <a:r>
              <a:rPr lang="zh-CN" altLang="en-US" sz="2800" dirty="0">
                <a:solidFill>
                  <a:srgbClr val="262626"/>
                </a:solidFill>
                <a:latin typeface="微软雅黑" charset="0"/>
                <a:ea typeface="微软雅黑" charset="0"/>
              </a:rPr>
              <a:t> 准备</a:t>
            </a:r>
            <a:r>
              <a:rPr lang="en-US" altLang="zh-CN" sz="2800" dirty="0" err="1">
                <a:solidFill>
                  <a:srgbClr val="262626"/>
                </a:solidFill>
                <a:latin typeface="微软雅黑" charset="0"/>
                <a:ea typeface="微软雅黑" charset="0"/>
              </a:rPr>
              <a:t>sql</a:t>
            </a:r>
            <a:r>
              <a:rPr lang="zh-CN" altLang="en-US" sz="2800" dirty="0">
                <a:solidFill>
                  <a:srgbClr val="262626"/>
                </a:solidFill>
                <a:latin typeface="微软雅黑" charset="0"/>
                <a:ea typeface="微软雅黑" charset="0"/>
              </a:rPr>
              <a:t>语句</a:t>
            </a:r>
            <a:endParaRPr lang="en-US" altLang="zh-CN" sz="2800" dirty="0">
              <a:solidFill>
                <a:srgbClr val="262626"/>
              </a:solidFill>
              <a:latin typeface="微软雅黑" charset="0"/>
              <a:ea typeface="微软雅黑" charset="0"/>
            </a:endParaRPr>
          </a:p>
        </p:txBody>
      </p:sp>
      <p:sp>
        <p:nvSpPr>
          <p:cNvPr id="6" name="内容占位符 2">
            <a:extLst>
              <a:ext uri="{FF2B5EF4-FFF2-40B4-BE49-F238E27FC236}">
                <a16:creationId xmlns:a16="http://schemas.microsoft.com/office/drawing/2014/main" id="{3C20D990-0B0D-B249-BCBA-8A310EA06096}"/>
              </a:ext>
            </a:extLst>
          </p:cNvPr>
          <p:cNvSpPr txBox="1">
            <a:spLocks/>
          </p:cNvSpPr>
          <p:nvPr/>
        </p:nvSpPr>
        <p:spPr>
          <a:xfrm>
            <a:off x="932434" y="1673046"/>
            <a:ext cx="9902714" cy="3193922"/>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530352" algn="l">
              <a:lnSpc>
                <a:spcPct val="200000"/>
              </a:lnSpc>
              <a:buFont typeface="Wingdings" pitchFamily="2" charset="2"/>
              <a:buNone/>
            </a:pPr>
            <a:r>
              <a:rPr lang="zh-CN" altLang="en-US" dirty="0">
                <a:solidFill>
                  <a:srgbClr val="262626"/>
                </a:solidFill>
                <a:latin typeface="Times New Roman" panose="02020603050405020304" pitchFamily="18" charset="0"/>
                <a:ea typeface="微软雅黑" charset="0"/>
                <a:cs typeface="Times New Roman" panose="02020603050405020304" pitchFamily="18" charset="0"/>
              </a:rPr>
              <a:t>设置字符集完毕之后，我们需要为读取或写入数据而设计</a:t>
            </a:r>
            <a:r>
              <a:rPr lang="en-US" altLang="zh-CN" dirty="0">
                <a:solidFill>
                  <a:srgbClr val="262626"/>
                </a:solidFill>
                <a:latin typeface="Times New Roman" panose="02020603050405020304" pitchFamily="18" charset="0"/>
                <a:ea typeface="微软雅黑" charset="0"/>
                <a:cs typeface="Times New Roman" panose="02020603050405020304" pitchFamily="18" charset="0"/>
              </a:rPr>
              <a:t>SQL</a:t>
            </a:r>
            <a:r>
              <a:rPr lang="zh-CN" altLang="en-US" dirty="0">
                <a:solidFill>
                  <a:srgbClr val="262626"/>
                </a:solidFill>
                <a:latin typeface="Times New Roman" panose="02020603050405020304" pitchFamily="18" charset="0"/>
                <a:ea typeface="微软雅黑" charset="0"/>
                <a:cs typeface="Times New Roman" panose="02020603050405020304" pitchFamily="18" charset="0"/>
              </a:rPr>
              <a:t>语句字符串。</a:t>
            </a:r>
          </a:p>
          <a:p>
            <a:pPr algn="l">
              <a:lnSpc>
                <a:spcPct val="150000"/>
              </a:lnSpc>
              <a:buFont typeface="Wingdings" pitchFamily="2" charset="2"/>
              <a:buNone/>
            </a:pPr>
            <a:r>
              <a:rPr lang="zh-CN" altLang="en-US" dirty="0">
                <a:solidFill>
                  <a:srgbClr val="262626"/>
                </a:solidFill>
                <a:latin typeface="Times New Roman" panose="02020603050405020304" pitchFamily="18" charset="0"/>
                <a:ea typeface="微软雅黑" charset="0"/>
                <a:cs typeface="Times New Roman" panose="02020603050405020304" pitchFamily="18" charset="0"/>
              </a:rPr>
              <a:t>例如：</a:t>
            </a:r>
          </a:p>
          <a:p>
            <a:pPr algn="l">
              <a:lnSpc>
                <a:spcPct val="150000"/>
              </a:lnSpc>
              <a:buFont typeface="Wingdings" pitchFamily="2" charset="2"/>
              <a:buNone/>
            </a:pPr>
            <a:r>
              <a:rPr lang="en-US" altLang="zh-CN" dirty="0">
                <a:solidFill>
                  <a:srgbClr val="FF0000"/>
                </a:solidFill>
                <a:latin typeface="Times New Roman" panose="02020603050405020304" pitchFamily="18" charset="0"/>
                <a:ea typeface="微软雅黑" charset="0"/>
                <a:cs typeface="Times New Roman" panose="02020603050405020304" pitchFamily="18" charset="0"/>
              </a:rPr>
              <a:t>$</a:t>
            </a:r>
            <a:r>
              <a:rPr lang="en-US" altLang="zh-CN" dirty="0" err="1">
                <a:solidFill>
                  <a:srgbClr val="FF0000"/>
                </a:solidFill>
                <a:latin typeface="Times New Roman" panose="02020603050405020304" pitchFamily="18" charset="0"/>
                <a:ea typeface="微软雅黑" charset="0"/>
                <a:cs typeface="Times New Roman" panose="02020603050405020304" pitchFamily="18" charset="0"/>
              </a:rPr>
              <a:t>sql</a:t>
            </a:r>
            <a:r>
              <a:rPr lang="en-US" altLang="zh-CN" dirty="0">
                <a:solidFill>
                  <a:srgbClr val="FF0000"/>
                </a:solidFill>
                <a:latin typeface="Times New Roman" panose="02020603050405020304" pitchFamily="18" charset="0"/>
                <a:ea typeface="微软雅黑" charset="0"/>
                <a:cs typeface="Times New Roman" panose="02020603050405020304" pitchFamily="18" charset="0"/>
              </a:rPr>
              <a:t> = “select username, password from </a:t>
            </a:r>
            <a:r>
              <a:rPr lang="en-US" altLang="zh-CN" dirty="0" err="1">
                <a:solidFill>
                  <a:srgbClr val="FF0000"/>
                </a:solidFill>
                <a:latin typeface="Times New Roman" panose="02020603050405020304" pitchFamily="18" charset="0"/>
                <a:ea typeface="微软雅黑" charset="0"/>
                <a:cs typeface="Times New Roman" panose="02020603050405020304" pitchFamily="18" charset="0"/>
              </a:rPr>
              <a:t>bbs_user</a:t>
            </a:r>
            <a:r>
              <a:rPr lang="en-US" altLang="zh-CN" dirty="0">
                <a:solidFill>
                  <a:srgbClr val="FF0000"/>
                </a:solidFill>
                <a:latin typeface="Times New Roman" panose="02020603050405020304" pitchFamily="18" charset="0"/>
                <a:ea typeface="微软雅黑" charset="0"/>
                <a:cs typeface="Times New Roman" panose="02020603050405020304" pitchFamily="18" charset="0"/>
              </a:rPr>
              <a:t>”;</a:t>
            </a:r>
            <a:endParaRPr lang="en-US" dirty="0">
              <a:latin typeface="Times New Roman" panose="02020603050405020304" pitchFamily="18" charset="0"/>
              <a:ea typeface="微软雅黑" charset="0"/>
              <a:cs typeface="Times New Roman" panose="02020603050405020304" pitchFamily="18" charset="0"/>
            </a:endParaRPr>
          </a:p>
        </p:txBody>
      </p:sp>
    </p:spTree>
    <p:extLst>
      <p:ext uri="{BB962C8B-B14F-4D97-AF65-F5344CB8AC3E}">
        <p14:creationId xmlns:p14="http://schemas.microsoft.com/office/powerpoint/2010/main" val="40408491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64</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2800" dirty="0">
                <a:solidFill>
                  <a:schemeClr val="bg1"/>
                </a:solidFill>
                <a:latin typeface="Microsoft YaHei" panose="020B0503020204020204" pitchFamily="34" charset="-122"/>
                <a:ea typeface="Microsoft YaHei" panose="020B0503020204020204" pitchFamily="34" charset="-122"/>
                <a:cs typeface="+mj-cs"/>
              </a:rPr>
              <a:t>3.2 PHP</a:t>
            </a:r>
            <a:r>
              <a:rPr lang="zh-CN" altLang="en-US" sz="2800" dirty="0">
                <a:solidFill>
                  <a:schemeClr val="bg1"/>
                </a:solidFill>
                <a:latin typeface="Microsoft YaHei" panose="020B0503020204020204" pitchFamily="34" charset="-122"/>
                <a:ea typeface="Microsoft YaHei" panose="020B0503020204020204" pitchFamily="34" charset="-122"/>
                <a:cs typeface="+mj-cs"/>
              </a:rPr>
              <a:t>访问</a:t>
            </a:r>
            <a:r>
              <a:rPr lang="en-US" altLang="zh-CN" sz="2800" dirty="0">
                <a:solidFill>
                  <a:schemeClr val="bg1"/>
                </a:solidFill>
                <a:latin typeface="Microsoft YaHei" panose="020B0503020204020204" pitchFamily="34" charset="-122"/>
                <a:ea typeface="Microsoft YaHei" panose="020B0503020204020204" pitchFamily="34" charset="-122"/>
                <a:cs typeface="+mj-cs"/>
              </a:rPr>
              <a:t>MySQL</a:t>
            </a:r>
            <a:r>
              <a:rPr lang="zh-CN" altLang="en-US" sz="2800" dirty="0">
                <a:solidFill>
                  <a:schemeClr val="bg1"/>
                </a:solidFill>
                <a:latin typeface="Microsoft YaHei" panose="020B0503020204020204" pitchFamily="34" charset="-122"/>
                <a:ea typeface="Microsoft YaHei" panose="020B0503020204020204" pitchFamily="34" charset="-122"/>
                <a:cs typeface="+mj-cs"/>
              </a:rPr>
              <a:t>数据库服务器流程的八个步骤</a:t>
            </a:r>
          </a:p>
        </p:txBody>
      </p:sp>
      <p:sp>
        <p:nvSpPr>
          <p:cNvPr id="5" name="标题 1">
            <a:extLst>
              <a:ext uri="{FF2B5EF4-FFF2-40B4-BE49-F238E27FC236}">
                <a16:creationId xmlns:a16="http://schemas.microsoft.com/office/drawing/2014/main" id="{6500CA1C-1804-854E-B87D-19680E9F4343}"/>
              </a:ext>
            </a:extLst>
          </p:cNvPr>
          <p:cNvSpPr txBox="1">
            <a:spLocks/>
          </p:cNvSpPr>
          <p:nvPr/>
        </p:nvSpPr>
        <p:spPr>
          <a:xfrm>
            <a:off x="637796" y="773766"/>
            <a:ext cx="3295106" cy="571480"/>
          </a:xfrm>
          <a:prstGeom prst="rect">
            <a:avLst/>
          </a:prstGeom>
        </p:spPr>
        <p:txBody>
          <a:bodyPr vert="horz" lIns="91440" tIns="45720" rIns="91440" bIns="45720" rtlCol="0" anchor="b">
            <a:normAutofit/>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r>
              <a:rPr lang="en-US" altLang="zh-CN" sz="2800" dirty="0">
                <a:solidFill>
                  <a:srgbClr val="262626"/>
                </a:solidFill>
                <a:latin typeface="微软雅黑" charset="0"/>
                <a:ea typeface="微软雅黑" charset="0"/>
              </a:rPr>
              <a:t>3.2.5</a:t>
            </a:r>
            <a:r>
              <a:rPr lang="zh-CN" altLang="en-US" sz="2800" dirty="0">
                <a:solidFill>
                  <a:srgbClr val="262626"/>
                </a:solidFill>
                <a:latin typeface="微软雅黑" charset="0"/>
                <a:ea typeface="微软雅黑" charset="0"/>
              </a:rPr>
              <a:t> 发送</a:t>
            </a:r>
            <a:r>
              <a:rPr lang="en-US" altLang="zh-CN" sz="2800" dirty="0" err="1">
                <a:solidFill>
                  <a:srgbClr val="262626"/>
                </a:solidFill>
                <a:latin typeface="微软雅黑" charset="0"/>
                <a:ea typeface="微软雅黑" charset="0"/>
              </a:rPr>
              <a:t>sql</a:t>
            </a:r>
            <a:r>
              <a:rPr lang="zh-CN" altLang="en-US" sz="2800" dirty="0">
                <a:solidFill>
                  <a:srgbClr val="262626"/>
                </a:solidFill>
                <a:latin typeface="微软雅黑" charset="0"/>
                <a:ea typeface="微软雅黑" charset="0"/>
              </a:rPr>
              <a:t>语句</a:t>
            </a:r>
            <a:endParaRPr lang="en-US" altLang="zh-CN" sz="2800" dirty="0">
              <a:solidFill>
                <a:srgbClr val="262626"/>
              </a:solidFill>
              <a:latin typeface="微软雅黑" charset="0"/>
              <a:ea typeface="微软雅黑" charset="0"/>
            </a:endParaRPr>
          </a:p>
        </p:txBody>
      </p:sp>
      <p:sp>
        <p:nvSpPr>
          <p:cNvPr id="8" name="内容占位符 2">
            <a:extLst>
              <a:ext uri="{FF2B5EF4-FFF2-40B4-BE49-F238E27FC236}">
                <a16:creationId xmlns:a16="http://schemas.microsoft.com/office/drawing/2014/main" id="{885D6629-382B-E74B-965A-5F51A0BE52D4}"/>
              </a:ext>
            </a:extLst>
          </p:cNvPr>
          <p:cNvSpPr txBox="1">
            <a:spLocks/>
          </p:cNvSpPr>
          <p:nvPr/>
        </p:nvSpPr>
        <p:spPr>
          <a:xfrm>
            <a:off x="953222" y="1275816"/>
            <a:ext cx="10285556" cy="5070475"/>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530352" algn="l">
              <a:lnSpc>
                <a:spcPct val="200000"/>
              </a:lnSpc>
              <a:buFont typeface="Wingdings" pitchFamily="2" charset="2"/>
              <a:buNone/>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设计好</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SQL</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语句之后，我们使用函数</a:t>
            </a:r>
            <a:r>
              <a:rPr lang="en-US" altLang="zh-CN"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mysqli</a:t>
            </a:r>
            <a:r>
              <a:rPr lang="zh-CN" altLang="zh-CN"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_</a:t>
            </a:r>
            <a:r>
              <a:rPr lang="en-US" altLang="zh-CN"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query()</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函数，将</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SQL</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语句发送到</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MySQL</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数据库服务器，由</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MySQL</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数据库服务器来执行此</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SQL</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语句。值得注意的是，我们之所以将</a:t>
            </a:r>
            <a:r>
              <a:rPr lang="zh-CN" altLang="zh-CN" dirty="0">
                <a:latin typeface="Times New Roman" panose="02020603050405020304" pitchFamily="18" charset="0"/>
                <a:ea typeface="Microsoft YaHei" panose="020B0503020204020204" pitchFamily="34" charset="-122"/>
                <a:cs typeface="Times New Roman" panose="02020603050405020304" pitchFamily="18" charset="0"/>
              </a:rPr>
              <a:t>S</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QL</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语句赋值给一个变量，是为了出现错误的时候便于排错，我们可以直接输出</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dirty="0" err="1">
                <a:latin typeface="Times New Roman" panose="02020603050405020304" pitchFamily="18" charset="0"/>
                <a:ea typeface="Microsoft YaHei" panose="020B0503020204020204" pitchFamily="34" charset="-122"/>
                <a:cs typeface="Times New Roman" panose="02020603050405020304" pitchFamily="18" charset="0"/>
              </a:rPr>
              <a:t>sql</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这个变量。</a:t>
            </a:r>
            <a:endParaRPr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a:p>
            <a:pPr algn="l">
              <a:lnSpc>
                <a:spcPct val="150000"/>
              </a:lnSpc>
              <a:buFont typeface="Wingdings" pitchFamily="2" charset="2"/>
              <a:buNone/>
            </a:pPr>
            <a:r>
              <a:rPr lang="en-US" altLang="zh-CN"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int/resource </a:t>
            </a:r>
            <a:r>
              <a:rPr lang="en-US" altLang="zh-CN"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mysqli_query</a:t>
            </a:r>
            <a:r>
              <a:rPr lang="en-US" altLang="zh-CN"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 </a:t>
            </a:r>
            <a:r>
              <a:rPr lang="en-US" altLang="zh-CN"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mysqli</a:t>
            </a:r>
            <a:r>
              <a:rPr lang="en-US" altLang="zh-CN"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$link,</a:t>
            </a:r>
            <a:r>
              <a:rPr lang="zh-CN" altLang="en-US"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string $query )</a:t>
            </a:r>
          </a:p>
        </p:txBody>
      </p:sp>
    </p:spTree>
    <p:extLst>
      <p:ext uri="{BB962C8B-B14F-4D97-AF65-F5344CB8AC3E}">
        <p14:creationId xmlns:p14="http://schemas.microsoft.com/office/powerpoint/2010/main" val="30865805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65</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2800" dirty="0">
                <a:solidFill>
                  <a:schemeClr val="bg1"/>
                </a:solidFill>
                <a:latin typeface="Microsoft YaHei" panose="020B0503020204020204" pitchFamily="34" charset="-122"/>
                <a:ea typeface="Microsoft YaHei" panose="020B0503020204020204" pitchFamily="34" charset="-122"/>
                <a:cs typeface="+mj-cs"/>
              </a:rPr>
              <a:t>3.2 PHP</a:t>
            </a:r>
            <a:r>
              <a:rPr lang="zh-CN" altLang="en-US" sz="2800" dirty="0">
                <a:solidFill>
                  <a:schemeClr val="bg1"/>
                </a:solidFill>
                <a:latin typeface="Microsoft YaHei" panose="020B0503020204020204" pitchFamily="34" charset="-122"/>
                <a:ea typeface="Microsoft YaHei" panose="020B0503020204020204" pitchFamily="34" charset="-122"/>
                <a:cs typeface="+mj-cs"/>
              </a:rPr>
              <a:t>访问</a:t>
            </a:r>
            <a:r>
              <a:rPr lang="en-US" altLang="zh-CN" sz="2800" dirty="0">
                <a:solidFill>
                  <a:schemeClr val="bg1"/>
                </a:solidFill>
                <a:latin typeface="Microsoft YaHei" panose="020B0503020204020204" pitchFamily="34" charset="-122"/>
                <a:ea typeface="Microsoft YaHei" panose="020B0503020204020204" pitchFamily="34" charset="-122"/>
                <a:cs typeface="+mj-cs"/>
              </a:rPr>
              <a:t>MySQL</a:t>
            </a:r>
            <a:r>
              <a:rPr lang="zh-CN" altLang="en-US" sz="2800" dirty="0">
                <a:solidFill>
                  <a:schemeClr val="bg1"/>
                </a:solidFill>
                <a:latin typeface="Microsoft YaHei" panose="020B0503020204020204" pitchFamily="34" charset="-122"/>
                <a:ea typeface="Microsoft YaHei" panose="020B0503020204020204" pitchFamily="34" charset="-122"/>
                <a:cs typeface="+mj-cs"/>
              </a:rPr>
              <a:t>数据库服务器流程的八个步骤</a:t>
            </a:r>
          </a:p>
        </p:txBody>
      </p:sp>
      <p:sp>
        <p:nvSpPr>
          <p:cNvPr id="6" name="内容占位符 2">
            <a:extLst>
              <a:ext uri="{FF2B5EF4-FFF2-40B4-BE49-F238E27FC236}">
                <a16:creationId xmlns:a16="http://schemas.microsoft.com/office/drawing/2014/main" id="{DB982FCF-5456-764A-A712-D1003B213C7A}"/>
              </a:ext>
            </a:extLst>
          </p:cNvPr>
          <p:cNvSpPr txBox="1">
            <a:spLocks/>
          </p:cNvSpPr>
          <p:nvPr/>
        </p:nvSpPr>
        <p:spPr>
          <a:xfrm>
            <a:off x="1116636" y="1138164"/>
            <a:ext cx="10082305" cy="5862320"/>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530352" algn="l">
              <a:lnSpc>
                <a:spcPct val="200000"/>
              </a:lnSpc>
              <a:buFont typeface="Wingdings" pitchFamily="2" charset="2"/>
              <a:buNone/>
            </a:pPr>
            <a:r>
              <a:rPr lang="zh-CN" altLang="en-US" sz="2200" dirty="0">
                <a:latin typeface="微软雅黑" pitchFamily="34" charset="-122"/>
                <a:ea typeface="微软雅黑" pitchFamily="34" charset="-122"/>
              </a:rPr>
              <a:t>将</a:t>
            </a:r>
            <a:r>
              <a:rPr lang="en-US" altLang="zh-CN" sz="2200" dirty="0">
                <a:latin typeface="微软雅黑" pitchFamily="34" charset="-122"/>
                <a:ea typeface="微软雅黑" pitchFamily="34" charset="-122"/>
              </a:rPr>
              <a:t>SQL</a:t>
            </a:r>
            <a:r>
              <a:rPr lang="zh-CN" altLang="en-US" sz="2200" dirty="0">
                <a:latin typeface="微软雅黑" pitchFamily="34" charset="-122"/>
                <a:ea typeface="微软雅黑" pitchFamily="34" charset="-122"/>
              </a:rPr>
              <a:t>语句发送到</a:t>
            </a:r>
            <a:r>
              <a:rPr lang="en-US" altLang="zh-CN" sz="2200" dirty="0">
                <a:latin typeface="微软雅黑" pitchFamily="34" charset="-122"/>
                <a:ea typeface="微软雅黑" pitchFamily="34" charset="-122"/>
              </a:rPr>
              <a:t>MySQL</a:t>
            </a:r>
            <a:r>
              <a:rPr lang="zh-CN" altLang="en-US" sz="2200" dirty="0">
                <a:latin typeface="微软雅黑" pitchFamily="34" charset="-122"/>
                <a:ea typeface="微软雅黑" pitchFamily="34" charset="-122"/>
              </a:rPr>
              <a:t>服务器之后，</a:t>
            </a:r>
            <a:r>
              <a:rPr lang="en-US" altLang="zh-CN" sz="2200" dirty="0">
                <a:latin typeface="微软雅黑" pitchFamily="34" charset="-122"/>
                <a:ea typeface="微软雅黑" pitchFamily="34" charset="-122"/>
              </a:rPr>
              <a:t>MySQL</a:t>
            </a:r>
            <a:r>
              <a:rPr lang="zh-CN" altLang="en-US" sz="2200" dirty="0">
                <a:latin typeface="微软雅黑" pitchFamily="34" charset="-122"/>
                <a:ea typeface="微软雅黑" pitchFamily="34" charset="-122"/>
              </a:rPr>
              <a:t>服务器会将执行</a:t>
            </a:r>
            <a:r>
              <a:rPr lang="en-US" altLang="zh-CN" sz="2200" dirty="0">
                <a:latin typeface="微软雅黑" pitchFamily="34" charset="-122"/>
                <a:ea typeface="微软雅黑" pitchFamily="34" charset="-122"/>
              </a:rPr>
              <a:t>SQL</a:t>
            </a:r>
            <a:r>
              <a:rPr lang="zh-CN" altLang="en-US" sz="2200" dirty="0">
                <a:latin typeface="微软雅黑" pitchFamily="34" charset="-122"/>
                <a:ea typeface="微软雅黑" pitchFamily="34" charset="-122"/>
              </a:rPr>
              <a:t>语句之后的结果返回给</a:t>
            </a:r>
            <a:r>
              <a:rPr lang="en-US" altLang="zh-CN" sz="2200" dirty="0">
                <a:latin typeface="微软雅黑" pitchFamily="34" charset="-122"/>
                <a:ea typeface="微软雅黑" pitchFamily="34" charset="-122"/>
              </a:rPr>
              <a:t>PHP</a:t>
            </a:r>
            <a:r>
              <a:rPr lang="zh-CN" altLang="en-US" sz="2200" dirty="0">
                <a:latin typeface="微软雅黑" pitchFamily="34" charset="-122"/>
                <a:ea typeface="微软雅黑" pitchFamily="34" charset="-122"/>
              </a:rPr>
              <a:t>端，这里的结果分为两种：</a:t>
            </a:r>
            <a:endParaRPr lang="en-US" altLang="zh-CN" sz="2200" dirty="0">
              <a:latin typeface="微软雅黑" pitchFamily="34" charset="-122"/>
              <a:ea typeface="微软雅黑" pitchFamily="34" charset="-122"/>
            </a:endParaRPr>
          </a:p>
          <a:p>
            <a:pPr algn="l">
              <a:lnSpc>
                <a:spcPct val="150000"/>
              </a:lnSpc>
              <a:buFont typeface="Wingdings" pitchFamily="2" charset="2"/>
              <a:buNone/>
            </a:pPr>
            <a:r>
              <a:rPr lang="en-US" altLang="zh-CN" sz="2200" dirty="0">
                <a:latin typeface="微软雅黑" pitchFamily="34" charset="-122"/>
                <a:ea typeface="微软雅黑" pitchFamily="34" charset="-122"/>
              </a:rPr>
              <a:t>	</a:t>
            </a:r>
            <a:r>
              <a:rPr lang="en-US" altLang="zh-CN" sz="2200" dirty="0">
                <a:solidFill>
                  <a:srgbClr val="FF0000"/>
                </a:solidFill>
                <a:latin typeface="微软雅黑" pitchFamily="34" charset="-122"/>
                <a:ea typeface="微软雅黑" pitchFamily="34" charset="-122"/>
              </a:rPr>
              <a:t>1.</a:t>
            </a:r>
            <a:r>
              <a:rPr lang="zh-CN" altLang="en-US" sz="2200" dirty="0">
                <a:solidFill>
                  <a:srgbClr val="FF0000"/>
                </a:solidFill>
                <a:latin typeface="微软雅黑" pitchFamily="34" charset="-122"/>
                <a:ea typeface="微软雅黑" pitchFamily="34" charset="-122"/>
              </a:rPr>
              <a:t> 布尔型</a:t>
            </a:r>
            <a:endParaRPr lang="en-US" altLang="zh-CN" sz="2200" dirty="0">
              <a:solidFill>
                <a:srgbClr val="FF0000"/>
              </a:solidFill>
              <a:latin typeface="微软雅黑" pitchFamily="34" charset="-122"/>
              <a:ea typeface="微软雅黑" pitchFamily="34" charset="-122"/>
            </a:endParaRPr>
          </a:p>
          <a:p>
            <a:pPr algn="l">
              <a:lnSpc>
                <a:spcPct val="150000"/>
              </a:lnSpc>
              <a:buFont typeface="Wingdings" pitchFamily="2" charset="2"/>
              <a:buNone/>
            </a:pPr>
            <a:r>
              <a:rPr lang="en-US" altLang="zh-CN" sz="2200" dirty="0">
                <a:solidFill>
                  <a:srgbClr val="FF0000"/>
                </a:solidFill>
                <a:latin typeface="微软雅黑" pitchFamily="34" charset="-122"/>
                <a:ea typeface="微软雅黑" pitchFamily="34" charset="-122"/>
              </a:rPr>
              <a:t>	2.</a:t>
            </a:r>
            <a:r>
              <a:rPr lang="zh-CN" altLang="en-US" sz="2200" dirty="0">
                <a:solidFill>
                  <a:srgbClr val="FF0000"/>
                </a:solidFill>
                <a:latin typeface="微软雅黑" pitchFamily="34" charset="-122"/>
                <a:ea typeface="微软雅黑" pitchFamily="34" charset="-122"/>
              </a:rPr>
              <a:t> 结果集资源类型</a:t>
            </a:r>
            <a:endParaRPr lang="en-US" altLang="zh-CN" sz="2200" dirty="0">
              <a:solidFill>
                <a:srgbClr val="FF0000"/>
              </a:solidFill>
              <a:latin typeface="微软雅黑" pitchFamily="34" charset="-122"/>
              <a:ea typeface="微软雅黑" pitchFamily="34" charset="-122"/>
            </a:endParaRPr>
          </a:p>
          <a:p>
            <a:pPr indent="530352" algn="l">
              <a:lnSpc>
                <a:spcPct val="200000"/>
              </a:lnSpc>
              <a:buFont typeface="Wingdings" pitchFamily="2" charset="2"/>
              <a:buNone/>
            </a:pPr>
            <a:r>
              <a:rPr lang="zh-CN" altLang="en-US" sz="2200" dirty="0">
                <a:solidFill>
                  <a:srgbClr val="262626"/>
                </a:solidFill>
                <a:latin typeface="微软雅黑" pitchFamily="34" charset="-122"/>
                <a:ea typeface="微软雅黑" pitchFamily="34" charset="-122"/>
              </a:rPr>
              <a:t>当我们执行的</a:t>
            </a:r>
            <a:r>
              <a:rPr lang="en-US" altLang="zh-CN" sz="2200" dirty="0">
                <a:solidFill>
                  <a:srgbClr val="262626"/>
                </a:solidFill>
                <a:latin typeface="微软雅黑" pitchFamily="34" charset="-122"/>
                <a:ea typeface="微软雅黑" pitchFamily="34" charset="-122"/>
              </a:rPr>
              <a:t>SQL</a:t>
            </a:r>
            <a:r>
              <a:rPr lang="zh-CN" altLang="en-US" sz="2200" dirty="0">
                <a:solidFill>
                  <a:srgbClr val="262626"/>
                </a:solidFill>
                <a:latin typeface="微软雅黑" pitchFamily="34" charset="-122"/>
                <a:ea typeface="微软雅黑" pitchFamily="34" charset="-122"/>
              </a:rPr>
              <a:t>语句是</a:t>
            </a:r>
            <a:r>
              <a:rPr lang="en-US" altLang="zh-CN" sz="2200" dirty="0">
                <a:solidFill>
                  <a:srgbClr val="262626"/>
                </a:solidFill>
                <a:latin typeface="微软雅黑" pitchFamily="34" charset="-122"/>
                <a:ea typeface="微软雅黑" pitchFamily="34" charset="-122"/>
              </a:rPr>
              <a:t>DML</a:t>
            </a:r>
            <a:r>
              <a:rPr lang="zh-CN" altLang="en-US" sz="2200" dirty="0">
                <a:solidFill>
                  <a:srgbClr val="262626"/>
                </a:solidFill>
                <a:latin typeface="微软雅黑" pitchFamily="34" charset="-122"/>
                <a:ea typeface="微软雅黑" pitchFamily="34" charset="-122"/>
              </a:rPr>
              <a:t>语句，也就是</a:t>
            </a:r>
            <a:r>
              <a:rPr lang="zh-CN" altLang="en-US" sz="2200" dirty="0">
                <a:solidFill>
                  <a:srgbClr val="FF0000"/>
                </a:solidFill>
                <a:latin typeface="微软雅黑" pitchFamily="34" charset="-122"/>
                <a:ea typeface="微软雅黑" pitchFamily="34" charset="-122"/>
              </a:rPr>
              <a:t>增、删、改三种语句，这时</a:t>
            </a:r>
            <a:r>
              <a:rPr lang="en-US" altLang="zh-CN" sz="2200" dirty="0" err="1">
                <a:solidFill>
                  <a:srgbClr val="FF0000"/>
                </a:solidFill>
                <a:latin typeface="微软雅黑" pitchFamily="34" charset="-122"/>
                <a:ea typeface="微软雅黑" pitchFamily="34" charset="-122"/>
              </a:rPr>
              <a:t>mysqli_query</a:t>
            </a:r>
            <a:r>
              <a:rPr lang="en-US" altLang="zh-CN" sz="2200" dirty="0">
                <a:solidFill>
                  <a:srgbClr val="FF0000"/>
                </a:solidFill>
                <a:latin typeface="微软雅黑" pitchFamily="34" charset="-122"/>
                <a:ea typeface="微软雅黑" pitchFamily="34" charset="-122"/>
              </a:rPr>
              <a:t>()</a:t>
            </a:r>
            <a:r>
              <a:rPr lang="zh-CN" altLang="en-US" sz="2200" dirty="0">
                <a:solidFill>
                  <a:srgbClr val="FF0000"/>
                </a:solidFill>
                <a:latin typeface="微软雅黑" pitchFamily="34" charset="-122"/>
                <a:ea typeface="微软雅黑" pitchFamily="34" charset="-122"/>
              </a:rPr>
              <a:t>返回的类型是布尔类型</a:t>
            </a:r>
            <a:r>
              <a:rPr lang="zh-CN" altLang="en-US" sz="2200" dirty="0">
                <a:solidFill>
                  <a:srgbClr val="262626"/>
                </a:solidFill>
                <a:latin typeface="微软雅黑" pitchFamily="34" charset="-122"/>
                <a:ea typeface="微软雅黑" pitchFamily="34" charset="-122"/>
              </a:rPr>
              <a:t>，执行成功返回真，失败返回假。但有时</a:t>
            </a:r>
            <a:r>
              <a:rPr lang="en-US" altLang="zh-CN" sz="2200" dirty="0">
                <a:solidFill>
                  <a:srgbClr val="262626"/>
                </a:solidFill>
                <a:latin typeface="微软雅黑" pitchFamily="34" charset="-122"/>
                <a:ea typeface="微软雅黑" pitchFamily="34" charset="-122"/>
              </a:rPr>
              <a:t>SQL</a:t>
            </a:r>
            <a:r>
              <a:rPr lang="zh-CN" altLang="en-US" sz="2200" dirty="0">
                <a:solidFill>
                  <a:srgbClr val="262626"/>
                </a:solidFill>
                <a:latin typeface="微软雅黑" pitchFamily="34" charset="-122"/>
                <a:ea typeface="微软雅黑" pitchFamily="34" charset="-122"/>
              </a:rPr>
              <a:t>语句执行成功，我们不清楚受影响行数，那么可以使用</a:t>
            </a:r>
            <a:r>
              <a:rPr lang="en-US" altLang="zh-CN" sz="2200" dirty="0" err="1">
                <a:solidFill>
                  <a:srgbClr val="FF0000"/>
                </a:solidFill>
                <a:latin typeface="微软雅黑" pitchFamily="34" charset="-122"/>
                <a:ea typeface="微软雅黑" pitchFamily="34" charset="-122"/>
              </a:rPr>
              <a:t>mysqli_affected_rows</a:t>
            </a:r>
            <a:r>
              <a:rPr lang="en-US" altLang="zh-CN" sz="2200" dirty="0">
                <a:solidFill>
                  <a:srgbClr val="FF0000"/>
                </a:solidFill>
                <a:latin typeface="微软雅黑" pitchFamily="34" charset="-122"/>
                <a:ea typeface="微软雅黑" pitchFamily="34" charset="-122"/>
              </a:rPr>
              <a:t>()</a:t>
            </a:r>
            <a:r>
              <a:rPr lang="zh-CN" altLang="en-US" sz="2200" dirty="0">
                <a:solidFill>
                  <a:srgbClr val="262626"/>
                </a:solidFill>
                <a:latin typeface="微软雅黑" pitchFamily="34" charset="-122"/>
                <a:ea typeface="微软雅黑" pitchFamily="34" charset="-122"/>
              </a:rPr>
              <a:t>函数返回受影响行数。</a:t>
            </a:r>
            <a:endParaRPr lang="en-US" altLang="zh-CN" sz="2200" dirty="0">
              <a:solidFill>
                <a:srgbClr val="262626"/>
              </a:solidFill>
              <a:latin typeface="微软雅黑" pitchFamily="34" charset="-122"/>
              <a:ea typeface="微软雅黑" pitchFamily="34" charset="-122"/>
            </a:endParaRPr>
          </a:p>
        </p:txBody>
      </p:sp>
      <p:sp>
        <p:nvSpPr>
          <p:cNvPr id="9" name="标题 1">
            <a:extLst>
              <a:ext uri="{FF2B5EF4-FFF2-40B4-BE49-F238E27FC236}">
                <a16:creationId xmlns:a16="http://schemas.microsoft.com/office/drawing/2014/main" id="{98C66C7E-860C-AB43-A04F-1CCDF7624F87}"/>
              </a:ext>
            </a:extLst>
          </p:cNvPr>
          <p:cNvSpPr txBox="1">
            <a:spLocks/>
          </p:cNvSpPr>
          <p:nvPr/>
        </p:nvSpPr>
        <p:spPr>
          <a:xfrm>
            <a:off x="578804" y="773766"/>
            <a:ext cx="2882151" cy="571480"/>
          </a:xfrm>
          <a:prstGeom prst="rect">
            <a:avLst/>
          </a:prstGeom>
        </p:spPr>
        <p:txBody>
          <a:bodyPr vert="horz" lIns="91440" tIns="45720" rIns="91440" bIns="45720" rtlCol="0" anchor="b">
            <a:normAutofit/>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r>
              <a:rPr lang="en-US" altLang="zh-CN" sz="2800" dirty="0">
                <a:solidFill>
                  <a:srgbClr val="262626"/>
                </a:solidFill>
                <a:latin typeface="微软雅黑" charset="0"/>
                <a:ea typeface="微软雅黑" charset="0"/>
              </a:rPr>
              <a:t>3.2.6</a:t>
            </a:r>
            <a:r>
              <a:rPr lang="zh-CN" altLang="en-US" sz="2800" dirty="0">
                <a:solidFill>
                  <a:srgbClr val="262626"/>
                </a:solidFill>
                <a:latin typeface="微软雅黑" charset="0"/>
                <a:ea typeface="微软雅黑" charset="0"/>
              </a:rPr>
              <a:t> 处理结果</a:t>
            </a:r>
            <a:endParaRPr lang="en-US" altLang="zh-CN" sz="2800" dirty="0">
              <a:solidFill>
                <a:srgbClr val="262626"/>
              </a:solidFill>
              <a:latin typeface="微软雅黑" charset="0"/>
              <a:ea typeface="微软雅黑" charset="0"/>
            </a:endParaRPr>
          </a:p>
        </p:txBody>
      </p:sp>
    </p:spTree>
    <p:extLst>
      <p:ext uri="{BB962C8B-B14F-4D97-AF65-F5344CB8AC3E}">
        <p14:creationId xmlns:p14="http://schemas.microsoft.com/office/powerpoint/2010/main" val="30851750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66</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2800" dirty="0">
                <a:solidFill>
                  <a:schemeClr val="bg1"/>
                </a:solidFill>
                <a:latin typeface="Microsoft YaHei" panose="020B0503020204020204" pitchFamily="34" charset="-122"/>
                <a:ea typeface="Microsoft YaHei" panose="020B0503020204020204" pitchFamily="34" charset="-122"/>
                <a:cs typeface="+mj-cs"/>
              </a:rPr>
              <a:t>3.2 PHP</a:t>
            </a:r>
            <a:r>
              <a:rPr lang="zh-CN" altLang="en-US" sz="2800" dirty="0">
                <a:solidFill>
                  <a:schemeClr val="bg1"/>
                </a:solidFill>
                <a:latin typeface="Microsoft YaHei" panose="020B0503020204020204" pitchFamily="34" charset="-122"/>
                <a:ea typeface="Microsoft YaHei" panose="020B0503020204020204" pitchFamily="34" charset="-122"/>
                <a:cs typeface="+mj-cs"/>
              </a:rPr>
              <a:t>访问</a:t>
            </a:r>
            <a:r>
              <a:rPr lang="en-US" altLang="zh-CN" sz="2800" dirty="0">
                <a:solidFill>
                  <a:schemeClr val="bg1"/>
                </a:solidFill>
                <a:latin typeface="Microsoft YaHei" panose="020B0503020204020204" pitchFamily="34" charset="-122"/>
                <a:ea typeface="Microsoft YaHei" panose="020B0503020204020204" pitchFamily="34" charset="-122"/>
                <a:cs typeface="+mj-cs"/>
              </a:rPr>
              <a:t>MySQL</a:t>
            </a:r>
            <a:r>
              <a:rPr lang="zh-CN" altLang="en-US" sz="2800" dirty="0">
                <a:solidFill>
                  <a:schemeClr val="bg1"/>
                </a:solidFill>
                <a:latin typeface="Microsoft YaHei" panose="020B0503020204020204" pitchFamily="34" charset="-122"/>
                <a:ea typeface="Microsoft YaHei" panose="020B0503020204020204" pitchFamily="34" charset="-122"/>
                <a:cs typeface="+mj-cs"/>
              </a:rPr>
              <a:t>数据库服务器流程的八个步骤</a:t>
            </a:r>
          </a:p>
        </p:txBody>
      </p:sp>
      <p:sp>
        <p:nvSpPr>
          <p:cNvPr id="5" name="标题 1">
            <a:extLst>
              <a:ext uri="{FF2B5EF4-FFF2-40B4-BE49-F238E27FC236}">
                <a16:creationId xmlns:a16="http://schemas.microsoft.com/office/drawing/2014/main" id="{6500CA1C-1804-854E-B87D-19680E9F4343}"/>
              </a:ext>
            </a:extLst>
          </p:cNvPr>
          <p:cNvSpPr txBox="1">
            <a:spLocks/>
          </p:cNvSpPr>
          <p:nvPr/>
        </p:nvSpPr>
        <p:spPr>
          <a:xfrm>
            <a:off x="578804" y="773766"/>
            <a:ext cx="2882151" cy="571480"/>
          </a:xfrm>
          <a:prstGeom prst="rect">
            <a:avLst/>
          </a:prstGeom>
        </p:spPr>
        <p:txBody>
          <a:bodyPr vert="horz" lIns="91440" tIns="45720" rIns="91440" bIns="45720" rtlCol="0" anchor="b">
            <a:normAutofit/>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r>
              <a:rPr lang="en-US" altLang="zh-CN" sz="2800" dirty="0">
                <a:solidFill>
                  <a:srgbClr val="262626"/>
                </a:solidFill>
                <a:latin typeface="微软雅黑" charset="0"/>
                <a:ea typeface="微软雅黑" charset="0"/>
              </a:rPr>
              <a:t>3.2.6</a:t>
            </a:r>
            <a:r>
              <a:rPr lang="zh-CN" altLang="en-US" sz="2800" dirty="0">
                <a:solidFill>
                  <a:srgbClr val="262626"/>
                </a:solidFill>
                <a:latin typeface="微软雅黑" charset="0"/>
                <a:ea typeface="微软雅黑" charset="0"/>
              </a:rPr>
              <a:t> 处理结果</a:t>
            </a:r>
            <a:endParaRPr lang="en-US" altLang="zh-CN" sz="2800" dirty="0">
              <a:solidFill>
                <a:srgbClr val="262626"/>
              </a:solidFill>
              <a:latin typeface="微软雅黑" charset="0"/>
              <a:ea typeface="微软雅黑" charset="0"/>
            </a:endParaRPr>
          </a:p>
        </p:txBody>
      </p:sp>
      <p:sp>
        <p:nvSpPr>
          <p:cNvPr id="8" name="内容占位符 2">
            <a:extLst>
              <a:ext uri="{FF2B5EF4-FFF2-40B4-BE49-F238E27FC236}">
                <a16:creationId xmlns:a16="http://schemas.microsoft.com/office/drawing/2014/main" id="{131072C5-CCEB-7445-9A9B-DCCC1F7467E5}"/>
              </a:ext>
            </a:extLst>
          </p:cNvPr>
          <p:cNvSpPr txBox="1">
            <a:spLocks/>
          </p:cNvSpPr>
          <p:nvPr/>
        </p:nvSpPr>
        <p:spPr>
          <a:xfrm>
            <a:off x="878355" y="1212830"/>
            <a:ext cx="10625387" cy="5084445"/>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457200" algn="l">
              <a:lnSpc>
                <a:spcPct val="160000"/>
              </a:lnSpc>
              <a:buFont typeface="Wingdings" pitchFamily="2" charset="2"/>
              <a:buNone/>
            </a:pPr>
            <a:r>
              <a:rPr lang="zh-CN" altLang="en-US"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当我们执行的是</a:t>
            </a:r>
            <a:r>
              <a:rPr lang="en-US" altLang="zh-CN"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DQL</a:t>
            </a:r>
            <a:r>
              <a:rPr lang="zh-CN" altLang="en-US"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语句，也就是查询语句，</a:t>
            </a:r>
            <a:r>
              <a:rPr lang="en-US" altLang="zh-CN" sz="2200" dirty="0" err="1">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mysqli_query</a:t>
            </a:r>
            <a:r>
              <a:rPr lang="en-US" altLang="zh-CN"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函数将返回的是结果集资源类型，我们可以使用</a:t>
            </a:r>
            <a:r>
              <a:rPr lang="en-US" altLang="zh-CN" sz="2200" dirty="0" err="1">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mysqli_num_rows</a:t>
            </a:r>
            <a:r>
              <a:rPr lang="en-US" altLang="zh-CN"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($result)</a:t>
            </a:r>
            <a:r>
              <a:rPr lang="zh-CN" altLang="en-US"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函数来获取结果集当中的记录条数，但是我们无法将结果集资源当中的数据得到，因此</a:t>
            </a:r>
            <a:r>
              <a:rPr lang="en-US" altLang="zh-CN"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PHP</a:t>
            </a:r>
            <a:r>
              <a:rPr lang="zh-CN" altLang="en-US"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为我们提供了</a:t>
            </a:r>
            <a:r>
              <a:rPr lang="en-US" altLang="zh-CN"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4</a:t>
            </a:r>
            <a:r>
              <a:rPr lang="zh-CN" altLang="en-US"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rPr>
              <a:t>个函数，来解析此结果集资源：</a:t>
            </a:r>
            <a:endParaRPr lang="en-US" altLang="zh-CN" sz="2200" dirty="0">
              <a:solidFill>
                <a:srgbClr val="262626"/>
              </a:solidFill>
              <a:latin typeface="Times New Roman" panose="02020603050405020304" pitchFamily="18" charset="0"/>
              <a:ea typeface="Microsoft YaHei" panose="020B0503020204020204" pitchFamily="34" charset="-122"/>
              <a:cs typeface="Times New Roman" panose="02020603050405020304" pitchFamily="18" charset="0"/>
            </a:endParaRPr>
          </a:p>
          <a:p>
            <a:pPr algn="l">
              <a:lnSpc>
                <a:spcPct val="150000"/>
              </a:lnSpc>
              <a:buFont typeface="Wingdings" pitchFamily="2" charset="2"/>
              <a:buNone/>
            </a:pPr>
            <a:r>
              <a:rPr lang="zh-CN"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2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mysqli</a:t>
            </a:r>
            <a:r>
              <a:rPr lang="zh-CN"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_</a:t>
            </a:r>
            <a:r>
              <a:rPr lang="en-US" altLang="zh-CN" sz="22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fetch_array</a:t>
            </a:r>
            <a:r>
              <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返回索引和关联的混合数组</a:t>
            </a:r>
            <a:endPar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endParaRPr>
          </a:p>
          <a:p>
            <a:pPr algn="l">
              <a:lnSpc>
                <a:spcPct val="150000"/>
              </a:lnSpc>
              <a:buFont typeface="Wingdings" pitchFamily="2" charset="2"/>
              <a:buNone/>
            </a:pPr>
            <a:r>
              <a:rPr lang="zh-CN"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2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mysqli_fetch_assoc</a:t>
            </a:r>
            <a:r>
              <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返回关联数组</a:t>
            </a:r>
            <a:endPar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endParaRPr>
          </a:p>
          <a:p>
            <a:pPr algn="l">
              <a:lnSpc>
                <a:spcPct val="150000"/>
              </a:lnSpc>
              <a:buFont typeface="Wingdings" pitchFamily="2" charset="2"/>
              <a:buNone/>
            </a:pPr>
            <a:r>
              <a:rPr lang="zh-CN"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2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mysqli_fetch_row</a:t>
            </a:r>
            <a:r>
              <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返回索引数组</a:t>
            </a:r>
            <a:endPar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endParaRPr>
          </a:p>
          <a:p>
            <a:pPr algn="l">
              <a:lnSpc>
                <a:spcPct val="150000"/>
              </a:lnSpc>
              <a:buFont typeface="Wingdings" pitchFamily="2" charset="2"/>
              <a:buNone/>
            </a:pPr>
            <a:r>
              <a:rPr lang="zh-CN"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2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mysqli_fetch_object</a:t>
            </a:r>
            <a:r>
              <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返回一个对象</a:t>
            </a:r>
            <a:endParaRPr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067615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67</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2800" dirty="0">
                <a:solidFill>
                  <a:schemeClr val="bg1"/>
                </a:solidFill>
                <a:latin typeface="Microsoft YaHei" panose="020B0503020204020204" pitchFamily="34" charset="-122"/>
                <a:ea typeface="Microsoft YaHei" panose="020B0503020204020204" pitchFamily="34" charset="-122"/>
                <a:cs typeface="+mj-cs"/>
              </a:rPr>
              <a:t>3.2 PHP</a:t>
            </a:r>
            <a:r>
              <a:rPr lang="zh-CN" altLang="en-US" sz="2800" dirty="0">
                <a:solidFill>
                  <a:schemeClr val="bg1"/>
                </a:solidFill>
                <a:latin typeface="Microsoft YaHei" panose="020B0503020204020204" pitchFamily="34" charset="-122"/>
                <a:ea typeface="Microsoft YaHei" panose="020B0503020204020204" pitchFamily="34" charset="-122"/>
                <a:cs typeface="+mj-cs"/>
              </a:rPr>
              <a:t>访问</a:t>
            </a:r>
            <a:r>
              <a:rPr lang="en-US" altLang="zh-CN" sz="2800" dirty="0">
                <a:solidFill>
                  <a:schemeClr val="bg1"/>
                </a:solidFill>
                <a:latin typeface="Microsoft YaHei" panose="020B0503020204020204" pitchFamily="34" charset="-122"/>
                <a:ea typeface="Microsoft YaHei" panose="020B0503020204020204" pitchFamily="34" charset="-122"/>
                <a:cs typeface="+mj-cs"/>
              </a:rPr>
              <a:t>MySQL</a:t>
            </a:r>
            <a:r>
              <a:rPr lang="zh-CN" altLang="en-US" sz="2800" dirty="0">
                <a:solidFill>
                  <a:schemeClr val="bg1"/>
                </a:solidFill>
                <a:latin typeface="Microsoft YaHei" panose="020B0503020204020204" pitchFamily="34" charset="-122"/>
                <a:ea typeface="Microsoft YaHei" panose="020B0503020204020204" pitchFamily="34" charset="-122"/>
                <a:cs typeface="+mj-cs"/>
              </a:rPr>
              <a:t>数据库服务器流程的八个步骤</a:t>
            </a:r>
          </a:p>
        </p:txBody>
      </p:sp>
      <p:sp>
        <p:nvSpPr>
          <p:cNvPr id="5" name="标题 1">
            <a:extLst>
              <a:ext uri="{FF2B5EF4-FFF2-40B4-BE49-F238E27FC236}">
                <a16:creationId xmlns:a16="http://schemas.microsoft.com/office/drawing/2014/main" id="{6500CA1C-1804-854E-B87D-19680E9F4343}"/>
              </a:ext>
            </a:extLst>
          </p:cNvPr>
          <p:cNvSpPr txBox="1">
            <a:spLocks/>
          </p:cNvSpPr>
          <p:nvPr/>
        </p:nvSpPr>
        <p:spPr>
          <a:xfrm>
            <a:off x="578804" y="773766"/>
            <a:ext cx="2842822" cy="571480"/>
          </a:xfrm>
          <a:prstGeom prst="rect">
            <a:avLst/>
          </a:prstGeom>
        </p:spPr>
        <p:txBody>
          <a:bodyPr vert="horz" lIns="91440" tIns="45720" rIns="91440" bIns="45720" rtlCol="0" anchor="b">
            <a:normAutofit/>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r>
              <a:rPr lang="en-US" altLang="zh-CN" sz="2800" dirty="0">
                <a:solidFill>
                  <a:srgbClr val="262626"/>
                </a:solidFill>
                <a:latin typeface="微软雅黑" charset="0"/>
                <a:ea typeface="微软雅黑" charset="0"/>
              </a:rPr>
              <a:t>3.2.6</a:t>
            </a:r>
            <a:r>
              <a:rPr lang="zh-CN" altLang="en-US" sz="2800" dirty="0">
                <a:solidFill>
                  <a:srgbClr val="262626"/>
                </a:solidFill>
                <a:latin typeface="微软雅黑" charset="0"/>
                <a:ea typeface="微软雅黑" charset="0"/>
              </a:rPr>
              <a:t> 处理结果</a:t>
            </a:r>
            <a:endParaRPr lang="en-US" altLang="zh-CN" sz="2800" dirty="0">
              <a:solidFill>
                <a:srgbClr val="262626"/>
              </a:solidFill>
              <a:latin typeface="微软雅黑" charset="0"/>
              <a:ea typeface="微软雅黑" charset="0"/>
            </a:endParaRPr>
          </a:p>
        </p:txBody>
      </p:sp>
      <p:sp>
        <p:nvSpPr>
          <p:cNvPr id="6" name="内容占位符 2">
            <a:extLst>
              <a:ext uri="{FF2B5EF4-FFF2-40B4-BE49-F238E27FC236}">
                <a16:creationId xmlns:a16="http://schemas.microsoft.com/office/drawing/2014/main" id="{13E5FBB7-1AA2-BC4F-8EBF-553B6E7D9541}"/>
              </a:ext>
            </a:extLst>
          </p:cNvPr>
          <p:cNvSpPr txBox="1">
            <a:spLocks/>
          </p:cNvSpPr>
          <p:nvPr/>
        </p:nvSpPr>
        <p:spPr>
          <a:xfrm>
            <a:off x="1016256" y="1250506"/>
            <a:ext cx="10159488" cy="5027295"/>
          </a:xfrm>
          <a:prstGeom prst="rect">
            <a:avLst/>
          </a:prstGeom>
        </p:spPr>
        <p:txBody>
          <a:bodyPr vert="horz" lIns="91440" tIns="45720" rIns="91440" bIns="45720" rtlCol="0">
            <a:normAutofit lnSpcReduction="10000"/>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530352" algn="l">
              <a:lnSpc>
                <a:spcPct val="200000"/>
              </a:lnSpc>
              <a:buFont typeface="Wingdings" pitchFamily="2" charset="2"/>
              <a:buNone/>
            </a:pPr>
            <a:r>
              <a:rPr kumimoji="1" lang="zh-TW" altLang="en-US" sz="2200" dirty="0">
                <a:latin typeface="Times New Roman" panose="02020603050405020304" pitchFamily="18" charset="0"/>
                <a:ea typeface="微软雅黑" pitchFamily="34" charset="-122"/>
                <a:cs typeface="Times New Roman" panose="02020603050405020304" pitchFamily="18" charset="0"/>
              </a:rPr>
              <a:t>如果没有特殊要求，尽量不要去使用</a:t>
            </a:r>
            <a:r>
              <a:rPr kumimoji="1" lang="en-US" altLang="zh-TW" sz="2200" dirty="0" err="1">
                <a:latin typeface="Times New Roman" panose="02020603050405020304" pitchFamily="18" charset="0"/>
                <a:ea typeface="微软雅黑" pitchFamily="34" charset="-122"/>
                <a:cs typeface="Times New Roman" panose="02020603050405020304" pitchFamily="18" charset="0"/>
              </a:rPr>
              <a:t>mysqli_fetch_array</a:t>
            </a:r>
            <a:r>
              <a:rPr kumimoji="1" lang="en-US" altLang="zh-TW" sz="2200" dirty="0">
                <a:latin typeface="Times New Roman" panose="02020603050405020304" pitchFamily="18" charset="0"/>
                <a:ea typeface="微软雅黑" pitchFamily="34" charset="-122"/>
                <a:cs typeface="Times New Roman" panose="02020603050405020304" pitchFamily="18" charset="0"/>
              </a:rPr>
              <a:t>()</a:t>
            </a:r>
            <a:r>
              <a:rPr kumimoji="1" lang="zh-TW" altLang="en-US" sz="2200" dirty="0">
                <a:latin typeface="Times New Roman" panose="02020603050405020304" pitchFamily="18" charset="0"/>
                <a:ea typeface="微软雅黑" pitchFamily="34" charset="-122"/>
                <a:cs typeface="Times New Roman" panose="02020603050405020304" pitchFamily="18" charset="0"/>
              </a:rPr>
              <a:t>方法。使用</a:t>
            </a:r>
            <a:r>
              <a:rPr kumimoji="1" lang="en-US" altLang="zh-TW" sz="2200" dirty="0" err="1">
                <a:latin typeface="Times New Roman" panose="02020603050405020304" pitchFamily="18" charset="0"/>
                <a:ea typeface="微软雅黑" pitchFamily="34" charset="-122"/>
                <a:cs typeface="Times New Roman" panose="02020603050405020304" pitchFamily="18" charset="0"/>
              </a:rPr>
              <a:t>mysqli_fetch_row</a:t>
            </a:r>
            <a:r>
              <a:rPr kumimoji="1" lang="en-US" altLang="zh-TW" sz="2200" dirty="0">
                <a:latin typeface="Times New Roman" panose="02020603050405020304" pitchFamily="18" charset="0"/>
                <a:ea typeface="微软雅黑" pitchFamily="34" charset="-122"/>
                <a:cs typeface="Times New Roman" panose="02020603050405020304" pitchFamily="18" charset="0"/>
              </a:rPr>
              <a:t>()</a:t>
            </a:r>
            <a:r>
              <a:rPr kumimoji="1" lang="zh-TW" altLang="en-US" sz="2200" dirty="0">
                <a:latin typeface="Times New Roman" panose="02020603050405020304" pitchFamily="18" charset="0"/>
                <a:ea typeface="微软雅黑" pitchFamily="34" charset="-122"/>
                <a:cs typeface="Times New Roman" panose="02020603050405020304" pitchFamily="18" charset="0"/>
              </a:rPr>
              <a:t>或</a:t>
            </a:r>
            <a:r>
              <a:rPr kumimoji="1" lang="en-US" altLang="zh-TW" sz="2200" dirty="0" err="1">
                <a:latin typeface="Times New Roman" panose="02020603050405020304" pitchFamily="18" charset="0"/>
                <a:ea typeface="微软雅黑" pitchFamily="34" charset="-122"/>
                <a:cs typeface="Times New Roman" panose="02020603050405020304" pitchFamily="18" charset="0"/>
              </a:rPr>
              <a:t>mysqli_fetch_assoc</a:t>
            </a:r>
            <a:r>
              <a:rPr kumimoji="1" lang="en-US" altLang="zh-TW" sz="2200" dirty="0">
                <a:latin typeface="Times New Roman" panose="02020603050405020304" pitchFamily="18" charset="0"/>
                <a:ea typeface="微软雅黑" pitchFamily="34" charset="-122"/>
                <a:cs typeface="Times New Roman" panose="02020603050405020304" pitchFamily="18" charset="0"/>
              </a:rPr>
              <a:t>()</a:t>
            </a:r>
            <a:r>
              <a:rPr kumimoji="1" lang="zh-TW" altLang="en-US" sz="2200" dirty="0">
                <a:latin typeface="Times New Roman" panose="02020603050405020304" pitchFamily="18" charset="0"/>
                <a:ea typeface="微软雅黑" pitchFamily="34" charset="-122"/>
                <a:cs typeface="Times New Roman" panose="02020603050405020304" pitchFamily="18" charset="0"/>
              </a:rPr>
              <a:t>函数实现相同的功能，</a:t>
            </a:r>
            <a:r>
              <a:rPr kumimoji="1" lang="zh-TW" altLang="en-US" sz="2200" b="1" dirty="0">
                <a:latin typeface="Times New Roman" panose="02020603050405020304" pitchFamily="18" charset="0"/>
                <a:ea typeface="微软雅黑" pitchFamily="34" charset="-122"/>
                <a:cs typeface="Times New Roman" panose="02020603050405020304" pitchFamily="18" charset="0"/>
              </a:rPr>
              <a:t>效率会更高一些</a:t>
            </a:r>
            <a:r>
              <a:rPr kumimoji="1" lang="zh-TW" altLang="en-US" sz="2200" dirty="0">
                <a:latin typeface="Times New Roman" panose="02020603050405020304" pitchFamily="18" charset="0"/>
                <a:ea typeface="微软雅黑" pitchFamily="34" charset="-122"/>
                <a:cs typeface="Times New Roman" panose="02020603050405020304" pitchFamily="18" charset="0"/>
              </a:rPr>
              <a:t>。</a:t>
            </a:r>
            <a:r>
              <a:rPr kumimoji="1" lang="zh-CN" altLang="en-US" sz="2200" dirty="0">
                <a:latin typeface="Times New Roman" panose="02020603050405020304" pitchFamily="18" charset="0"/>
                <a:ea typeface="微软雅黑" pitchFamily="34" charset="-122"/>
                <a:cs typeface="Times New Roman" panose="02020603050405020304" pitchFamily="18" charset="0"/>
              </a:rPr>
              <a:t>上述四个函数每执行一次，结果集资源的指针都将向后移动一位。当到最后一位时，将返回布尔类型的</a:t>
            </a:r>
            <a:r>
              <a:rPr kumimoji="1" lang="en-US" altLang="zh-CN" sz="2200" dirty="0">
                <a:latin typeface="Times New Roman" panose="02020603050405020304" pitchFamily="18" charset="0"/>
                <a:ea typeface="微软雅黑" pitchFamily="34" charset="-122"/>
                <a:cs typeface="Times New Roman" panose="02020603050405020304" pitchFamily="18" charset="0"/>
              </a:rPr>
              <a:t>FALSE</a:t>
            </a:r>
            <a:r>
              <a:rPr kumimoji="1" lang="zh-CN" altLang="en-US" sz="2200" dirty="0">
                <a:latin typeface="Times New Roman" panose="02020603050405020304" pitchFamily="18" charset="0"/>
                <a:ea typeface="微软雅黑" pitchFamily="34" charset="-122"/>
                <a:cs typeface="Times New Roman" panose="02020603050405020304" pitchFamily="18" charset="0"/>
              </a:rPr>
              <a:t>。因此，我们可以使用条件型循环</a:t>
            </a:r>
            <a:r>
              <a:rPr kumimoji="1" lang="en-US" altLang="zh-CN" sz="2200" dirty="0">
                <a:latin typeface="Times New Roman" panose="02020603050405020304" pitchFamily="18" charset="0"/>
                <a:ea typeface="微软雅黑" pitchFamily="34" charset="-122"/>
                <a:cs typeface="Times New Roman" panose="02020603050405020304" pitchFamily="18" charset="0"/>
              </a:rPr>
              <a:t>while</a:t>
            </a:r>
            <a:r>
              <a:rPr kumimoji="1" lang="zh-CN" altLang="en-US" sz="2200" dirty="0">
                <a:latin typeface="Times New Roman" panose="02020603050405020304" pitchFamily="18" charset="0"/>
                <a:ea typeface="微软雅黑" pitchFamily="34" charset="-122"/>
                <a:cs typeface="Times New Roman" panose="02020603050405020304" pitchFamily="18" charset="0"/>
              </a:rPr>
              <a:t>配合上述四个函数来使用，以</a:t>
            </a:r>
            <a:r>
              <a:rPr kumimoji="1" lang="en-US" altLang="zh-CN" sz="2200" dirty="0" err="1">
                <a:latin typeface="Times New Roman" panose="02020603050405020304" pitchFamily="18" charset="0"/>
                <a:ea typeface="微软雅黑" pitchFamily="34" charset="-122"/>
                <a:cs typeface="Times New Roman" panose="02020603050405020304" pitchFamily="18" charset="0"/>
              </a:rPr>
              <a:t>mysqli_fetch_assoc</a:t>
            </a:r>
            <a:r>
              <a:rPr kumimoji="1" lang="en-US" altLang="zh-CN" sz="2200" dirty="0">
                <a:latin typeface="Times New Roman" panose="02020603050405020304" pitchFamily="18" charset="0"/>
                <a:ea typeface="微软雅黑" pitchFamily="34" charset="-122"/>
                <a:cs typeface="Times New Roman" panose="02020603050405020304" pitchFamily="18" charset="0"/>
              </a:rPr>
              <a:t>()</a:t>
            </a:r>
            <a:r>
              <a:rPr kumimoji="1" lang="zh-CN" altLang="en-US" sz="2200" dirty="0">
                <a:latin typeface="Times New Roman" panose="02020603050405020304" pitchFamily="18" charset="0"/>
                <a:ea typeface="微软雅黑" pitchFamily="34" charset="-122"/>
                <a:cs typeface="Times New Roman" panose="02020603050405020304" pitchFamily="18" charset="0"/>
              </a:rPr>
              <a:t>函数为例，如下所示：</a:t>
            </a:r>
            <a:endParaRPr kumimoji="1" lang="en-US" altLang="zh-CN" sz="2200" dirty="0">
              <a:latin typeface="Times New Roman" panose="02020603050405020304" pitchFamily="18" charset="0"/>
              <a:ea typeface="微软雅黑" pitchFamily="34" charset="-122"/>
              <a:cs typeface="Times New Roman" panose="02020603050405020304" pitchFamily="18" charset="0"/>
            </a:endParaRPr>
          </a:p>
          <a:p>
            <a:pPr algn="l">
              <a:lnSpc>
                <a:spcPct val="150000"/>
              </a:lnSpc>
              <a:buFont typeface="Wingdings" pitchFamily="2" charset="2"/>
              <a:buNone/>
            </a:pPr>
            <a:r>
              <a:rPr kumimoji="1" lang="zh-CN"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w</a:t>
            </a:r>
            <a:r>
              <a:rPr kumimoji="1" lang="en-US" altLang="zh-CN" sz="2200" dirty="0" err="1">
                <a:solidFill>
                  <a:srgbClr val="FF0000"/>
                </a:solidFill>
                <a:latin typeface="Times New Roman" panose="02020603050405020304" pitchFamily="18" charset="0"/>
                <a:ea typeface="微软雅黑" pitchFamily="34" charset="-122"/>
                <a:cs typeface="Times New Roman" panose="02020603050405020304" pitchFamily="18" charset="0"/>
              </a:rPr>
              <a:t>hile</a:t>
            </a:r>
            <a:r>
              <a:rPr kumimoji="1"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($row=</a:t>
            </a:r>
            <a:r>
              <a:rPr kumimoji="1" lang="en-US" altLang="zh-CN" sz="2200" dirty="0" err="1">
                <a:solidFill>
                  <a:srgbClr val="FF0000"/>
                </a:solidFill>
                <a:latin typeface="Times New Roman" panose="02020603050405020304" pitchFamily="18" charset="0"/>
                <a:ea typeface="微软雅黑" pitchFamily="34" charset="-122"/>
                <a:cs typeface="Times New Roman" panose="02020603050405020304" pitchFamily="18" charset="0"/>
              </a:rPr>
              <a:t>mysqli_fetch_assoc</a:t>
            </a:r>
            <a:r>
              <a:rPr kumimoji="1"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($result)){</a:t>
            </a:r>
          </a:p>
          <a:p>
            <a:pPr algn="l">
              <a:lnSpc>
                <a:spcPct val="150000"/>
              </a:lnSpc>
              <a:buFont typeface="Wingdings" pitchFamily="2" charset="2"/>
              <a:buNone/>
            </a:pPr>
            <a:r>
              <a:rPr kumimoji="1"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	//$row</a:t>
            </a:r>
            <a:r>
              <a:rPr kumimoji="1" lang="zh-CN" altLang="en-US" sz="2200" dirty="0">
                <a:solidFill>
                  <a:srgbClr val="FF0000"/>
                </a:solidFill>
                <a:latin typeface="Times New Roman" panose="02020603050405020304" pitchFamily="18" charset="0"/>
                <a:ea typeface="微软雅黑" pitchFamily="34" charset="-122"/>
                <a:cs typeface="Times New Roman" panose="02020603050405020304" pitchFamily="18" charset="0"/>
              </a:rPr>
              <a:t>为一条记录的数组</a:t>
            </a:r>
            <a:endParaRPr kumimoji="1"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endParaRPr>
          </a:p>
          <a:p>
            <a:pPr algn="l">
              <a:lnSpc>
                <a:spcPct val="150000"/>
              </a:lnSpc>
              <a:buFont typeface="Wingdings" pitchFamily="2" charset="2"/>
              <a:buNone/>
            </a:pPr>
            <a:r>
              <a:rPr kumimoji="1"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a:t>
            </a:r>
          </a:p>
        </p:txBody>
      </p:sp>
    </p:spTree>
    <p:extLst>
      <p:ext uri="{BB962C8B-B14F-4D97-AF65-F5344CB8AC3E}">
        <p14:creationId xmlns:p14="http://schemas.microsoft.com/office/powerpoint/2010/main" val="22478741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68</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2800" dirty="0">
                <a:solidFill>
                  <a:schemeClr val="bg1"/>
                </a:solidFill>
                <a:latin typeface="Microsoft YaHei" panose="020B0503020204020204" pitchFamily="34" charset="-122"/>
                <a:ea typeface="Microsoft YaHei" panose="020B0503020204020204" pitchFamily="34" charset="-122"/>
                <a:cs typeface="+mj-cs"/>
              </a:rPr>
              <a:t>3.2 PHP</a:t>
            </a:r>
            <a:r>
              <a:rPr lang="zh-CN" altLang="en-US" sz="2800" dirty="0">
                <a:solidFill>
                  <a:schemeClr val="bg1"/>
                </a:solidFill>
                <a:latin typeface="Microsoft YaHei" panose="020B0503020204020204" pitchFamily="34" charset="-122"/>
                <a:ea typeface="Microsoft YaHei" panose="020B0503020204020204" pitchFamily="34" charset="-122"/>
                <a:cs typeface="+mj-cs"/>
              </a:rPr>
              <a:t>访问</a:t>
            </a:r>
            <a:r>
              <a:rPr lang="en-US" altLang="zh-CN" sz="2800" dirty="0">
                <a:solidFill>
                  <a:schemeClr val="bg1"/>
                </a:solidFill>
                <a:latin typeface="Microsoft YaHei" panose="020B0503020204020204" pitchFamily="34" charset="-122"/>
                <a:ea typeface="Microsoft YaHei" panose="020B0503020204020204" pitchFamily="34" charset="-122"/>
                <a:cs typeface="+mj-cs"/>
              </a:rPr>
              <a:t>MySQL</a:t>
            </a:r>
            <a:r>
              <a:rPr lang="zh-CN" altLang="en-US" sz="2800" dirty="0">
                <a:solidFill>
                  <a:schemeClr val="bg1"/>
                </a:solidFill>
                <a:latin typeface="Microsoft YaHei" panose="020B0503020204020204" pitchFamily="34" charset="-122"/>
                <a:ea typeface="Microsoft YaHei" panose="020B0503020204020204" pitchFamily="34" charset="-122"/>
                <a:cs typeface="+mj-cs"/>
              </a:rPr>
              <a:t>数据库服务器流程的八个步骤</a:t>
            </a:r>
          </a:p>
        </p:txBody>
      </p:sp>
      <p:sp>
        <p:nvSpPr>
          <p:cNvPr id="5" name="标题 1">
            <a:extLst>
              <a:ext uri="{FF2B5EF4-FFF2-40B4-BE49-F238E27FC236}">
                <a16:creationId xmlns:a16="http://schemas.microsoft.com/office/drawing/2014/main" id="{6500CA1C-1804-854E-B87D-19680E9F4343}"/>
              </a:ext>
            </a:extLst>
          </p:cNvPr>
          <p:cNvSpPr txBox="1">
            <a:spLocks/>
          </p:cNvSpPr>
          <p:nvPr/>
        </p:nvSpPr>
        <p:spPr>
          <a:xfrm>
            <a:off x="578804" y="773766"/>
            <a:ext cx="2813325" cy="571480"/>
          </a:xfrm>
          <a:prstGeom prst="rect">
            <a:avLst/>
          </a:prstGeom>
        </p:spPr>
        <p:txBody>
          <a:bodyPr vert="horz" lIns="91440" tIns="45720" rIns="91440" bIns="45720" rtlCol="0" anchor="b">
            <a:normAutofit/>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r>
              <a:rPr lang="en-US" altLang="zh-CN" sz="2800" dirty="0">
                <a:solidFill>
                  <a:srgbClr val="262626"/>
                </a:solidFill>
                <a:latin typeface="微软雅黑" charset="0"/>
                <a:ea typeface="微软雅黑" charset="0"/>
              </a:rPr>
              <a:t>3.2.6</a:t>
            </a:r>
            <a:r>
              <a:rPr lang="zh-CN" altLang="en-US" sz="2800" dirty="0">
                <a:solidFill>
                  <a:srgbClr val="262626"/>
                </a:solidFill>
                <a:latin typeface="微软雅黑" charset="0"/>
                <a:ea typeface="微软雅黑" charset="0"/>
              </a:rPr>
              <a:t> 处理结果</a:t>
            </a:r>
            <a:endParaRPr lang="en-US" altLang="zh-CN" sz="2800" dirty="0">
              <a:solidFill>
                <a:srgbClr val="262626"/>
              </a:solidFill>
              <a:latin typeface="微软雅黑" charset="0"/>
              <a:ea typeface="微软雅黑" charset="0"/>
            </a:endParaRPr>
          </a:p>
        </p:txBody>
      </p:sp>
      <p:sp>
        <p:nvSpPr>
          <p:cNvPr id="8" name="内容占位符 2">
            <a:extLst>
              <a:ext uri="{FF2B5EF4-FFF2-40B4-BE49-F238E27FC236}">
                <a16:creationId xmlns:a16="http://schemas.microsoft.com/office/drawing/2014/main" id="{F6175AAB-4CB0-BD41-A604-CD21D0700691}"/>
              </a:ext>
            </a:extLst>
          </p:cNvPr>
          <p:cNvSpPr txBox="1">
            <a:spLocks/>
          </p:cNvSpPr>
          <p:nvPr/>
        </p:nvSpPr>
        <p:spPr>
          <a:xfrm>
            <a:off x="982362" y="1372968"/>
            <a:ext cx="8299290" cy="5175315"/>
          </a:xfrm>
          <a:prstGeom prst="rect">
            <a:avLst/>
          </a:prstGeom>
        </p:spPr>
        <p:txBody>
          <a:bodyPr vert="horz" lIns="91440" tIns="45720" rIns="91440" bIns="45720" rtlCol="0">
            <a:normAutofit fontScale="92500" lnSpcReduction="20000"/>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Font typeface="Wingdings" pitchFamily="2" charset="2"/>
              <a:buNone/>
            </a:pPr>
            <a:r>
              <a:rPr kumimoji="1" lang="zh-CN" altLang="en-US" sz="2000" dirty="0">
                <a:latin typeface="Times New Roman" panose="02020603050405020304" pitchFamily="18" charset="0"/>
                <a:ea typeface="微软雅黑" pitchFamily="34" charset="-122"/>
                <a:cs typeface="Times New Roman" panose="02020603050405020304" pitchFamily="18" charset="0"/>
              </a:rPr>
              <a:t>从结果集中取得一行作为关联数组，或数字数组，或二者兼有</a:t>
            </a:r>
          </a:p>
          <a:p>
            <a:pPr algn="l">
              <a:lnSpc>
                <a:spcPct val="150000"/>
              </a:lnSpc>
              <a:buFont typeface="Wingdings" pitchFamily="2" charset="2"/>
              <a:buNone/>
            </a:pPr>
            <a:r>
              <a:rPr kumimoji="1" lang="en-US" altLang="zh-CN" sz="2000" i="1" dirty="0">
                <a:solidFill>
                  <a:srgbClr val="FF0000"/>
                </a:solidFill>
                <a:latin typeface="Times New Roman" panose="02020603050405020304" pitchFamily="18" charset="0"/>
                <a:ea typeface="微软雅黑" pitchFamily="34" charset="-122"/>
                <a:cs typeface="Times New Roman" panose="02020603050405020304" pitchFamily="18" charset="0"/>
              </a:rPr>
              <a:t>array </a:t>
            </a:r>
            <a:r>
              <a:rPr kumimoji="1" lang="en-US" altLang="zh-CN" sz="2000" i="1" dirty="0" err="1">
                <a:solidFill>
                  <a:srgbClr val="FF0000"/>
                </a:solidFill>
                <a:latin typeface="Times New Roman" panose="02020603050405020304" pitchFamily="18" charset="0"/>
                <a:ea typeface="微软雅黑" pitchFamily="34" charset="-122"/>
                <a:cs typeface="Times New Roman" panose="02020603050405020304" pitchFamily="18" charset="0"/>
              </a:rPr>
              <a:t>mysqli_fetch_array</a:t>
            </a:r>
            <a:r>
              <a:rPr kumimoji="1" lang="en-US" altLang="zh-CN" sz="2000" i="1" dirty="0">
                <a:solidFill>
                  <a:srgbClr val="FF0000"/>
                </a:solidFill>
                <a:latin typeface="Times New Roman" panose="02020603050405020304" pitchFamily="18" charset="0"/>
                <a:ea typeface="微软雅黑" pitchFamily="34" charset="-122"/>
                <a:cs typeface="Times New Roman" panose="02020603050405020304" pitchFamily="18" charset="0"/>
              </a:rPr>
              <a:t> </a:t>
            </a:r>
            <a:r>
              <a:rPr kumimoji="1" lang="en-US" altLang="zh-CN" sz="2000" dirty="0">
                <a:solidFill>
                  <a:srgbClr val="FF0000"/>
                </a:solidFill>
                <a:latin typeface="Times New Roman" panose="02020603050405020304" pitchFamily="18" charset="0"/>
                <a:ea typeface="微软雅黑" pitchFamily="34" charset="-122"/>
                <a:cs typeface="Times New Roman" panose="02020603050405020304" pitchFamily="18" charset="0"/>
              </a:rPr>
              <a:t>( </a:t>
            </a:r>
            <a:r>
              <a:rPr kumimoji="1" lang="en-US" altLang="zh-CN" sz="2000" i="1" dirty="0">
                <a:solidFill>
                  <a:srgbClr val="FF0000"/>
                </a:solidFill>
                <a:latin typeface="Times New Roman" panose="02020603050405020304" pitchFamily="18" charset="0"/>
                <a:ea typeface="微软雅黑" pitchFamily="34" charset="-122"/>
                <a:cs typeface="Times New Roman" panose="02020603050405020304" pitchFamily="18" charset="0"/>
              </a:rPr>
              <a:t>resource $result </a:t>
            </a:r>
            <a:r>
              <a:rPr kumimoji="1" lang="en-US" altLang="zh-CN" sz="2000" dirty="0">
                <a:solidFill>
                  <a:srgbClr val="FF0000"/>
                </a:solidFill>
                <a:latin typeface="Times New Roman" panose="02020603050405020304" pitchFamily="18" charset="0"/>
                <a:ea typeface="微软雅黑" pitchFamily="34" charset="-122"/>
                <a:cs typeface="Times New Roman" panose="02020603050405020304" pitchFamily="18" charset="0"/>
              </a:rPr>
              <a:t>[</a:t>
            </a:r>
            <a:r>
              <a:rPr kumimoji="1" lang="en-US" altLang="zh-CN" sz="2000" i="1" dirty="0">
                <a:solidFill>
                  <a:srgbClr val="FF0000"/>
                </a:solidFill>
                <a:latin typeface="Times New Roman" panose="02020603050405020304" pitchFamily="18" charset="0"/>
                <a:ea typeface="微软雅黑" pitchFamily="34" charset="-122"/>
                <a:cs typeface="Times New Roman" panose="02020603050405020304" pitchFamily="18" charset="0"/>
              </a:rPr>
              <a:t>, int $ </a:t>
            </a:r>
            <a:r>
              <a:rPr kumimoji="1" lang="en-US" altLang="zh-CN" sz="2000" i="1" dirty="0" err="1">
                <a:solidFill>
                  <a:srgbClr val="FF0000"/>
                </a:solidFill>
                <a:latin typeface="Times New Roman" panose="02020603050405020304" pitchFamily="18" charset="0"/>
                <a:ea typeface="微软雅黑" pitchFamily="34" charset="-122"/>
                <a:cs typeface="Times New Roman" panose="02020603050405020304" pitchFamily="18" charset="0"/>
              </a:rPr>
              <a:t>result_type</a:t>
            </a:r>
            <a:r>
              <a:rPr kumimoji="1" lang="en-US" altLang="zh-CN" sz="2000" i="1" dirty="0">
                <a:solidFill>
                  <a:srgbClr val="FF0000"/>
                </a:solidFill>
                <a:latin typeface="Times New Roman" panose="02020603050405020304" pitchFamily="18" charset="0"/>
                <a:ea typeface="微软雅黑" pitchFamily="34" charset="-122"/>
                <a:cs typeface="Times New Roman" panose="02020603050405020304" pitchFamily="18" charset="0"/>
              </a:rPr>
              <a:t> </a:t>
            </a:r>
            <a:r>
              <a:rPr kumimoji="1" lang="en-US" altLang="zh-CN" sz="2000" dirty="0">
                <a:solidFill>
                  <a:srgbClr val="FF0000"/>
                </a:solidFill>
                <a:latin typeface="Times New Roman" panose="02020603050405020304" pitchFamily="18" charset="0"/>
                <a:ea typeface="微软雅黑" pitchFamily="34" charset="-122"/>
                <a:cs typeface="Times New Roman" panose="02020603050405020304" pitchFamily="18" charset="0"/>
              </a:rPr>
              <a:t>]</a:t>
            </a:r>
            <a:r>
              <a:rPr kumimoji="1" lang="en-US" altLang="zh-CN" sz="2000" i="1" dirty="0">
                <a:solidFill>
                  <a:srgbClr val="FF0000"/>
                </a:solidFill>
                <a:latin typeface="Times New Roman" panose="02020603050405020304" pitchFamily="18" charset="0"/>
                <a:ea typeface="微软雅黑" pitchFamily="34" charset="-122"/>
                <a:cs typeface="Times New Roman" panose="02020603050405020304" pitchFamily="18" charset="0"/>
              </a:rPr>
              <a:t> </a:t>
            </a:r>
            <a:r>
              <a:rPr kumimoji="1" lang="en-US" altLang="zh-CN" sz="2000" dirty="0">
                <a:solidFill>
                  <a:srgbClr val="FF0000"/>
                </a:solidFill>
                <a:latin typeface="Times New Roman" panose="02020603050405020304" pitchFamily="18" charset="0"/>
                <a:ea typeface="微软雅黑" pitchFamily="34" charset="-122"/>
                <a:cs typeface="Times New Roman" panose="02020603050405020304" pitchFamily="18" charset="0"/>
              </a:rPr>
              <a:t>)</a:t>
            </a:r>
          </a:p>
          <a:p>
            <a:pPr algn="l">
              <a:lnSpc>
                <a:spcPct val="150000"/>
              </a:lnSpc>
              <a:buFont typeface="Wingdings" pitchFamily="2" charset="2"/>
              <a:buNone/>
            </a:pPr>
            <a:r>
              <a:rPr kumimoji="1" lang="zh-CN" altLang="en-US" sz="2000" dirty="0">
                <a:solidFill>
                  <a:srgbClr val="000000"/>
                </a:solidFill>
                <a:latin typeface="Times New Roman" panose="02020603050405020304" pitchFamily="18" charset="0"/>
                <a:ea typeface="微软雅黑" pitchFamily="34" charset="-122"/>
                <a:cs typeface="Times New Roman" panose="02020603050405020304" pitchFamily="18" charset="0"/>
              </a:rPr>
              <a:t>从结果集中取得一行作为关联数组 </a:t>
            </a:r>
          </a:p>
          <a:p>
            <a:pPr algn="l">
              <a:lnSpc>
                <a:spcPct val="150000"/>
              </a:lnSpc>
              <a:buFont typeface="Wingdings" pitchFamily="2" charset="2"/>
              <a:buNone/>
            </a:pPr>
            <a:r>
              <a:rPr kumimoji="1" lang="en-US" altLang="zh-CN" sz="2000" i="1" dirty="0">
                <a:solidFill>
                  <a:srgbClr val="FF0000"/>
                </a:solidFill>
                <a:latin typeface="Times New Roman" panose="02020603050405020304" pitchFamily="18" charset="0"/>
                <a:ea typeface="微软雅黑" pitchFamily="34" charset="-122"/>
                <a:cs typeface="Times New Roman" panose="02020603050405020304" pitchFamily="18" charset="0"/>
              </a:rPr>
              <a:t>array </a:t>
            </a:r>
            <a:r>
              <a:rPr kumimoji="1" lang="en-US" altLang="zh-CN" sz="2000" i="1" dirty="0" err="1">
                <a:solidFill>
                  <a:srgbClr val="FF0000"/>
                </a:solidFill>
                <a:latin typeface="Times New Roman" panose="02020603050405020304" pitchFamily="18" charset="0"/>
                <a:ea typeface="微软雅黑" pitchFamily="34" charset="-122"/>
                <a:cs typeface="Times New Roman" panose="02020603050405020304" pitchFamily="18" charset="0"/>
              </a:rPr>
              <a:t>mysqli_fetch_assoc</a:t>
            </a:r>
            <a:r>
              <a:rPr kumimoji="1" lang="en-US" altLang="zh-CN" sz="2000" i="1" dirty="0">
                <a:solidFill>
                  <a:srgbClr val="FF0000"/>
                </a:solidFill>
                <a:latin typeface="Times New Roman" panose="02020603050405020304" pitchFamily="18" charset="0"/>
                <a:ea typeface="微软雅黑" pitchFamily="34" charset="-122"/>
                <a:cs typeface="Times New Roman" panose="02020603050405020304" pitchFamily="18" charset="0"/>
              </a:rPr>
              <a:t> </a:t>
            </a:r>
            <a:r>
              <a:rPr kumimoji="1" lang="en-US" altLang="zh-CN" sz="2000" dirty="0">
                <a:solidFill>
                  <a:srgbClr val="FF0000"/>
                </a:solidFill>
                <a:latin typeface="Times New Roman" panose="02020603050405020304" pitchFamily="18" charset="0"/>
                <a:ea typeface="微软雅黑" pitchFamily="34" charset="-122"/>
                <a:cs typeface="Times New Roman" panose="02020603050405020304" pitchFamily="18" charset="0"/>
              </a:rPr>
              <a:t>( </a:t>
            </a:r>
            <a:r>
              <a:rPr kumimoji="1" lang="en-US" altLang="zh-CN" sz="2000" i="1" dirty="0">
                <a:solidFill>
                  <a:srgbClr val="FF0000"/>
                </a:solidFill>
                <a:latin typeface="Times New Roman" panose="02020603050405020304" pitchFamily="18" charset="0"/>
                <a:ea typeface="微软雅黑" pitchFamily="34" charset="-122"/>
                <a:cs typeface="Times New Roman" panose="02020603050405020304" pitchFamily="18" charset="0"/>
              </a:rPr>
              <a:t>resource $result </a:t>
            </a:r>
            <a:r>
              <a:rPr kumimoji="1" lang="en-US" altLang="zh-CN" sz="2000" dirty="0">
                <a:solidFill>
                  <a:srgbClr val="FF0000"/>
                </a:solidFill>
                <a:latin typeface="Times New Roman" panose="02020603050405020304" pitchFamily="18" charset="0"/>
                <a:ea typeface="微软雅黑" pitchFamily="34" charset="-122"/>
                <a:cs typeface="Times New Roman" panose="02020603050405020304" pitchFamily="18" charset="0"/>
              </a:rPr>
              <a:t>)</a:t>
            </a:r>
          </a:p>
          <a:p>
            <a:pPr algn="l">
              <a:lnSpc>
                <a:spcPct val="150000"/>
              </a:lnSpc>
              <a:buFont typeface="Wingdings" pitchFamily="2" charset="2"/>
              <a:buNone/>
            </a:pPr>
            <a:r>
              <a:rPr kumimoji="1" lang="zh-CN" altLang="en-US" sz="2000" dirty="0">
                <a:solidFill>
                  <a:srgbClr val="000000"/>
                </a:solidFill>
                <a:latin typeface="Times New Roman" panose="02020603050405020304" pitchFamily="18" charset="0"/>
                <a:ea typeface="微软雅黑" pitchFamily="34" charset="-122"/>
                <a:cs typeface="Times New Roman" panose="02020603050405020304" pitchFamily="18" charset="0"/>
              </a:rPr>
              <a:t>从结果集中取得一行作为对象</a:t>
            </a:r>
          </a:p>
          <a:p>
            <a:pPr algn="l">
              <a:lnSpc>
                <a:spcPct val="150000"/>
              </a:lnSpc>
              <a:buFont typeface="Wingdings" pitchFamily="2" charset="2"/>
              <a:buNone/>
            </a:pPr>
            <a:r>
              <a:rPr kumimoji="1" lang="en-US" altLang="zh-CN" sz="2000" i="1" dirty="0">
                <a:solidFill>
                  <a:srgbClr val="FF0000"/>
                </a:solidFill>
                <a:latin typeface="Times New Roman" panose="02020603050405020304" pitchFamily="18" charset="0"/>
                <a:ea typeface="微软雅黑" pitchFamily="34" charset="-122"/>
                <a:cs typeface="Times New Roman" panose="02020603050405020304" pitchFamily="18" charset="0"/>
              </a:rPr>
              <a:t>object </a:t>
            </a:r>
            <a:r>
              <a:rPr kumimoji="1" lang="en-US" altLang="zh-CN" sz="2000" i="1" dirty="0" err="1">
                <a:solidFill>
                  <a:srgbClr val="FF0000"/>
                </a:solidFill>
                <a:latin typeface="Times New Roman" panose="02020603050405020304" pitchFamily="18" charset="0"/>
                <a:ea typeface="微软雅黑" pitchFamily="34" charset="-122"/>
                <a:cs typeface="Times New Roman" panose="02020603050405020304" pitchFamily="18" charset="0"/>
              </a:rPr>
              <a:t>mysqli_fetch_object</a:t>
            </a:r>
            <a:r>
              <a:rPr kumimoji="1" lang="en-US" altLang="zh-CN" sz="2000" i="1" dirty="0">
                <a:solidFill>
                  <a:srgbClr val="FF0000"/>
                </a:solidFill>
                <a:latin typeface="Times New Roman" panose="02020603050405020304" pitchFamily="18" charset="0"/>
                <a:ea typeface="微软雅黑" pitchFamily="34" charset="-122"/>
                <a:cs typeface="Times New Roman" panose="02020603050405020304" pitchFamily="18" charset="0"/>
              </a:rPr>
              <a:t> </a:t>
            </a:r>
            <a:r>
              <a:rPr kumimoji="1" lang="en-US" altLang="zh-CN" sz="2000" dirty="0">
                <a:solidFill>
                  <a:srgbClr val="FF0000"/>
                </a:solidFill>
                <a:latin typeface="Times New Roman" panose="02020603050405020304" pitchFamily="18" charset="0"/>
                <a:ea typeface="微软雅黑" pitchFamily="34" charset="-122"/>
                <a:cs typeface="Times New Roman" panose="02020603050405020304" pitchFamily="18" charset="0"/>
              </a:rPr>
              <a:t>(</a:t>
            </a:r>
            <a:r>
              <a:rPr kumimoji="1" lang="en-US" altLang="zh-CN" sz="2000" i="1" dirty="0">
                <a:solidFill>
                  <a:srgbClr val="FF0000"/>
                </a:solidFill>
                <a:latin typeface="Times New Roman" panose="02020603050405020304" pitchFamily="18" charset="0"/>
                <a:ea typeface="微软雅黑" pitchFamily="34" charset="-122"/>
                <a:cs typeface="Times New Roman" panose="02020603050405020304" pitchFamily="18" charset="0"/>
              </a:rPr>
              <a:t> resource $result </a:t>
            </a:r>
            <a:r>
              <a:rPr kumimoji="1" lang="en-US" altLang="zh-CN" sz="2000" dirty="0">
                <a:solidFill>
                  <a:srgbClr val="FF0000"/>
                </a:solidFill>
                <a:latin typeface="Times New Roman" panose="02020603050405020304" pitchFamily="18" charset="0"/>
                <a:ea typeface="微软雅黑" pitchFamily="34" charset="-122"/>
                <a:cs typeface="Times New Roman" panose="02020603050405020304" pitchFamily="18" charset="0"/>
              </a:rPr>
              <a:t>)</a:t>
            </a:r>
          </a:p>
          <a:p>
            <a:pPr algn="l">
              <a:lnSpc>
                <a:spcPct val="150000"/>
              </a:lnSpc>
              <a:buFont typeface="Wingdings" pitchFamily="2" charset="2"/>
              <a:buNone/>
            </a:pPr>
            <a:r>
              <a:rPr kumimoji="1" lang="zh-CN" altLang="en-US" sz="2000" dirty="0">
                <a:solidFill>
                  <a:srgbClr val="000000"/>
                </a:solidFill>
                <a:latin typeface="Times New Roman" panose="02020603050405020304" pitchFamily="18" charset="0"/>
                <a:ea typeface="微软雅黑" pitchFamily="34" charset="-122"/>
                <a:cs typeface="Times New Roman" panose="02020603050405020304" pitchFamily="18" charset="0"/>
              </a:rPr>
              <a:t>从结果集中取得一行作为枚举数组</a:t>
            </a:r>
          </a:p>
          <a:p>
            <a:pPr algn="l">
              <a:lnSpc>
                <a:spcPct val="150000"/>
              </a:lnSpc>
              <a:buFont typeface="Wingdings" pitchFamily="2" charset="2"/>
              <a:buNone/>
            </a:pPr>
            <a:r>
              <a:rPr kumimoji="1" lang="en-US" altLang="zh-CN" sz="2000" i="1" dirty="0">
                <a:solidFill>
                  <a:srgbClr val="FF0000"/>
                </a:solidFill>
                <a:latin typeface="Times New Roman" panose="02020603050405020304" pitchFamily="18" charset="0"/>
                <a:ea typeface="微软雅黑" pitchFamily="34" charset="-122"/>
                <a:cs typeface="Times New Roman" panose="02020603050405020304" pitchFamily="18" charset="0"/>
              </a:rPr>
              <a:t>array </a:t>
            </a:r>
            <a:r>
              <a:rPr kumimoji="1" lang="en-US" altLang="zh-CN" sz="2000" i="1" dirty="0" err="1">
                <a:solidFill>
                  <a:srgbClr val="FF0000"/>
                </a:solidFill>
                <a:latin typeface="Times New Roman" panose="02020603050405020304" pitchFamily="18" charset="0"/>
                <a:ea typeface="微软雅黑" pitchFamily="34" charset="-122"/>
                <a:cs typeface="Times New Roman" panose="02020603050405020304" pitchFamily="18" charset="0"/>
              </a:rPr>
              <a:t>mysqli_fetch_row</a:t>
            </a:r>
            <a:r>
              <a:rPr kumimoji="1" lang="en-US" altLang="zh-CN" sz="2000" i="1" dirty="0">
                <a:solidFill>
                  <a:srgbClr val="FF0000"/>
                </a:solidFill>
                <a:latin typeface="Times New Roman" panose="02020603050405020304" pitchFamily="18" charset="0"/>
                <a:ea typeface="微软雅黑" pitchFamily="34" charset="-122"/>
                <a:cs typeface="Times New Roman" panose="02020603050405020304" pitchFamily="18" charset="0"/>
              </a:rPr>
              <a:t> </a:t>
            </a:r>
            <a:r>
              <a:rPr kumimoji="1" lang="en-US" altLang="zh-CN" sz="2000" dirty="0">
                <a:solidFill>
                  <a:srgbClr val="FF0000"/>
                </a:solidFill>
                <a:latin typeface="Times New Roman" panose="02020603050405020304" pitchFamily="18" charset="0"/>
                <a:ea typeface="微软雅黑" pitchFamily="34" charset="-122"/>
                <a:cs typeface="Times New Roman" panose="02020603050405020304" pitchFamily="18" charset="0"/>
              </a:rPr>
              <a:t>( </a:t>
            </a:r>
            <a:r>
              <a:rPr kumimoji="1" lang="en-US" altLang="zh-CN" sz="2000" i="1" dirty="0">
                <a:solidFill>
                  <a:srgbClr val="FF0000"/>
                </a:solidFill>
                <a:latin typeface="Times New Roman" panose="02020603050405020304" pitchFamily="18" charset="0"/>
                <a:ea typeface="微软雅黑" pitchFamily="34" charset="-122"/>
                <a:cs typeface="Times New Roman" panose="02020603050405020304" pitchFamily="18" charset="0"/>
              </a:rPr>
              <a:t>resource $result </a:t>
            </a:r>
            <a:r>
              <a:rPr kumimoji="1" lang="en-US" altLang="zh-CN" sz="2000" dirty="0">
                <a:solidFill>
                  <a:srgbClr val="FF0000"/>
                </a:solidFill>
                <a:latin typeface="Times New Roman" panose="02020603050405020304" pitchFamily="18" charset="0"/>
                <a:ea typeface="微软雅黑" pitchFamily="34" charset="-122"/>
                <a:cs typeface="Times New Roman" panose="02020603050405020304" pitchFamily="18" charset="0"/>
              </a:rPr>
              <a:t>)</a:t>
            </a:r>
          </a:p>
          <a:p>
            <a:pPr algn="l">
              <a:lnSpc>
                <a:spcPct val="150000"/>
              </a:lnSpc>
              <a:buFont typeface="Wingdings" pitchFamily="2" charset="2"/>
              <a:buNone/>
            </a:pPr>
            <a:r>
              <a:rPr kumimoji="1" lang="zh-CN" altLang="en-US" sz="2000" dirty="0">
                <a:latin typeface="微软雅黑" pitchFamily="34" charset="-122"/>
                <a:ea typeface="微软雅黑" pitchFamily="34" charset="-122"/>
              </a:rPr>
              <a:t>取得结果集中行的数目</a:t>
            </a:r>
            <a:endParaRPr kumimoji="1" lang="en-US" altLang="zh-CN" sz="2000" dirty="0">
              <a:latin typeface="微软雅黑" pitchFamily="34" charset="-122"/>
              <a:ea typeface="微软雅黑" pitchFamily="34" charset="-122"/>
            </a:endParaRPr>
          </a:p>
          <a:p>
            <a:pPr algn="l">
              <a:lnSpc>
                <a:spcPct val="150000"/>
              </a:lnSpc>
              <a:buFont typeface="Wingdings" pitchFamily="2" charset="2"/>
              <a:buNone/>
            </a:pPr>
            <a:r>
              <a:rPr kumimoji="1" lang="en-US" altLang="zh-CN" sz="2000" i="1" dirty="0">
                <a:solidFill>
                  <a:srgbClr val="FF0000"/>
                </a:solidFill>
                <a:latin typeface="Times New Roman" panose="02020603050405020304" pitchFamily="18" charset="0"/>
                <a:ea typeface="微软雅黑" pitchFamily="34" charset="-122"/>
                <a:cs typeface="Times New Roman" panose="02020603050405020304" pitchFamily="18" charset="0"/>
              </a:rPr>
              <a:t>int </a:t>
            </a:r>
            <a:r>
              <a:rPr kumimoji="1" lang="en-US" altLang="zh-CN" sz="2000" i="1" dirty="0" err="1">
                <a:solidFill>
                  <a:srgbClr val="FF0000"/>
                </a:solidFill>
                <a:latin typeface="Times New Roman" panose="02020603050405020304" pitchFamily="18" charset="0"/>
                <a:ea typeface="微软雅黑" pitchFamily="34" charset="-122"/>
                <a:cs typeface="Times New Roman" panose="02020603050405020304" pitchFamily="18" charset="0"/>
              </a:rPr>
              <a:t>mysqli_num_rows</a:t>
            </a:r>
            <a:r>
              <a:rPr kumimoji="1" lang="en-US" altLang="zh-CN" sz="2000" dirty="0">
                <a:solidFill>
                  <a:srgbClr val="FF0000"/>
                </a:solidFill>
                <a:latin typeface="Times New Roman" panose="02020603050405020304" pitchFamily="18" charset="0"/>
                <a:ea typeface="微软雅黑" pitchFamily="34" charset="-122"/>
                <a:cs typeface="Times New Roman" panose="02020603050405020304" pitchFamily="18" charset="0"/>
              </a:rPr>
              <a:t> ( </a:t>
            </a:r>
            <a:r>
              <a:rPr kumimoji="1" lang="en-US" altLang="zh-CN" sz="2000" i="1" dirty="0">
                <a:solidFill>
                  <a:srgbClr val="FF0000"/>
                </a:solidFill>
                <a:latin typeface="Times New Roman" panose="02020603050405020304" pitchFamily="18" charset="0"/>
                <a:ea typeface="微软雅黑" pitchFamily="34" charset="-122"/>
                <a:cs typeface="Times New Roman" panose="02020603050405020304" pitchFamily="18" charset="0"/>
              </a:rPr>
              <a:t>resource $result </a:t>
            </a:r>
            <a:r>
              <a:rPr kumimoji="1" lang="en-US" altLang="zh-CN" sz="2000" dirty="0">
                <a:solidFill>
                  <a:srgbClr val="FF0000"/>
                </a:solidFill>
                <a:latin typeface="Times New Roman" panose="02020603050405020304" pitchFamily="18" charset="0"/>
                <a:ea typeface="微软雅黑" pitchFamily="34" charset="-122"/>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l">
              <a:lnSpc>
                <a:spcPct val="150000"/>
              </a:lnSpc>
              <a:buFont typeface="Wingdings" pitchFamily="2" charset="2"/>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56131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69</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2800" dirty="0">
                <a:solidFill>
                  <a:schemeClr val="bg1"/>
                </a:solidFill>
                <a:latin typeface="Microsoft YaHei" panose="020B0503020204020204" pitchFamily="34" charset="-122"/>
                <a:ea typeface="Microsoft YaHei" panose="020B0503020204020204" pitchFamily="34" charset="-122"/>
                <a:cs typeface="+mj-cs"/>
              </a:rPr>
              <a:t>3.2 PHP</a:t>
            </a:r>
            <a:r>
              <a:rPr lang="zh-CN" altLang="en-US" sz="2800" dirty="0">
                <a:solidFill>
                  <a:schemeClr val="bg1"/>
                </a:solidFill>
                <a:latin typeface="Microsoft YaHei" panose="020B0503020204020204" pitchFamily="34" charset="-122"/>
                <a:ea typeface="Microsoft YaHei" panose="020B0503020204020204" pitchFamily="34" charset="-122"/>
                <a:cs typeface="+mj-cs"/>
              </a:rPr>
              <a:t>访问</a:t>
            </a:r>
            <a:r>
              <a:rPr lang="en-US" altLang="zh-CN" sz="2800" dirty="0">
                <a:solidFill>
                  <a:schemeClr val="bg1"/>
                </a:solidFill>
                <a:latin typeface="Microsoft YaHei" panose="020B0503020204020204" pitchFamily="34" charset="-122"/>
                <a:ea typeface="Microsoft YaHei" panose="020B0503020204020204" pitchFamily="34" charset="-122"/>
                <a:cs typeface="+mj-cs"/>
              </a:rPr>
              <a:t>MySQL</a:t>
            </a:r>
            <a:r>
              <a:rPr lang="zh-CN" altLang="en-US" sz="2800" dirty="0">
                <a:solidFill>
                  <a:schemeClr val="bg1"/>
                </a:solidFill>
                <a:latin typeface="Microsoft YaHei" panose="020B0503020204020204" pitchFamily="34" charset="-122"/>
                <a:ea typeface="Microsoft YaHei" panose="020B0503020204020204" pitchFamily="34" charset="-122"/>
                <a:cs typeface="+mj-cs"/>
              </a:rPr>
              <a:t>数据库服务器流程的八个步骤</a:t>
            </a:r>
          </a:p>
        </p:txBody>
      </p:sp>
      <p:sp>
        <p:nvSpPr>
          <p:cNvPr id="5" name="标题 1">
            <a:extLst>
              <a:ext uri="{FF2B5EF4-FFF2-40B4-BE49-F238E27FC236}">
                <a16:creationId xmlns:a16="http://schemas.microsoft.com/office/drawing/2014/main" id="{6500CA1C-1804-854E-B87D-19680E9F4343}"/>
              </a:ext>
            </a:extLst>
          </p:cNvPr>
          <p:cNvSpPr txBox="1">
            <a:spLocks/>
          </p:cNvSpPr>
          <p:nvPr/>
        </p:nvSpPr>
        <p:spPr>
          <a:xfrm>
            <a:off x="578804" y="773766"/>
            <a:ext cx="2743200" cy="571480"/>
          </a:xfrm>
          <a:prstGeom prst="rect">
            <a:avLst/>
          </a:prstGeom>
        </p:spPr>
        <p:txBody>
          <a:bodyPr vert="horz" lIns="91440" tIns="45720" rIns="91440" bIns="45720" rtlCol="0" anchor="b">
            <a:normAutofit/>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r>
              <a:rPr lang="en-US" altLang="zh-CN" sz="2800" dirty="0">
                <a:solidFill>
                  <a:srgbClr val="262626"/>
                </a:solidFill>
                <a:latin typeface="微软雅黑" charset="0"/>
                <a:ea typeface="微软雅黑" charset="0"/>
              </a:rPr>
              <a:t>3.2.6</a:t>
            </a:r>
            <a:r>
              <a:rPr lang="zh-CN" altLang="en-US" sz="2800" dirty="0">
                <a:solidFill>
                  <a:srgbClr val="262626"/>
                </a:solidFill>
                <a:latin typeface="微软雅黑" charset="0"/>
                <a:ea typeface="微软雅黑" charset="0"/>
              </a:rPr>
              <a:t> 处理结果</a:t>
            </a:r>
            <a:endParaRPr lang="en-US" altLang="zh-CN" sz="2800" dirty="0">
              <a:solidFill>
                <a:srgbClr val="262626"/>
              </a:solidFill>
              <a:latin typeface="微软雅黑" charset="0"/>
              <a:ea typeface="微软雅黑" charset="0"/>
            </a:endParaRPr>
          </a:p>
        </p:txBody>
      </p:sp>
      <p:sp>
        <p:nvSpPr>
          <p:cNvPr id="8" name="内容占位符 2">
            <a:extLst>
              <a:ext uri="{FF2B5EF4-FFF2-40B4-BE49-F238E27FC236}">
                <a16:creationId xmlns:a16="http://schemas.microsoft.com/office/drawing/2014/main" id="{6391CEC0-53F4-CE46-B057-17B3914DDE80}"/>
              </a:ext>
            </a:extLst>
          </p:cNvPr>
          <p:cNvSpPr txBox="1">
            <a:spLocks/>
          </p:cNvSpPr>
          <p:nvPr/>
        </p:nvSpPr>
        <p:spPr>
          <a:xfrm>
            <a:off x="1000506" y="1601291"/>
            <a:ext cx="9657662" cy="4868545"/>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530352" algn="l">
              <a:lnSpc>
                <a:spcPct val="200000"/>
              </a:lnSpc>
              <a:buFont typeface="Wingdings" pitchFamily="2" charset="2"/>
              <a:buNone/>
            </a:pPr>
            <a:r>
              <a:rPr kumimoji="1" lang="zh-CN" altLang="en-US" sz="2200" dirty="0">
                <a:latin typeface="Times New Roman" panose="02020603050405020304" pitchFamily="18" charset="0"/>
                <a:ea typeface="微软雅黑" pitchFamily="34" charset="-122"/>
                <a:cs typeface="Times New Roman" panose="02020603050405020304" pitchFamily="18" charset="0"/>
              </a:rPr>
              <a:t>除此之外，我们还可以使用</a:t>
            </a:r>
            <a:r>
              <a:rPr kumimoji="1" lang="en-US" altLang="zh-CN" sz="2200" dirty="0" err="1">
                <a:solidFill>
                  <a:srgbClr val="FF0000"/>
                </a:solidFill>
                <a:latin typeface="Times New Roman" panose="02020603050405020304" pitchFamily="18" charset="0"/>
                <a:ea typeface="微软雅黑" pitchFamily="34" charset="-122"/>
                <a:cs typeface="Times New Roman" panose="02020603050405020304" pitchFamily="18" charset="0"/>
              </a:rPr>
              <a:t>mysqli_insert_id</a:t>
            </a:r>
            <a:r>
              <a:rPr kumimoji="1"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a:t>
            </a:r>
            <a:r>
              <a:rPr kumimoji="1" lang="zh-CN" altLang="en-US" sz="2200" dirty="0">
                <a:latin typeface="Times New Roman" panose="02020603050405020304" pitchFamily="18" charset="0"/>
                <a:ea typeface="微软雅黑" pitchFamily="34" charset="-122"/>
                <a:cs typeface="Times New Roman" panose="02020603050405020304" pitchFamily="18" charset="0"/>
              </a:rPr>
              <a:t>来获取插入的上一条记录的主键</a:t>
            </a:r>
            <a:r>
              <a:rPr kumimoji="1" lang="en-US" altLang="zh-CN" sz="2200" dirty="0">
                <a:latin typeface="Times New Roman" panose="02020603050405020304" pitchFamily="18" charset="0"/>
                <a:ea typeface="微软雅黑" pitchFamily="34" charset="-122"/>
                <a:cs typeface="Times New Roman" panose="02020603050405020304" pitchFamily="18" charset="0"/>
              </a:rPr>
              <a:t>ID</a:t>
            </a:r>
            <a:r>
              <a:rPr kumimoji="1" lang="zh-CN" altLang="en-US" sz="2200" dirty="0">
                <a:latin typeface="Times New Roman" panose="02020603050405020304" pitchFamily="18" charset="0"/>
                <a:ea typeface="微软雅黑" pitchFamily="34" charset="-122"/>
                <a:cs typeface="Times New Roman" panose="02020603050405020304" pitchFamily="18" charset="0"/>
              </a:rPr>
              <a:t>的值，可以使用</a:t>
            </a:r>
            <a:r>
              <a:rPr kumimoji="1" lang="en-US" altLang="zh-CN" sz="2200" dirty="0" err="1">
                <a:solidFill>
                  <a:srgbClr val="FF0000"/>
                </a:solidFill>
                <a:latin typeface="Times New Roman" panose="02020603050405020304" pitchFamily="18" charset="0"/>
                <a:ea typeface="微软雅黑" pitchFamily="34" charset="-122"/>
                <a:cs typeface="Times New Roman" panose="02020603050405020304" pitchFamily="18" charset="0"/>
              </a:rPr>
              <a:t>mysqli_num_fields</a:t>
            </a:r>
            <a:r>
              <a:rPr kumimoji="1"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a:t>
            </a:r>
            <a:r>
              <a:rPr kumimoji="1" lang="zh-CN" altLang="en-US" sz="2200" dirty="0">
                <a:latin typeface="Times New Roman" panose="02020603050405020304" pitchFamily="18" charset="0"/>
                <a:ea typeface="微软雅黑" pitchFamily="34" charset="-122"/>
                <a:cs typeface="Times New Roman" panose="02020603050405020304" pitchFamily="18" charset="0"/>
              </a:rPr>
              <a:t>来获取结果集中字段的个数，</a:t>
            </a:r>
            <a:r>
              <a:rPr kumimoji="1" lang="en-US" altLang="zh-TW" sz="2200" dirty="0" err="1">
                <a:solidFill>
                  <a:srgbClr val="FF0000"/>
                </a:solidFill>
                <a:latin typeface="Times New Roman" panose="02020603050405020304" pitchFamily="18" charset="0"/>
                <a:ea typeface="微软雅黑" pitchFamily="34" charset="-122"/>
                <a:cs typeface="Times New Roman" panose="02020603050405020304" pitchFamily="18" charset="0"/>
              </a:rPr>
              <a:t>mysqli_fetch_field</a:t>
            </a:r>
            <a:r>
              <a:rPr kumimoji="1" lang="en-US" altLang="zh-TW" sz="2200" dirty="0">
                <a:solidFill>
                  <a:srgbClr val="FF0000"/>
                </a:solidFill>
                <a:latin typeface="Times New Roman" panose="02020603050405020304" pitchFamily="18" charset="0"/>
                <a:ea typeface="微软雅黑" pitchFamily="34" charset="-122"/>
                <a:cs typeface="Times New Roman" panose="02020603050405020304" pitchFamily="18" charset="0"/>
              </a:rPr>
              <a:t>()</a:t>
            </a:r>
            <a:r>
              <a:rPr kumimoji="1" lang="zh-TW" altLang="en-US" sz="2200" dirty="0">
                <a:latin typeface="Times New Roman" panose="02020603050405020304" pitchFamily="18" charset="0"/>
                <a:ea typeface="微软雅黑" pitchFamily="34" charset="-122"/>
                <a:cs typeface="Times New Roman" panose="02020603050405020304" pitchFamily="18" charset="0"/>
              </a:rPr>
              <a:t>函数将取得具体字段的信息，</a:t>
            </a:r>
            <a:r>
              <a:rPr kumimoji="1" lang="en-US" altLang="zh-CN" sz="2200" dirty="0" err="1">
                <a:solidFill>
                  <a:srgbClr val="FF0000"/>
                </a:solidFill>
                <a:latin typeface="Times New Roman" panose="02020603050405020304" pitchFamily="18" charset="0"/>
                <a:ea typeface="微软雅黑" pitchFamily="34" charset="-122"/>
                <a:cs typeface="Times New Roman" panose="02020603050405020304" pitchFamily="18" charset="0"/>
              </a:rPr>
              <a:t>mysqli_result</a:t>
            </a:r>
            <a:r>
              <a:rPr kumimoji="1" lang="en-US" altLang="zh-CN" sz="2200" dirty="0">
                <a:solidFill>
                  <a:srgbClr val="FF0000"/>
                </a:solidFill>
                <a:latin typeface="Times New Roman" panose="02020603050405020304" pitchFamily="18" charset="0"/>
                <a:ea typeface="微软雅黑" pitchFamily="34" charset="-122"/>
                <a:cs typeface="Times New Roman" panose="02020603050405020304" pitchFamily="18" charset="0"/>
              </a:rPr>
              <a:t>()</a:t>
            </a:r>
            <a:r>
              <a:rPr kumimoji="1" lang="zh-CN" altLang="en-US" sz="2200" dirty="0">
                <a:latin typeface="Times New Roman" panose="02020603050405020304" pitchFamily="18" charset="0"/>
                <a:ea typeface="微软雅黑" pitchFamily="34" charset="-122"/>
                <a:cs typeface="Times New Roman" panose="02020603050405020304" pitchFamily="18" charset="0"/>
              </a:rPr>
              <a:t>获取查询记录的第</a:t>
            </a:r>
            <a:r>
              <a:rPr kumimoji="1" lang="en-US" altLang="zh-CN" sz="2200" i="1" dirty="0">
                <a:latin typeface="Times New Roman" panose="02020603050405020304" pitchFamily="18" charset="0"/>
                <a:ea typeface="微软雅黑" pitchFamily="34" charset="-122"/>
                <a:cs typeface="Times New Roman" panose="02020603050405020304" pitchFamily="18" charset="0"/>
              </a:rPr>
              <a:t>n</a:t>
            </a:r>
            <a:r>
              <a:rPr kumimoji="1" lang="zh-CN" altLang="en-US" sz="2200" dirty="0">
                <a:latin typeface="Times New Roman" panose="02020603050405020304" pitchFamily="18" charset="0"/>
                <a:ea typeface="微软雅黑" pitchFamily="34" charset="-122"/>
                <a:cs typeface="Times New Roman" panose="02020603050405020304" pitchFamily="18" charset="0"/>
              </a:rPr>
              <a:t>条信息。</a:t>
            </a:r>
            <a:endParaRPr kumimoji="1" lang="en-US" altLang="zh-CN" sz="2200" dirty="0">
              <a:latin typeface="Times New Roman" panose="02020603050405020304" pitchFamily="18" charset="0"/>
              <a:ea typeface="微软雅黑" pitchFamily="34" charset="-122"/>
              <a:cs typeface="Times New Roman" panose="02020603050405020304" pitchFamily="18" charset="0"/>
            </a:endParaRPr>
          </a:p>
        </p:txBody>
      </p:sp>
    </p:spTree>
    <p:extLst>
      <p:ext uri="{BB962C8B-B14F-4D97-AF65-F5344CB8AC3E}">
        <p14:creationId xmlns:p14="http://schemas.microsoft.com/office/powerpoint/2010/main" val="4195101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7</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1.1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数据库的应用</a:t>
            </a:r>
          </a:p>
        </p:txBody>
      </p:sp>
      <p:sp>
        <p:nvSpPr>
          <p:cNvPr id="13" name="Rectangle 3">
            <a:extLst>
              <a:ext uri="{FF2B5EF4-FFF2-40B4-BE49-F238E27FC236}">
                <a16:creationId xmlns:a16="http://schemas.microsoft.com/office/drawing/2014/main" id="{AEBD789C-E3C7-5048-9F07-A4601C93AEA3}"/>
              </a:ext>
            </a:extLst>
          </p:cNvPr>
          <p:cNvSpPr txBox="1">
            <a:spLocks noChangeArrowheads="1"/>
          </p:cNvSpPr>
          <p:nvPr/>
        </p:nvSpPr>
        <p:spPr bwMode="auto">
          <a:xfrm>
            <a:off x="1532818" y="987417"/>
            <a:ext cx="8229600" cy="4883166"/>
          </a:xfrm>
          <a:prstGeom prst="rect">
            <a:avLst/>
          </a:prstGeom>
          <a:noFill/>
          <a:ln w="9525">
            <a:noFill/>
            <a:miter lim="800000"/>
          </a:ln>
        </p:spPr>
        <p:txBody>
          <a:bodyPr/>
          <a:lstStyle/>
          <a:p>
            <a:pPr indent="530352">
              <a:lnSpc>
                <a:spcPct val="160000"/>
              </a:lnSpc>
              <a:buClr>
                <a:schemeClr val="accent2"/>
              </a:buClr>
              <a:buSzPct val="75000"/>
            </a:pPr>
            <a:r>
              <a:rPr lang="zh-CN" altLang="en-US" sz="2400" dirty="0">
                <a:solidFill>
                  <a:srgbClr val="292929"/>
                </a:solidFill>
                <a:latin typeface="Times New Roman" panose="02020603050405020304" pitchFamily="18" charset="0"/>
                <a:ea typeface="微软雅黑" pitchFamily="34" charset="-122"/>
                <a:cs typeface="Times New Roman" panose="02020603050405020304" pitchFamily="18" charset="0"/>
              </a:rPr>
              <a:t>主流的软件开发中用到的数据库有</a:t>
            </a:r>
            <a:r>
              <a:rPr lang="en-US" altLang="zh-CN" sz="2400" dirty="0">
                <a:solidFill>
                  <a:srgbClr val="FF0000"/>
                </a:solidFill>
                <a:latin typeface="Times New Roman" panose="02020603050405020304" pitchFamily="18" charset="0"/>
                <a:ea typeface="微软雅黑" pitchFamily="34" charset="-122"/>
                <a:cs typeface="Times New Roman" panose="02020603050405020304" pitchFamily="18" charset="0"/>
              </a:rPr>
              <a:t>MySQL</a:t>
            </a:r>
            <a:r>
              <a:rPr lang="zh-CN" altLang="en-US" sz="2400" dirty="0">
                <a:solidFill>
                  <a:srgbClr val="292929"/>
                </a:solidFill>
                <a:latin typeface="Times New Roman" panose="02020603050405020304" pitchFamily="18" charset="0"/>
                <a:ea typeface="微软雅黑" pitchFamily="34" charset="-122"/>
                <a:cs typeface="Times New Roman" panose="02020603050405020304" pitchFamily="18" charset="0"/>
              </a:rPr>
              <a:t>，</a:t>
            </a:r>
            <a:r>
              <a:rPr lang="en-US" altLang="zh-CN" sz="2400" dirty="0" err="1">
                <a:solidFill>
                  <a:srgbClr val="FF0000"/>
                </a:solidFill>
                <a:latin typeface="Times New Roman" panose="02020603050405020304" pitchFamily="18" charset="0"/>
                <a:ea typeface="微软雅黑" pitchFamily="34" charset="-122"/>
                <a:cs typeface="Times New Roman" panose="02020603050405020304" pitchFamily="18" charset="0"/>
              </a:rPr>
              <a:t>MariaDB</a:t>
            </a:r>
            <a:r>
              <a:rPr lang="zh-CN" altLang="en-US" sz="2400" dirty="0">
                <a:solidFill>
                  <a:srgbClr val="292929"/>
                </a:solidFill>
                <a:latin typeface="Times New Roman" panose="02020603050405020304" pitchFamily="18" charset="0"/>
                <a:ea typeface="微软雅黑" pitchFamily="34" charset="-122"/>
                <a:cs typeface="Times New Roman" panose="02020603050405020304" pitchFamily="18" charset="0"/>
              </a:rPr>
              <a:t>， </a:t>
            </a:r>
            <a:r>
              <a:rPr lang="en-US" altLang="zh-CN" sz="2400" dirty="0">
                <a:solidFill>
                  <a:srgbClr val="292929"/>
                </a:solidFill>
                <a:latin typeface="Times New Roman" panose="02020603050405020304" pitchFamily="18" charset="0"/>
                <a:ea typeface="微软雅黑" pitchFamily="34" charset="-122"/>
                <a:cs typeface="Times New Roman" panose="02020603050405020304" pitchFamily="18" charset="0"/>
              </a:rPr>
              <a:t>IBM</a:t>
            </a:r>
            <a:r>
              <a:rPr lang="zh-CN" altLang="en-US" sz="2400" dirty="0">
                <a:solidFill>
                  <a:srgbClr val="292929"/>
                </a:solidFill>
                <a:latin typeface="Times New Roman" panose="02020603050405020304" pitchFamily="18" charset="0"/>
                <a:ea typeface="微软雅黑" pitchFamily="34" charset="-122"/>
                <a:cs typeface="Times New Roman" panose="02020603050405020304" pitchFamily="18" charset="0"/>
              </a:rPr>
              <a:t>的</a:t>
            </a:r>
            <a:r>
              <a:rPr lang="en-US" altLang="zh-CN" sz="2400" dirty="0">
                <a:solidFill>
                  <a:srgbClr val="292929"/>
                </a:solidFill>
                <a:latin typeface="Times New Roman" panose="02020603050405020304" pitchFamily="18" charset="0"/>
                <a:ea typeface="微软雅黑" pitchFamily="34" charset="-122"/>
                <a:cs typeface="Times New Roman" panose="02020603050405020304" pitchFamily="18" charset="0"/>
              </a:rPr>
              <a:t>DB2</a:t>
            </a:r>
            <a:r>
              <a:rPr lang="zh-CN" altLang="en-US" sz="2400" dirty="0">
                <a:solidFill>
                  <a:srgbClr val="292929"/>
                </a:solidFill>
                <a:latin typeface="Times New Roman" panose="02020603050405020304" pitchFamily="18" charset="0"/>
                <a:ea typeface="微软雅黑" pitchFamily="34" charset="-122"/>
                <a:cs typeface="Times New Roman" panose="02020603050405020304" pitchFamily="18" charset="0"/>
              </a:rPr>
              <a:t>，</a:t>
            </a:r>
            <a:r>
              <a:rPr lang="en-US" altLang="zh-CN" sz="2400" dirty="0">
                <a:solidFill>
                  <a:srgbClr val="292929"/>
                </a:solidFill>
                <a:latin typeface="Times New Roman" panose="02020603050405020304" pitchFamily="18" charset="0"/>
                <a:ea typeface="微软雅黑" pitchFamily="34" charset="-122"/>
                <a:cs typeface="Times New Roman" panose="02020603050405020304" pitchFamily="18" charset="0"/>
              </a:rPr>
              <a:t>Oracle</a:t>
            </a:r>
            <a:r>
              <a:rPr lang="zh-CN" altLang="en-US" sz="2400" dirty="0">
                <a:solidFill>
                  <a:srgbClr val="292929"/>
                </a:solidFill>
                <a:latin typeface="Times New Roman" panose="02020603050405020304" pitchFamily="18" charset="0"/>
                <a:ea typeface="微软雅黑" pitchFamily="34" charset="-122"/>
                <a:cs typeface="Times New Roman" panose="02020603050405020304" pitchFamily="18" charset="0"/>
              </a:rPr>
              <a:t>，</a:t>
            </a:r>
            <a:r>
              <a:rPr lang="en-US" altLang="zh-CN" sz="2400" dirty="0" err="1">
                <a:solidFill>
                  <a:srgbClr val="292929"/>
                </a:solidFill>
                <a:latin typeface="Times New Roman" panose="02020603050405020304" pitchFamily="18" charset="0"/>
                <a:ea typeface="微软雅黑" pitchFamily="34" charset="-122"/>
                <a:cs typeface="Times New Roman" panose="02020603050405020304" pitchFamily="18" charset="0"/>
              </a:rPr>
              <a:t>Sqlite</a:t>
            </a:r>
            <a:r>
              <a:rPr lang="zh-CN" altLang="en-US" sz="2400" dirty="0">
                <a:solidFill>
                  <a:srgbClr val="292929"/>
                </a:solidFill>
                <a:latin typeface="Times New Roman" panose="02020603050405020304" pitchFamily="18" charset="0"/>
                <a:ea typeface="微软雅黑" pitchFamily="34" charset="-122"/>
                <a:cs typeface="Times New Roman" panose="02020603050405020304" pitchFamily="18" charset="0"/>
              </a:rPr>
              <a:t>，</a:t>
            </a:r>
            <a:r>
              <a:rPr lang="en-US" altLang="zh-CN" sz="2400" dirty="0">
                <a:solidFill>
                  <a:srgbClr val="292929"/>
                </a:solidFill>
                <a:latin typeface="Times New Roman" panose="02020603050405020304" pitchFamily="18" charset="0"/>
                <a:ea typeface="微软雅黑" pitchFamily="34" charset="-122"/>
                <a:cs typeface="Times New Roman" panose="02020603050405020304" pitchFamily="18" charset="0"/>
              </a:rPr>
              <a:t>Informix</a:t>
            </a:r>
            <a:r>
              <a:rPr lang="zh-CN" altLang="en-US" sz="2400" dirty="0">
                <a:solidFill>
                  <a:srgbClr val="292929"/>
                </a:solidFill>
                <a:latin typeface="Times New Roman" panose="02020603050405020304" pitchFamily="18" charset="0"/>
                <a:ea typeface="微软雅黑" pitchFamily="34" charset="-122"/>
                <a:cs typeface="Times New Roman" panose="02020603050405020304" pitchFamily="18" charset="0"/>
              </a:rPr>
              <a:t>，</a:t>
            </a:r>
            <a:r>
              <a:rPr lang="en-US" altLang="zh-CN" sz="2400" dirty="0">
                <a:solidFill>
                  <a:srgbClr val="292929"/>
                </a:solidFill>
                <a:latin typeface="Times New Roman" panose="02020603050405020304" pitchFamily="18" charset="0"/>
                <a:ea typeface="微软雅黑" pitchFamily="34" charset="-122"/>
                <a:cs typeface="Times New Roman" panose="02020603050405020304" pitchFamily="18" charset="0"/>
              </a:rPr>
              <a:t>Sybase</a:t>
            </a:r>
            <a:r>
              <a:rPr lang="zh-CN" altLang="en-US" sz="2400" dirty="0">
                <a:solidFill>
                  <a:srgbClr val="292929"/>
                </a:solidFill>
                <a:latin typeface="Times New Roman" panose="02020603050405020304" pitchFamily="18" charset="0"/>
                <a:ea typeface="微软雅黑" pitchFamily="34" charset="-122"/>
                <a:cs typeface="Times New Roman" panose="02020603050405020304" pitchFamily="18" charset="0"/>
              </a:rPr>
              <a:t>，</a:t>
            </a:r>
            <a:r>
              <a:rPr lang="en-US" altLang="zh-CN" sz="2400" dirty="0">
                <a:solidFill>
                  <a:srgbClr val="292929"/>
                </a:solidFill>
                <a:latin typeface="Times New Roman" panose="02020603050405020304" pitchFamily="18" charset="0"/>
                <a:ea typeface="微软雅黑" pitchFamily="34" charset="-122"/>
                <a:cs typeface="Times New Roman" panose="02020603050405020304" pitchFamily="18" charset="0"/>
              </a:rPr>
              <a:t>SQL Server</a:t>
            </a:r>
            <a:r>
              <a:rPr lang="zh-CN" altLang="en-US" sz="2400" dirty="0">
                <a:solidFill>
                  <a:srgbClr val="292929"/>
                </a:solidFill>
                <a:latin typeface="Times New Roman" panose="02020603050405020304" pitchFamily="18" charset="0"/>
                <a:ea typeface="微软雅黑" pitchFamily="34" charset="-122"/>
                <a:cs typeface="Times New Roman" panose="02020603050405020304" pitchFamily="18" charset="0"/>
              </a:rPr>
              <a:t>，</a:t>
            </a:r>
            <a:r>
              <a:rPr lang="en-US" altLang="zh-CN" sz="2400" dirty="0">
                <a:solidFill>
                  <a:srgbClr val="292929"/>
                </a:solidFill>
                <a:latin typeface="Times New Roman" panose="02020603050405020304" pitchFamily="18" charset="0"/>
                <a:ea typeface="微软雅黑" pitchFamily="34" charset="-122"/>
                <a:cs typeface="Times New Roman" panose="02020603050405020304" pitchFamily="18" charset="0"/>
              </a:rPr>
              <a:t>PostgreSQL</a:t>
            </a:r>
            <a:r>
              <a:rPr lang="zh-CN" altLang="en-US" sz="2400" dirty="0">
                <a:solidFill>
                  <a:srgbClr val="292929"/>
                </a:solidFill>
                <a:latin typeface="Times New Roman" panose="02020603050405020304" pitchFamily="18" charset="0"/>
                <a:ea typeface="微软雅黑" pitchFamily="34" charset="-122"/>
                <a:cs typeface="Times New Roman" panose="02020603050405020304" pitchFamily="18" charset="0"/>
              </a:rPr>
              <a:t>，</a:t>
            </a:r>
            <a:r>
              <a:rPr lang="en-US" altLang="zh-CN" sz="2400" dirty="0">
                <a:solidFill>
                  <a:srgbClr val="292929"/>
                </a:solidFill>
                <a:latin typeface="Times New Roman" panose="02020603050405020304" pitchFamily="18" charset="0"/>
                <a:ea typeface="微软雅黑" pitchFamily="34" charset="-122"/>
                <a:cs typeface="Times New Roman" panose="02020603050405020304" pitchFamily="18" charset="0"/>
              </a:rPr>
              <a:t>Access</a:t>
            </a:r>
            <a:r>
              <a:rPr lang="zh-CN" altLang="en-US" sz="2400" dirty="0">
                <a:solidFill>
                  <a:srgbClr val="292929"/>
                </a:solidFill>
                <a:latin typeface="Times New Roman" panose="02020603050405020304" pitchFamily="18" charset="0"/>
                <a:ea typeface="微软雅黑" pitchFamily="34" charset="-122"/>
                <a:cs typeface="Times New Roman" panose="02020603050405020304" pitchFamily="18" charset="0"/>
              </a:rPr>
              <a:t>，</a:t>
            </a:r>
            <a:r>
              <a:rPr lang="en-US" altLang="zh-CN" sz="2400" dirty="0">
                <a:solidFill>
                  <a:srgbClr val="292929"/>
                </a:solidFill>
                <a:latin typeface="Times New Roman" panose="02020603050405020304" pitchFamily="18" charset="0"/>
                <a:ea typeface="微软雅黑" pitchFamily="34" charset="-122"/>
                <a:cs typeface="Times New Roman" panose="02020603050405020304" pitchFamily="18" charset="0"/>
              </a:rPr>
              <a:t>FoxPro</a:t>
            </a:r>
            <a:r>
              <a:rPr lang="zh-CN" altLang="en-US" sz="2400" dirty="0">
                <a:solidFill>
                  <a:srgbClr val="292929"/>
                </a:solidFill>
                <a:latin typeface="Times New Roman" panose="02020603050405020304" pitchFamily="18" charset="0"/>
                <a:ea typeface="微软雅黑" pitchFamily="34" charset="-122"/>
                <a:cs typeface="Times New Roman" panose="02020603050405020304" pitchFamily="18" charset="0"/>
              </a:rPr>
              <a:t>和</a:t>
            </a:r>
            <a:r>
              <a:rPr lang="en-US" altLang="zh-CN" sz="2400" dirty="0" err="1">
                <a:solidFill>
                  <a:srgbClr val="292929"/>
                </a:solidFill>
                <a:latin typeface="Times New Roman" panose="02020603050405020304" pitchFamily="18" charset="0"/>
                <a:ea typeface="微软雅黑" pitchFamily="34" charset="-122"/>
                <a:cs typeface="Times New Roman" panose="02020603050405020304" pitchFamily="18" charset="0"/>
              </a:rPr>
              <a:t>Teradata</a:t>
            </a:r>
            <a:r>
              <a:rPr lang="zh-CN" altLang="en-US" sz="2400" dirty="0">
                <a:solidFill>
                  <a:srgbClr val="292929"/>
                </a:solidFill>
                <a:latin typeface="Times New Roman" panose="02020603050405020304" pitchFamily="18" charset="0"/>
                <a:ea typeface="微软雅黑" pitchFamily="34" charset="-122"/>
                <a:cs typeface="Times New Roman" panose="02020603050405020304" pitchFamily="18" charset="0"/>
              </a:rPr>
              <a:t>等。</a:t>
            </a:r>
            <a:endParaRP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40622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70</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2800" dirty="0">
                <a:solidFill>
                  <a:schemeClr val="bg1"/>
                </a:solidFill>
                <a:latin typeface="Microsoft YaHei" panose="020B0503020204020204" pitchFamily="34" charset="-122"/>
                <a:ea typeface="Microsoft YaHei" panose="020B0503020204020204" pitchFamily="34" charset="-122"/>
                <a:cs typeface="+mj-cs"/>
              </a:rPr>
              <a:t>3.2 PHP</a:t>
            </a:r>
            <a:r>
              <a:rPr lang="zh-CN" altLang="en-US" sz="2800" dirty="0">
                <a:solidFill>
                  <a:schemeClr val="bg1"/>
                </a:solidFill>
                <a:latin typeface="Microsoft YaHei" panose="020B0503020204020204" pitchFamily="34" charset="-122"/>
                <a:ea typeface="Microsoft YaHei" panose="020B0503020204020204" pitchFamily="34" charset="-122"/>
                <a:cs typeface="+mj-cs"/>
              </a:rPr>
              <a:t>访问</a:t>
            </a:r>
            <a:r>
              <a:rPr lang="en-US" altLang="zh-CN" sz="2800" dirty="0">
                <a:solidFill>
                  <a:schemeClr val="bg1"/>
                </a:solidFill>
                <a:latin typeface="Microsoft YaHei" panose="020B0503020204020204" pitchFamily="34" charset="-122"/>
                <a:ea typeface="Microsoft YaHei" panose="020B0503020204020204" pitchFamily="34" charset="-122"/>
                <a:cs typeface="+mj-cs"/>
              </a:rPr>
              <a:t>MySQL</a:t>
            </a:r>
            <a:r>
              <a:rPr lang="zh-CN" altLang="en-US" sz="2800" dirty="0">
                <a:solidFill>
                  <a:schemeClr val="bg1"/>
                </a:solidFill>
                <a:latin typeface="Microsoft YaHei" panose="020B0503020204020204" pitchFamily="34" charset="-122"/>
                <a:ea typeface="Microsoft YaHei" panose="020B0503020204020204" pitchFamily="34" charset="-122"/>
                <a:cs typeface="+mj-cs"/>
              </a:rPr>
              <a:t>数据库服务器流程的八个步骤</a:t>
            </a:r>
          </a:p>
        </p:txBody>
      </p:sp>
      <p:sp>
        <p:nvSpPr>
          <p:cNvPr id="5" name="标题 1">
            <a:extLst>
              <a:ext uri="{FF2B5EF4-FFF2-40B4-BE49-F238E27FC236}">
                <a16:creationId xmlns:a16="http://schemas.microsoft.com/office/drawing/2014/main" id="{6500CA1C-1804-854E-B87D-19680E9F4343}"/>
              </a:ext>
            </a:extLst>
          </p:cNvPr>
          <p:cNvSpPr txBox="1">
            <a:spLocks/>
          </p:cNvSpPr>
          <p:nvPr/>
        </p:nvSpPr>
        <p:spPr>
          <a:xfrm>
            <a:off x="578804" y="773766"/>
            <a:ext cx="2941144" cy="571480"/>
          </a:xfrm>
          <a:prstGeom prst="rect">
            <a:avLst/>
          </a:prstGeom>
        </p:spPr>
        <p:txBody>
          <a:bodyPr vert="horz" lIns="91440" tIns="45720" rIns="91440" bIns="45720" rtlCol="0" anchor="b">
            <a:normAutofit/>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r>
              <a:rPr lang="en-US" altLang="zh-CN" sz="2800" dirty="0">
                <a:solidFill>
                  <a:srgbClr val="262626"/>
                </a:solidFill>
                <a:latin typeface="微软雅黑" charset="0"/>
                <a:ea typeface="微软雅黑" charset="0"/>
              </a:rPr>
              <a:t>3.2.6</a:t>
            </a:r>
            <a:r>
              <a:rPr lang="zh-CN" altLang="en-US" sz="2800" dirty="0">
                <a:solidFill>
                  <a:srgbClr val="262626"/>
                </a:solidFill>
                <a:latin typeface="微软雅黑" charset="0"/>
                <a:ea typeface="微软雅黑" charset="0"/>
              </a:rPr>
              <a:t> 处理结果</a:t>
            </a:r>
            <a:endParaRPr lang="en-US" altLang="zh-CN" sz="2800" dirty="0">
              <a:solidFill>
                <a:srgbClr val="262626"/>
              </a:solidFill>
              <a:latin typeface="微软雅黑" charset="0"/>
              <a:ea typeface="微软雅黑" charset="0"/>
            </a:endParaRPr>
          </a:p>
        </p:txBody>
      </p:sp>
      <p:sp>
        <p:nvSpPr>
          <p:cNvPr id="6" name="内容占位符 2">
            <a:extLst>
              <a:ext uri="{FF2B5EF4-FFF2-40B4-BE49-F238E27FC236}">
                <a16:creationId xmlns:a16="http://schemas.microsoft.com/office/drawing/2014/main" id="{7BBADD69-A3FE-D94B-B3F8-3B08CA2DACF1}"/>
              </a:ext>
            </a:extLst>
          </p:cNvPr>
          <p:cNvSpPr txBox="1">
            <a:spLocks/>
          </p:cNvSpPr>
          <p:nvPr/>
        </p:nvSpPr>
        <p:spPr>
          <a:xfrm>
            <a:off x="974327" y="1345246"/>
            <a:ext cx="8046720" cy="5291455"/>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Font typeface="Wingdings" pitchFamily="2" charset="2"/>
              <a:buNone/>
            </a:pPr>
            <a:r>
              <a:rPr kumimoji="1"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取得前一次 </a:t>
            </a:r>
            <a:r>
              <a:rPr kumimoji="1"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MySQL </a:t>
            </a:r>
            <a:r>
              <a:rPr kumimoji="1"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操作所影响的记录行数</a:t>
            </a:r>
            <a:endParaRPr kumimoji="1" lang="en-US" altLang="zh-CN" sz="2000" dirty="0">
              <a:latin typeface="Times New Roman" panose="02020603050405020304" pitchFamily="18" charset="0"/>
              <a:ea typeface="Microsoft YaHei" panose="020B0503020204020204" pitchFamily="34" charset="-122"/>
              <a:cs typeface="Times New Roman" panose="02020603050405020304" pitchFamily="18" charset="0"/>
            </a:endParaRPr>
          </a:p>
          <a:p>
            <a:pPr algn="l">
              <a:lnSpc>
                <a:spcPct val="150000"/>
              </a:lnSpc>
              <a:buFont typeface="Wingdings" pitchFamily="2" charset="2"/>
              <a:buNone/>
            </a:pPr>
            <a:r>
              <a:rPr kumimoji="1" lang="en-US" altLang="zh-CN" sz="20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int </a:t>
            </a:r>
            <a:r>
              <a:rPr kumimoji="1" lang="en-US" altLang="zh-CN" sz="20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mysqli_affected_rows</a:t>
            </a:r>
            <a:r>
              <a:rPr kumimoji="1" lang="en-US" altLang="zh-CN" sz="20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 resource $</a:t>
            </a:r>
            <a:r>
              <a:rPr kumimoji="1" lang="en-US" altLang="zh-CN" sz="20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link_identifier</a:t>
            </a:r>
            <a:r>
              <a:rPr kumimoji="1" lang="en-US" altLang="zh-CN" sz="20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 )</a:t>
            </a:r>
          </a:p>
          <a:p>
            <a:pPr algn="l">
              <a:lnSpc>
                <a:spcPct val="150000"/>
              </a:lnSpc>
              <a:buFont typeface="Wingdings" pitchFamily="2" charset="2"/>
              <a:buNone/>
            </a:pPr>
            <a:r>
              <a:rPr kumimoji="1"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取得上一步 </a:t>
            </a:r>
            <a:r>
              <a:rPr kumimoji="1"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INSERT </a:t>
            </a:r>
            <a:r>
              <a:rPr kumimoji="1"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操作产生的 </a:t>
            </a:r>
            <a:r>
              <a:rPr kumimoji="1"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ID </a:t>
            </a:r>
          </a:p>
          <a:p>
            <a:pPr algn="l">
              <a:lnSpc>
                <a:spcPct val="150000"/>
              </a:lnSpc>
              <a:buFont typeface="Wingdings" pitchFamily="2" charset="2"/>
              <a:buNone/>
            </a:pPr>
            <a:r>
              <a:rPr kumimoji="1" lang="en-US" altLang="zh-CN" sz="20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int </a:t>
            </a:r>
            <a:r>
              <a:rPr kumimoji="1" lang="en-US" altLang="zh-CN" sz="20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mysqli_insert_id</a:t>
            </a:r>
            <a:r>
              <a:rPr kumimoji="1" lang="en-US" altLang="zh-CN" sz="20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 resource $</a:t>
            </a:r>
            <a:r>
              <a:rPr kumimoji="1" lang="en-US" altLang="zh-CN" sz="20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link_identifier</a:t>
            </a:r>
            <a:r>
              <a:rPr kumimoji="1" lang="en-US" altLang="zh-CN" sz="20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 )</a:t>
            </a:r>
          </a:p>
          <a:p>
            <a:pPr algn="l">
              <a:lnSpc>
                <a:spcPct val="150000"/>
              </a:lnSpc>
              <a:buFont typeface="Wingdings" pitchFamily="2" charset="2"/>
              <a:buNone/>
            </a:pPr>
            <a:r>
              <a:rPr kumimoji="1"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取得结果集中字段的数目</a:t>
            </a:r>
            <a:endParaRPr kumimoji="1" lang="en-US" altLang="zh-CN" sz="2000" dirty="0">
              <a:latin typeface="Times New Roman" panose="02020603050405020304" pitchFamily="18" charset="0"/>
              <a:ea typeface="Microsoft YaHei" panose="020B0503020204020204" pitchFamily="34" charset="-122"/>
              <a:cs typeface="Times New Roman" panose="02020603050405020304" pitchFamily="18" charset="0"/>
            </a:endParaRPr>
          </a:p>
          <a:p>
            <a:pPr algn="l">
              <a:lnSpc>
                <a:spcPct val="150000"/>
              </a:lnSpc>
              <a:buFont typeface="Wingdings" pitchFamily="2" charset="2"/>
              <a:buNone/>
            </a:pPr>
            <a:r>
              <a:rPr kumimoji="1" lang="en-US" altLang="zh-CN" sz="20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int </a:t>
            </a:r>
            <a:r>
              <a:rPr kumimoji="1" lang="en-US" altLang="zh-CN" sz="20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mysqli_num_fields</a:t>
            </a:r>
            <a:r>
              <a:rPr kumimoji="1" lang="en-US" altLang="zh-CN" sz="20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 resource $result )</a:t>
            </a:r>
          </a:p>
          <a:p>
            <a:pPr algn="l">
              <a:lnSpc>
                <a:spcPct val="150000"/>
              </a:lnSpc>
              <a:buFont typeface="Wingdings" pitchFamily="2" charset="2"/>
              <a:buNone/>
            </a:pPr>
            <a:r>
              <a:rPr kumimoji="1"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从结果集中取得列信息并作为对象返回</a:t>
            </a:r>
            <a:endParaRPr kumimoji="1" lang="en-US" altLang="zh-CN" sz="2000" dirty="0">
              <a:latin typeface="Times New Roman" panose="02020603050405020304" pitchFamily="18" charset="0"/>
              <a:ea typeface="Microsoft YaHei" panose="020B0503020204020204" pitchFamily="34" charset="-122"/>
              <a:cs typeface="Times New Roman" panose="02020603050405020304" pitchFamily="18" charset="0"/>
            </a:endParaRPr>
          </a:p>
          <a:p>
            <a:pPr algn="l">
              <a:lnSpc>
                <a:spcPct val="150000"/>
              </a:lnSpc>
              <a:buFont typeface="Wingdings" pitchFamily="2" charset="2"/>
              <a:buNone/>
            </a:pPr>
            <a:r>
              <a:rPr kumimoji="1" lang="en-US" altLang="zh-CN" sz="20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object </a:t>
            </a:r>
            <a:r>
              <a:rPr kumimoji="1" lang="en-US" altLang="zh-CN" sz="20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mysqli_fetch_field</a:t>
            </a:r>
            <a:r>
              <a:rPr kumimoji="1" lang="en-US" altLang="zh-CN" sz="20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 resource $result)</a:t>
            </a:r>
          </a:p>
        </p:txBody>
      </p:sp>
    </p:spTree>
    <p:extLst>
      <p:ext uri="{BB962C8B-B14F-4D97-AF65-F5344CB8AC3E}">
        <p14:creationId xmlns:p14="http://schemas.microsoft.com/office/powerpoint/2010/main" val="36793728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71</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2800" dirty="0">
                <a:solidFill>
                  <a:schemeClr val="bg1"/>
                </a:solidFill>
                <a:latin typeface="Microsoft YaHei" panose="020B0503020204020204" pitchFamily="34" charset="-122"/>
                <a:ea typeface="Microsoft YaHei" panose="020B0503020204020204" pitchFamily="34" charset="-122"/>
                <a:cs typeface="+mj-cs"/>
              </a:rPr>
              <a:t>3.2 PHP</a:t>
            </a:r>
            <a:r>
              <a:rPr lang="zh-CN" altLang="en-US" sz="2800" dirty="0">
                <a:solidFill>
                  <a:schemeClr val="bg1"/>
                </a:solidFill>
                <a:latin typeface="Microsoft YaHei" panose="020B0503020204020204" pitchFamily="34" charset="-122"/>
                <a:ea typeface="Microsoft YaHei" panose="020B0503020204020204" pitchFamily="34" charset="-122"/>
                <a:cs typeface="+mj-cs"/>
              </a:rPr>
              <a:t>访问</a:t>
            </a:r>
            <a:r>
              <a:rPr lang="en-US" altLang="zh-CN" sz="2800" dirty="0">
                <a:solidFill>
                  <a:schemeClr val="bg1"/>
                </a:solidFill>
                <a:latin typeface="Microsoft YaHei" panose="020B0503020204020204" pitchFamily="34" charset="-122"/>
                <a:ea typeface="Microsoft YaHei" panose="020B0503020204020204" pitchFamily="34" charset="-122"/>
                <a:cs typeface="+mj-cs"/>
              </a:rPr>
              <a:t>MySQL</a:t>
            </a:r>
            <a:r>
              <a:rPr lang="zh-CN" altLang="en-US" sz="2800" dirty="0">
                <a:solidFill>
                  <a:schemeClr val="bg1"/>
                </a:solidFill>
                <a:latin typeface="Microsoft YaHei" panose="020B0503020204020204" pitchFamily="34" charset="-122"/>
                <a:ea typeface="Microsoft YaHei" panose="020B0503020204020204" pitchFamily="34" charset="-122"/>
                <a:cs typeface="+mj-cs"/>
              </a:rPr>
              <a:t>数据库服务器流程的八个步骤</a:t>
            </a:r>
          </a:p>
        </p:txBody>
      </p:sp>
      <p:sp>
        <p:nvSpPr>
          <p:cNvPr id="5" name="标题 1">
            <a:extLst>
              <a:ext uri="{FF2B5EF4-FFF2-40B4-BE49-F238E27FC236}">
                <a16:creationId xmlns:a16="http://schemas.microsoft.com/office/drawing/2014/main" id="{6500CA1C-1804-854E-B87D-19680E9F4343}"/>
              </a:ext>
            </a:extLst>
          </p:cNvPr>
          <p:cNvSpPr txBox="1">
            <a:spLocks/>
          </p:cNvSpPr>
          <p:nvPr/>
        </p:nvSpPr>
        <p:spPr>
          <a:xfrm>
            <a:off x="578804" y="773766"/>
            <a:ext cx="6772972" cy="571480"/>
          </a:xfrm>
          <a:prstGeom prst="rect">
            <a:avLst/>
          </a:prstGeom>
        </p:spPr>
        <p:txBody>
          <a:bodyPr vert="horz" lIns="91440" tIns="45720" rIns="91440" bIns="45720" rtlCol="0" anchor="b">
            <a:normAutofit fontScale="92500"/>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r>
              <a:rPr lang="en-US" altLang="zh-CN" sz="2800" dirty="0">
                <a:solidFill>
                  <a:srgbClr val="262626"/>
                </a:solidFill>
                <a:latin typeface="微软雅黑" charset="0"/>
                <a:ea typeface="微软雅黑" charset="0"/>
              </a:rPr>
              <a:t>3.2.7&amp;8</a:t>
            </a:r>
            <a:r>
              <a:rPr lang="zh-CN" altLang="en-US" sz="2800" dirty="0">
                <a:solidFill>
                  <a:srgbClr val="262626"/>
                </a:solidFill>
                <a:latin typeface="微软雅黑" charset="0"/>
                <a:ea typeface="微软雅黑" charset="0"/>
              </a:rPr>
              <a:t> 释放结果集资源 </a:t>
            </a:r>
            <a:r>
              <a:rPr lang="en-US" altLang="zh-CN" sz="2800" dirty="0">
                <a:solidFill>
                  <a:srgbClr val="262626"/>
                </a:solidFill>
                <a:latin typeface="微软雅黑" charset="0"/>
                <a:ea typeface="微软雅黑" charset="0"/>
              </a:rPr>
              <a:t>&amp;</a:t>
            </a:r>
            <a:r>
              <a:rPr lang="zh-CN" altLang="en-US" sz="2800" dirty="0">
                <a:solidFill>
                  <a:srgbClr val="262626"/>
                </a:solidFill>
                <a:latin typeface="微软雅黑" charset="0"/>
                <a:ea typeface="微软雅黑" charset="0"/>
              </a:rPr>
              <a:t> 关闭数据库连接</a:t>
            </a:r>
            <a:endParaRPr lang="en-US" altLang="zh-CN" sz="2800" dirty="0">
              <a:solidFill>
                <a:srgbClr val="262626"/>
              </a:solidFill>
              <a:latin typeface="微软雅黑" charset="0"/>
              <a:ea typeface="微软雅黑" charset="0"/>
            </a:endParaRPr>
          </a:p>
        </p:txBody>
      </p:sp>
      <p:sp>
        <p:nvSpPr>
          <p:cNvPr id="8" name="内容占位符 2">
            <a:extLst>
              <a:ext uri="{FF2B5EF4-FFF2-40B4-BE49-F238E27FC236}">
                <a16:creationId xmlns:a16="http://schemas.microsoft.com/office/drawing/2014/main" id="{6DC58BF4-FDE6-8D46-83D8-F44F5FEE2FC2}"/>
              </a:ext>
            </a:extLst>
          </p:cNvPr>
          <p:cNvSpPr txBox="1">
            <a:spLocks/>
          </p:cNvSpPr>
          <p:nvPr/>
        </p:nvSpPr>
        <p:spPr>
          <a:xfrm>
            <a:off x="578804" y="1315876"/>
            <a:ext cx="9740376" cy="3687378"/>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530352" algn="l">
              <a:lnSpc>
                <a:spcPct val="200000"/>
              </a:lnSpc>
              <a:buFont typeface="Wingdings" pitchFamily="2" charset="2"/>
              <a:buNone/>
            </a:pPr>
            <a:r>
              <a:rPr kumimoji="1"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PHP</a:t>
            </a:r>
            <a:r>
              <a:rPr kumimoji="1"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会把结果集资源一直保存到</a:t>
            </a:r>
            <a:r>
              <a:rPr kumimoji="1"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PHP</a:t>
            </a:r>
            <a:r>
              <a:rPr kumimoji="1"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脚本执行结束，如果必须提前释放某次查询的结果集资源，就可使用</a:t>
            </a:r>
            <a:r>
              <a:rPr kumimoji="1" lang="en-US" altLang="zh-CN" sz="22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mysqli_free_result</a:t>
            </a:r>
            <a:r>
              <a:rPr kumimoji="1"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kumimoji="1"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函数提前释放它，最后将数据库连接关闭掉，我们使用</a:t>
            </a:r>
            <a:r>
              <a:rPr kumimoji="1" lang="en-US" altLang="zh-CN" sz="22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mysqli_close</a:t>
            </a:r>
            <a:r>
              <a:rPr kumimoji="1"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kumimoji="1"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函数来完成。</a:t>
            </a:r>
            <a:endParaRPr kumimoji="1" lang="en-US" altLang="zh-CN" sz="2200" dirty="0">
              <a:latin typeface="Times New Roman" panose="02020603050405020304" pitchFamily="18" charset="0"/>
              <a:ea typeface="Microsoft YaHei" panose="020B0503020204020204" pitchFamily="34" charset="-122"/>
              <a:cs typeface="Times New Roman" panose="02020603050405020304" pitchFamily="18" charset="0"/>
            </a:endParaRPr>
          </a:p>
          <a:p>
            <a:pPr algn="l">
              <a:lnSpc>
                <a:spcPct val="200000"/>
              </a:lnSpc>
              <a:buFont typeface="Wingdings" pitchFamily="2" charset="2"/>
              <a:buNone/>
            </a:pPr>
            <a:r>
              <a:rPr kumimoji="1"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bool </a:t>
            </a:r>
            <a:r>
              <a:rPr kumimoji="1" lang="en-US" altLang="zh-CN" sz="22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mysqli_free_result</a:t>
            </a:r>
            <a:r>
              <a:rPr kumimoji="1"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 resource $result )</a:t>
            </a:r>
          </a:p>
          <a:p>
            <a:pPr algn="l">
              <a:lnSpc>
                <a:spcPct val="200000"/>
              </a:lnSpc>
              <a:buFont typeface="Wingdings" pitchFamily="2" charset="2"/>
              <a:buNone/>
            </a:pPr>
            <a:r>
              <a:rPr kumimoji="1"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bool </a:t>
            </a:r>
            <a:r>
              <a:rPr kumimoji="1" lang="en-US" altLang="zh-CN" sz="22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mysqli_close</a:t>
            </a:r>
            <a:r>
              <a:rPr kumimoji="1"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 resource $</a:t>
            </a:r>
            <a:r>
              <a:rPr kumimoji="1" lang="en-US" altLang="zh-CN" sz="22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link_identifier</a:t>
            </a:r>
            <a:r>
              <a:rPr kumimoji="1" lang="en-US" altLang="zh-CN"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 )</a:t>
            </a:r>
            <a:endParaRPr kumimoji="1" lang="zh-CN" alt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453746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7126357"/>
          </a:xfrm>
          <a:prstGeom prst="rect">
            <a:avLst/>
          </a:prstGeom>
          <a:solidFill>
            <a:schemeClr val="bg1">
              <a:alpha val="34000"/>
            </a:schemeClr>
          </a:solidFill>
        </p:spPr>
      </p:pic>
      <p:sp>
        <p:nvSpPr>
          <p:cNvPr id="39" name="TextBox 1"/>
          <p:cNvSpPr txBox="1"/>
          <p:nvPr/>
        </p:nvSpPr>
        <p:spPr>
          <a:xfrm>
            <a:off x="3243529" y="2086710"/>
            <a:ext cx="5929189" cy="1015663"/>
          </a:xfrm>
          <a:prstGeom prst="rect">
            <a:avLst/>
          </a:prstGeom>
          <a:noFill/>
        </p:spPr>
        <p:txBody>
          <a:bodyPr wrap="square" rtlCol="0">
            <a:spAutoFit/>
          </a:bodyPr>
          <a:lstStyle/>
          <a:p>
            <a:pPr algn="ctr"/>
            <a:r>
              <a:rPr lang="zh-CN" altLang="en-US" sz="6000" b="1" dirty="0">
                <a:solidFill>
                  <a:schemeClr val="accent1">
                    <a:lumMod val="75000"/>
                  </a:schemeClr>
                </a:solidFill>
                <a:latin typeface="STKaiti" panose="02010600040101010101" pitchFamily="2" charset="-122"/>
                <a:ea typeface="STKaiti" panose="02010600040101010101" pitchFamily="2" charset="-122"/>
              </a:rPr>
              <a:t>有疑问联系老师！</a:t>
            </a:r>
            <a:endParaRPr lang="en-US" sz="6000" b="1" dirty="0">
              <a:solidFill>
                <a:schemeClr val="accent1">
                  <a:lumMod val="75000"/>
                </a:schemeClr>
              </a:solidFill>
              <a:latin typeface="STKaiti" panose="02010600040101010101" pitchFamily="2" charset="-122"/>
              <a:ea typeface="STKaiti" panose="02010600040101010101" pitchFamily="2" charset="-122"/>
            </a:endParaRPr>
          </a:p>
        </p:txBody>
      </p:sp>
      <p:sp>
        <p:nvSpPr>
          <p:cNvPr id="41" name="Oval 128"/>
          <p:cNvSpPr/>
          <p:nvPr/>
        </p:nvSpPr>
        <p:spPr>
          <a:xfrm>
            <a:off x="3275433" y="4159883"/>
            <a:ext cx="723014" cy="72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n-ea"/>
            </a:endParaRPr>
          </a:p>
        </p:txBody>
      </p:sp>
      <p:sp>
        <p:nvSpPr>
          <p:cNvPr id="42" name="TextBox 132"/>
          <p:cNvSpPr txBox="1"/>
          <p:nvPr/>
        </p:nvSpPr>
        <p:spPr>
          <a:xfrm>
            <a:off x="2751793" y="5079716"/>
            <a:ext cx="1760116" cy="646331"/>
          </a:xfrm>
          <a:prstGeom prst="rect">
            <a:avLst/>
          </a:prstGeom>
          <a:noFill/>
        </p:spPr>
        <p:txBody>
          <a:bodyPr wrap="square" rtlCol="0">
            <a:spAutoFit/>
          </a:bodyPr>
          <a:lstStyle/>
          <a:p>
            <a:pPr algn="ctr"/>
            <a:r>
              <a:rPr lang="zh-CN" altLang="en-US" b="1" dirty="0">
                <a:solidFill>
                  <a:schemeClr val="bg1"/>
                </a:solidFill>
                <a:latin typeface="STKaiti" panose="02010600040101010101" pitchFamily="2" charset="-122"/>
                <a:ea typeface="STKaiti" panose="02010600040101010101" pitchFamily="2" charset="-122"/>
                <a:cs typeface="Open Sans" panose="020B0606030504020204" pitchFamily="34" charset="0"/>
              </a:rPr>
              <a:t>电话</a:t>
            </a:r>
            <a:endParaRPr lang="en-US" b="1" dirty="0">
              <a:solidFill>
                <a:schemeClr val="bg1"/>
              </a:solidFill>
              <a:latin typeface="STKaiti" panose="02010600040101010101" pitchFamily="2" charset="-122"/>
              <a:ea typeface="STKaiti" panose="02010600040101010101" pitchFamily="2" charset="-122"/>
              <a:cs typeface="Open Sans" panose="020B0606030504020204" pitchFamily="34" charset="0"/>
            </a:endParaRPr>
          </a:p>
          <a:p>
            <a:pPr algn="ctr"/>
            <a:r>
              <a:rPr lang="en-US" b="1" dirty="0">
                <a:solidFill>
                  <a:schemeClr val="bg1"/>
                </a:solidFill>
                <a:latin typeface="+mn-ea"/>
                <a:cs typeface="Open Sans" panose="020B0606030504020204" pitchFamily="34" charset="0"/>
              </a:rPr>
              <a:t>13516719119</a:t>
            </a:r>
          </a:p>
        </p:txBody>
      </p:sp>
      <p:sp>
        <p:nvSpPr>
          <p:cNvPr id="45" name="Oval 130"/>
          <p:cNvSpPr/>
          <p:nvPr/>
        </p:nvSpPr>
        <p:spPr>
          <a:xfrm>
            <a:off x="5678390" y="4159883"/>
            <a:ext cx="723014" cy="72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n-ea"/>
            </a:endParaRPr>
          </a:p>
        </p:txBody>
      </p:sp>
      <p:sp>
        <p:nvSpPr>
          <p:cNvPr id="47" name="Oval 131"/>
          <p:cNvSpPr/>
          <p:nvPr/>
        </p:nvSpPr>
        <p:spPr>
          <a:xfrm>
            <a:off x="8155768" y="4159883"/>
            <a:ext cx="723014" cy="72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n-ea"/>
            </a:endParaRPr>
          </a:p>
        </p:txBody>
      </p:sp>
      <p:sp>
        <p:nvSpPr>
          <p:cNvPr id="49" name="Freeform 5"/>
          <p:cNvSpPr/>
          <p:nvPr/>
        </p:nvSpPr>
        <p:spPr bwMode="auto">
          <a:xfrm>
            <a:off x="5876975" y="4347354"/>
            <a:ext cx="325843" cy="333601"/>
          </a:xfrm>
          <a:custGeom>
            <a:avLst/>
            <a:gdLst>
              <a:gd name="T0" fmla="*/ 70 w 504"/>
              <a:gd name="T1" fmla="*/ 215 h 516"/>
              <a:gd name="T2" fmla="*/ 81 w 504"/>
              <a:gd name="T3" fmla="*/ 187 h 516"/>
              <a:gd name="T4" fmla="*/ 87 w 504"/>
              <a:gd name="T5" fmla="*/ 165 h 516"/>
              <a:gd name="T6" fmla="*/ 92 w 504"/>
              <a:gd name="T7" fmla="*/ 131 h 516"/>
              <a:gd name="T8" fmla="*/ 107 w 504"/>
              <a:gd name="T9" fmla="*/ 94 h 516"/>
              <a:gd name="T10" fmla="*/ 129 w 504"/>
              <a:gd name="T11" fmla="*/ 60 h 516"/>
              <a:gd name="T12" fmla="*/ 167 w 504"/>
              <a:gd name="T13" fmla="*/ 26 h 516"/>
              <a:gd name="T14" fmla="*/ 210 w 504"/>
              <a:gd name="T15" fmla="*/ 7 h 516"/>
              <a:gd name="T16" fmla="*/ 262 w 504"/>
              <a:gd name="T17" fmla="*/ 0 h 516"/>
              <a:gd name="T18" fmla="*/ 317 w 504"/>
              <a:gd name="T19" fmla="*/ 6 h 516"/>
              <a:gd name="T20" fmla="*/ 368 w 504"/>
              <a:gd name="T21" fmla="*/ 26 h 516"/>
              <a:gd name="T22" fmla="*/ 399 w 504"/>
              <a:gd name="T23" fmla="*/ 51 h 516"/>
              <a:gd name="T24" fmla="*/ 423 w 504"/>
              <a:gd name="T25" fmla="*/ 87 h 516"/>
              <a:gd name="T26" fmla="*/ 436 w 504"/>
              <a:gd name="T27" fmla="*/ 126 h 516"/>
              <a:gd name="T28" fmla="*/ 444 w 504"/>
              <a:gd name="T29" fmla="*/ 168 h 516"/>
              <a:gd name="T30" fmla="*/ 458 w 504"/>
              <a:gd name="T31" fmla="*/ 197 h 516"/>
              <a:gd name="T32" fmla="*/ 459 w 504"/>
              <a:gd name="T33" fmla="*/ 219 h 516"/>
              <a:gd name="T34" fmla="*/ 463 w 504"/>
              <a:gd name="T35" fmla="*/ 246 h 516"/>
              <a:gd name="T36" fmla="*/ 489 w 504"/>
              <a:gd name="T37" fmla="*/ 293 h 516"/>
              <a:gd name="T38" fmla="*/ 501 w 504"/>
              <a:gd name="T39" fmla="*/ 331 h 516"/>
              <a:gd name="T40" fmla="*/ 501 w 504"/>
              <a:gd name="T41" fmla="*/ 372 h 516"/>
              <a:gd name="T42" fmla="*/ 493 w 504"/>
              <a:gd name="T43" fmla="*/ 396 h 516"/>
              <a:gd name="T44" fmla="*/ 482 w 504"/>
              <a:gd name="T45" fmla="*/ 403 h 516"/>
              <a:gd name="T46" fmla="*/ 471 w 504"/>
              <a:gd name="T47" fmla="*/ 397 h 516"/>
              <a:gd name="T48" fmla="*/ 455 w 504"/>
              <a:gd name="T49" fmla="*/ 368 h 516"/>
              <a:gd name="T50" fmla="*/ 444 w 504"/>
              <a:gd name="T51" fmla="*/ 388 h 516"/>
              <a:gd name="T52" fmla="*/ 421 w 504"/>
              <a:gd name="T53" fmla="*/ 427 h 516"/>
              <a:gd name="T54" fmla="*/ 442 w 504"/>
              <a:gd name="T55" fmla="*/ 448 h 516"/>
              <a:gd name="T56" fmla="*/ 460 w 504"/>
              <a:gd name="T57" fmla="*/ 467 h 516"/>
              <a:gd name="T58" fmla="*/ 460 w 504"/>
              <a:gd name="T59" fmla="*/ 481 h 516"/>
              <a:gd name="T60" fmla="*/ 448 w 504"/>
              <a:gd name="T61" fmla="*/ 496 h 516"/>
              <a:gd name="T62" fmla="*/ 419 w 504"/>
              <a:gd name="T63" fmla="*/ 508 h 516"/>
              <a:gd name="T64" fmla="*/ 372 w 504"/>
              <a:gd name="T65" fmla="*/ 513 h 516"/>
              <a:gd name="T66" fmla="*/ 317 w 504"/>
              <a:gd name="T67" fmla="*/ 506 h 516"/>
              <a:gd name="T68" fmla="*/ 276 w 504"/>
              <a:gd name="T69" fmla="*/ 494 h 516"/>
              <a:gd name="T70" fmla="*/ 248 w 504"/>
              <a:gd name="T71" fmla="*/ 495 h 516"/>
              <a:gd name="T72" fmla="*/ 209 w 504"/>
              <a:gd name="T73" fmla="*/ 512 h 516"/>
              <a:gd name="T74" fmla="*/ 172 w 504"/>
              <a:gd name="T75" fmla="*/ 516 h 516"/>
              <a:gd name="T76" fmla="*/ 110 w 504"/>
              <a:gd name="T77" fmla="*/ 512 h 516"/>
              <a:gd name="T78" fmla="*/ 74 w 504"/>
              <a:gd name="T79" fmla="*/ 499 h 516"/>
              <a:gd name="T80" fmla="*/ 63 w 504"/>
              <a:gd name="T81" fmla="*/ 487 h 516"/>
              <a:gd name="T82" fmla="*/ 61 w 504"/>
              <a:gd name="T83" fmla="*/ 471 h 516"/>
              <a:gd name="T84" fmla="*/ 66 w 504"/>
              <a:gd name="T85" fmla="*/ 454 h 516"/>
              <a:gd name="T86" fmla="*/ 80 w 504"/>
              <a:gd name="T87" fmla="*/ 444 h 516"/>
              <a:gd name="T88" fmla="*/ 103 w 504"/>
              <a:gd name="T89" fmla="*/ 439 h 516"/>
              <a:gd name="T90" fmla="*/ 96 w 504"/>
              <a:gd name="T91" fmla="*/ 430 h 516"/>
              <a:gd name="T92" fmla="*/ 69 w 504"/>
              <a:gd name="T93" fmla="*/ 400 h 516"/>
              <a:gd name="T94" fmla="*/ 55 w 504"/>
              <a:gd name="T95" fmla="*/ 368 h 516"/>
              <a:gd name="T96" fmla="*/ 50 w 504"/>
              <a:gd name="T97" fmla="*/ 361 h 516"/>
              <a:gd name="T98" fmla="*/ 42 w 504"/>
              <a:gd name="T99" fmla="*/ 376 h 516"/>
              <a:gd name="T100" fmla="*/ 22 w 504"/>
              <a:gd name="T101" fmla="*/ 395 h 516"/>
              <a:gd name="T102" fmla="*/ 8 w 504"/>
              <a:gd name="T103" fmla="*/ 396 h 516"/>
              <a:gd name="T104" fmla="*/ 1 w 504"/>
              <a:gd name="T105" fmla="*/ 374 h 516"/>
              <a:gd name="T106" fmla="*/ 3 w 504"/>
              <a:gd name="T107" fmla="*/ 332 h 516"/>
              <a:gd name="T108" fmla="*/ 18 w 504"/>
              <a:gd name="T109" fmla="*/ 293 h 516"/>
              <a:gd name="T110" fmla="*/ 46 w 504"/>
              <a:gd name="T111" fmla="*/ 254 h 516"/>
              <a:gd name="T112" fmla="*/ 72 w 504"/>
              <a:gd name="T113" fmla="*/ 232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04" h="516">
                <a:moveTo>
                  <a:pt x="72" y="232"/>
                </a:moveTo>
                <a:lnTo>
                  <a:pt x="71" y="229"/>
                </a:lnTo>
                <a:lnTo>
                  <a:pt x="70" y="225"/>
                </a:lnTo>
                <a:lnTo>
                  <a:pt x="70" y="223"/>
                </a:lnTo>
                <a:lnTo>
                  <a:pt x="70" y="221"/>
                </a:lnTo>
                <a:lnTo>
                  <a:pt x="70" y="217"/>
                </a:lnTo>
                <a:lnTo>
                  <a:pt x="70" y="215"/>
                </a:lnTo>
                <a:lnTo>
                  <a:pt x="71" y="211"/>
                </a:lnTo>
                <a:lnTo>
                  <a:pt x="72" y="207"/>
                </a:lnTo>
                <a:lnTo>
                  <a:pt x="73" y="203"/>
                </a:lnTo>
                <a:lnTo>
                  <a:pt x="74" y="199"/>
                </a:lnTo>
                <a:lnTo>
                  <a:pt x="78" y="195"/>
                </a:lnTo>
                <a:lnTo>
                  <a:pt x="81" y="190"/>
                </a:lnTo>
                <a:lnTo>
                  <a:pt x="81" y="187"/>
                </a:lnTo>
                <a:lnTo>
                  <a:pt x="81" y="184"/>
                </a:lnTo>
                <a:lnTo>
                  <a:pt x="81" y="180"/>
                </a:lnTo>
                <a:lnTo>
                  <a:pt x="83" y="176"/>
                </a:lnTo>
                <a:lnTo>
                  <a:pt x="84" y="171"/>
                </a:lnTo>
                <a:lnTo>
                  <a:pt x="85" y="169"/>
                </a:lnTo>
                <a:lnTo>
                  <a:pt x="86" y="167"/>
                </a:lnTo>
                <a:lnTo>
                  <a:pt x="87" y="165"/>
                </a:lnTo>
                <a:lnTo>
                  <a:pt x="89" y="163"/>
                </a:lnTo>
                <a:lnTo>
                  <a:pt x="89" y="159"/>
                </a:lnTo>
                <a:lnTo>
                  <a:pt x="89" y="156"/>
                </a:lnTo>
                <a:lnTo>
                  <a:pt x="89" y="151"/>
                </a:lnTo>
                <a:lnTo>
                  <a:pt x="90" y="146"/>
                </a:lnTo>
                <a:lnTo>
                  <a:pt x="91" y="140"/>
                </a:lnTo>
                <a:lnTo>
                  <a:pt x="92" y="131"/>
                </a:lnTo>
                <a:lnTo>
                  <a:pt x="94" y="123"/>
                </a:lnTo>
                <a:lnTo>
                  <a:pt x="96" y="119"/>
                </a:lnTo>
                <a:lnTo>
                  <a:pt x="98" y="114"/>
                </a:lnTo>
                <a:lnTo>
                  <a:pt x="99" y="109"/>
                </a:lnTo>
                <a:lnTo>
                  <a:pt x="102" y="104"/>
                </a:lnTo>
                <a:lnTo>
                  <a:pt x="105" y="99"/>
                </a:lnTo>
                <a:lnTo>
                  <a:pt x="107" y="94"/>
                </a:lnTo>
                <a:lnTo>
                  <a:pt x="110" y="89"/>
                </a:lnTo>
                <a:lnTo>
                  <a:pt x="114" y="83"/>
                </a:lnTo>
                <a:lnTo>
                  <a:pt x="115" y="80"/>
                </a:lnTo>
                <a:lnTo>
                  <a:pt x="117" y="77"/>
                </a:lnTo>
                <a:lnTo>
                  <a:pt x="121" y="72"/>
                </a:lnTo>
                <a:lnTo>
                  <a:pt x="125" y="66"/>
                </a:lnTo>
                <a:lnTo>
                  <a:pt x="129" y="60"/>
                </a:lnTo>
                <a:lnTo>
                  <a:pt x="135" y="54"/>
                </a:lnTo>
                <a:lnTo>
                  <a:pt x="140" y="49"/>
                </a:lnTo>
                <a:lnTo>
                  <a:pt x="145" y="44"/>
                </a:lnTo>
                <a:lnTo>
                  <a:pt x="152" y="38"/>
                </a:lnTo>
                <a:lnTo>
                  <a:pt x="156" y="33"/>
                </a:lnTo>
                <a:lnTo>
                  <a:pt x="162" y="29"/>
                </a:lnTo>
                <a:lnTo>
                  <a:pt x="167" y="26"/>
                </a:lnTo>
                <a:lnTo>
                  <a:pt x="172" y="22"/>
                </a:lnTo>
                <a:lnTo>
                  <a:pt x="178" y="19"/>
                </a:lnTo>
                <a:lnTo>
                  <a:pt x="184" y="17"/>
                </a:lnTo>
                <a:lnTo>
                  <a:pt x="191" y="14"/>
                </a:lnTo>
                <a:lnTo>
                  <a:pt x="197" y="12"/>
                </a:lnTo>
                <a:lnTo>
                  <a:pt x="204" y="9"/>
                </a:lnTo>
                <a:lnTo>
                  <a:pt x="210" y="7"/>
                </a:lnTo>
                <a:lnTo>
                  <a:pt x="217" y="5"/>
                </a:lnTo>
                <a:lnTo>
                  <a:pt x="225" y="4"/>
                </a:lnTo>
                <a:lnTo>
                  <a:pt x="232" y="2"/>
                </a:lnTo>
                <a:lnTo>
                  <a:pt x="240" y="2"/>
                </a:lnTo>
                <a:lnTo>
                  <a:pt x="248" y="1"/>
                </a:lnTo>
                <a:lnTo>
                  <a:pt x="255" y="0"/>
                </a:lnTo>
                <a:lnTo>
                  <a:pt x="262" y="0"/>
                </a:lnTo>
                <a:lnTo>
                  <a:pt x="270" y="0"/>
                </a:lnTo>
                <a:lnTo>
                  <a:pt x="279" y="0"/>
                </a:lnTo>
                <a:lnTo>
                  <a:pt x="286" y="1"/>
                </a:lnTo>
                <a:lnTo>
                  <a:pt x="294" y="2"/>
                </a:lnTo>
                <a:lnTo>
                  <a:pt x="301" y="3"/>
                </a:lnTo>
                <a:lnTo>
                  <a:pt x="309" y="4"/>
                </a:lnTo>
                <a:lnTo>
                  <a:pt x="317" y="6"/>
                </a:lnTo>
                <a:lnTo>
                  <a:pt x="324" y="8"/>
                </a:lnTo>
                <a:lnTo>
                  <a:pt x="333" y="10"/>
                </a:lnTo>
                <a:lnTo>
                  <a:pt x="340" y="13"/>
                </a:lnTo>
                <a:lnTo>
                  <a:pt x="347" y="16"/>
                </a:lnTo>
                <a:lnTo>
                  <a:pt x="354" y="19"/>
                </a:lnTo>
                <a:lnTo>
                  <a:pt x="361" y="23"/>
                </a:lnTo>
                <a:lnTo>
                  <a:pt x="368" y="26"/>
                </a:lnTo>
                <a:lnTo>
                  <a:pt x="374" y="30"/>
                </a:lnTo>
                <a:lnTo>
                  <a:pt x="380" y="34"/>
                </a:lnTo>
                <a:lnTo>
                  <a:pt x="382" y="37"/>
                </a:lnTo>
                <a:lnTo>
                  <a:pt x="385" y="39"/>
                </a:lnTo>
                <a:lnTo>
                  <a:pt x="391" y="43"/>
                </a:lnTo>
                <a:lnTo>
                  <a:pt x="395" y="47"/>
                </a:lnTo>
                <a:lnTo>
                  <a:pt x="399" y="51"/>
                </a:lnTo>
                <a:lnTo>
                  <a:pt x="403" y="56"/>
                </a:lnTo>
                <a:lnTo>
                  <a:pt x="407" y="62"/>
                </a:lnTo>
                <a:lnTo>
                  <a:pt x="411" y="66"/>
                </a:lnTo>
                <a:lnTo>
                  <a:pt x="414" y="72"/>
                </a:lnTo>
                <a:lnTo>
                  <a:pt x="416" y="76"/>
                </a:lnTo>
                <a:lnTo>
                  <a:pt x="420" y="81"/>
                </a:lnTo>
                <a:lnTo>
                  <a:pt x="423" y="87"/>
                </a:lnTo>
                <a:lnTo>
                  <a:pt x="427" y="96"/>
                </a:lnTo>
                <a:lnTo>
                  <a:pt x="429" y="101"/>
                </a:lnTo>
                <a:lnTo>
                  <a:pt x="431" y="106"/>
                </a:lnTo>
                <a:lnTo>
                  <a:pt x="432" y="112"/>
                </a:lnTo>
                <a:lnTo>
                  <a:pt x="434" y="117"/>
                </a:lnTo>
                <a:lnTo>
                  <a:pt x="435" y="121"/>
                </a:lnTo>
                <a:lnTo>
                  <a:pt x="436" y="126"/>
                </a:lnTo>
                <a:lnTo>
                  <a:pt x="439" y="134"/>
                </a:lnTo>
                <a:lnTo>
                  <a:pt x="440" y="143"/>
                </a:lnTo>
                <a:lnTo>
                  <a:pt x="441" y="150"/>
                </a:lnTo>
                <a:lnTo>
                  <a:pt x="442" y="156"/>
                </a:lnTo>
                <a:lnTo>
                  <a:pt x="443" y="165"/>
                </a:lnTo>
                <a:lnTo>
                  <a:pt x="443" y="167"/>
                </a:lnTo>
                <a:lnTo>
                  <a:pt x="444" y="168"/>
                </a:lnTo>
                <a:lnTo>
                  <a:pt x="448" y="173"/>
                </a:lnTo>
                <a:lnTo>
                  <a:pt x="450" y="176"/>
                </a:lnTo>
                <a:lnTo>
                  <a:pt x="452" y="179"/>
                </a:lnTo>
                <a:lnTo>
                  <a:pt x="454" y="183"/>
                </a:lnTo>
                <a:lnTo>
                  <a:pt x="455" y="188"/>
                </a:lnTo>
                <a:lnTo>
                  <a:pt x="457" y="192"/>
                </a:lnTo>
                <a:lnTo>
                  <a:pt x="458" y="197"/>
                </a:lnTo>
                <a:lnTo>
                  <a:pt x="459" y="202"/>
                </a:lnTo>
                <a:lnTo>
                  <a:pt x="459" y="204"/>
                </a:lnTo>
                <a:lnTo>
                  <a:pt x="460" y="207"/>
                </a:lnTo>
                <a:lnTo>
                  <a:pt x="460" y="210"/>
                </a:lnTo>
                <a:lnTo>
                  <a:pt x="459" y="213"/>
                </a:lnTo>
                <a:lnTo>
                  <a:pt x="459" y="216"/>
                </a:lnTo>
                <a:lnTo>
                  <a:pt x="459" y="219"/>
                </a:lnTo>
                <a:lnTo>
                  <a:pt x="457" y="225"/>
                </a:lnTo>
                <a:lnTo>
                  <a:pt x="456" y="228"/>
                </a:lnTo>
                <a:lnTo>
                  <a:pt x="455" y="231"/>
                </a:lnTo>
                <a:lnTo>
                  <a:pt x="455" y="232"/>
                </a:lnTo>
                <a:lnTo>
                  <a:pt x="455" y="233"/>
                </a:lnTo>
                <a:lnTo>
                  <a:pt x="457" y="236"/>
                </a:lnTo>
                <a:lnTo>
                  <a:pt x="463" y="246"/>
                </a:lnTo>
                <a:lnTo>
                  <a:pt x="468" y="253"/>
                </a:lnTo>
                <a:lnTo>
                  <a:pt x="471" y="258"/>
                </a:lnTo>
                <a:lnTo>
                  <a:pt x="475" y="265"/>
                </a:lnTo>
                <a:lnTo>
                  <a:pt x="478" y="271"/>
                </a:lnTo>
                <a:lnTo>
                  <a:pt x="482" y="277"/>
                </a:lnTo>
                <a:lnTo>
                  <a:pt x="485" y="285"/>
                </a:lnTo>
                <a:lnTo>
                  <a:pt x="489" y="293"/>
                </a:lnTo>
                <a:lnTo>
                  <a:pt x="491" y="298"/>
                </a:lnTo>
                <a:lnTo>
                  <a:pt x="493" y="303"/>
                </a:lnTo>
                <a:lnTo>
                  <a:pt x="495" y="309"/>
                </a:lnTo>
                <a:lnTo>
                  <a:pt x="496" y="313"/>
                </a:lnTo>
                <a:lnTo>
                  <a:pt x="498" y="318"/>
                </a:lnTo>
                <a:lnTo>
                  <a:pt x="499" y="323"/>
                </a:lnTo>
                <a:lnTo>
                  <a:pt x="501" y="331"/>
                </a:lnTo>
                <a:lnTo>
                  <a:pt x="503" y="341"/>
                </a:lnTo>
                <a:lnTo>
                  <a:pt x="504" y="349"/>
                </a:lnTo>
                <a:lnTo>
                  <a:pt x="504" y="354"/>
                </a:lnTo>
                <a:lnTo>
                  <a:pt x="504" y="357"/>
                </a:lnTo>
                <a:lnTo>
                  <a:pt x="504" y="361"/>
                </a:lnTo>
                <a:lnTo>
                  <a:pt x="503" y="365"/>
                </a:lnTo>
                <a:lnTo>
                  <a:pt x="501" y="372"/>
                </a:lnTo>
                <a:lnTo>
                  <a:pt x="500" y="378"/>
                </a:lnTo>
                <a:lnTo>
                  <a:pt x="498" y="385"/>
                </a:lnTo>
                <a:lnTo>
                  <a:pt x="498" y="387"/>
                </a:lnTo>
                <a:lnTo>
                  <a:pt x="496" y="390"/>
                </a:lnTo>
                <a:lnTo>
                  <a:pt x="495" y="392"/>
                </a:lnTo>
                <a:lnTo>
                  <a:pt x="494" y="394"/>
                </a:lnTo>
                <a:lnTo>
                  <a:pt x="493" y="396"/>
                </a:lnTo>
                <a:lnTo>
                  <a:pt x="491" y="398"/>
                </a:lnTo>
                <a:lnTo>
                  <a:pt x="490" y="399"/>
                </a:lnTo>
                <a:lnTo>
                  <a:pt x="488" y="401"/>
                </a:lnTo>
                <a:lnTo>
                  <a:pt x="486" y="401"/>
                </a:lnTo>
                <a:lnTo>
                  <a:pt x="485" y="402"/>
                </a:lnTo>
                <a:lnTo>
                  <a:pt x="483" y="403"/>
                </a:lnTo>
                <a:lnTo>
                  <a:pt x="482" y="403"/>
                </a:lnTo>
                <a:lnTo>
                  <a:pt x="481" y="403"/>
                </a:lnTo>
                <a:lnTo>
                  <a:pt x="480" y="402"/>
                </a:lnTo>
                <a:lnTo>
                  <a:pt x="477" y="401"/>
                </a:lnTo>
                <a:lnTo>
                  <a:pt x="476" y="400"/>
                </a:lnTo>
                <a:lnTo>
                  <a:pt x="475" y="399"/>
                </a:lnTo>
                <a:lnTo>
                  <a:pt x="473" y="398"/>
                </a:lnTo>
                <a:lnTo>
                  <a:pt x="471" y="397"/>
                </a:lnTo>
                <a:lnTo>
                  <a:pt x="469" y="394"/>
                </a:lnTo>
                <a:lnTo>
                  <a:pt x="467" y="391"/>
                </a:lnTo>
                <a:lnTo>
                  <a:pt x="465" y="387"/>
                </a:lnTo>
                <a:lnTo>
                  <a:pt x="462" y="384"/>
                </a:lnTo>
                <a:lnTo>
                  <a:pt x="461" y="380"/>
                </a:lnTo>
                <a:lnTo>
                  <a:pt x="458" y="374"/>
                </a:lnTo>
                <a:lnTo>
                  <a:pt x="455" y="368"/>
                </a:lnTo>
                <a:lnTo>
                  <a:pt x="454" y="368"/>
                </a:lnTo>
                <a:lnTo>
                  <a:pt x="454" y="368"/>
                </a:lnTo>
                <a:lnTo>
                  <a:pt x="452" y="369"/>
                </a:lnTo>
                <a:lnTo>
                  <a:pt x="452" y="370"/>
                </a:lnTo>
                <a:lnTo>
                  <a:pt x="450" y="372"/>
                </a:lnTo>
                <a:lnTo>
                  <a:pt x="448" y="378"/>
                </a:lnTo>
                <a:lnTo>
                  <a:pt x="444" y="388"/>
                </a:lnTo>
                <a:lnTo>
                  <a:pt x="440" y="398"/>
                </a:lnTo>
                <a:lnTo>
                  <a:pt x="437" y="403"/>
                </a:lnTo>
                <a:lnTo>
                  <a:pt x="433" y="409"/>
                </a:lnTo>
                <a:lnTo>
                  <a:pt x="429" y="415"/>
                </a:lnTo>
                <a:lnTo>
                  <a:pt x="425" y="421"/>
                </a:lnTo>
                <a:lnTo>
                  <a:pt x="423" y="424"/>
                </a:lnTo>
                <a:lnTo>
                  <a:pt x="421" y="427"/>
                </a:lnTo>
                <a:lnTo>
                  <a:pt x="414" y="434"/>
                </a:lnTo>
                <a:lnTo>
                  <a:pt x="414" y="434"/>
                </a:lnTo>
                <a:lnTo>
                  <a:pt x="415" y="435"/>
                </a:lnTo>
                <a:lnTo>
                  <a:pt x="419" y="437"/>
                </a:lnTo>
                <a:lnTo>
                  <a:pt x="431" y="442"/>
                </a:lnTo>
                <a:lnTo>
                  <a:pt x="437" y="446"/>
                </a:lnTo>
                <a:lnTo>
                  <a:pt x="442" y="448"/>
                </a:lnTo>
                <a:lnTo>
                  <a:pt x="448" y="452"/>
                </a:lnTo>
                <a:lnTo>
                  <a:pt x="452" y="456"/>
                </a:lnTo>
                <a:lnTo>
                  <a:pt x="455" y="459"/>
                </a:lnTo>
                <a:lnTo>
                  <a:pt x="456" y="461"/>
                </a:lnTo>
                <a:lnTo>
                  <a:pt x="458" y="463"/>
                </a:lnTo>
                <a:lnTo>
                  <a:pt x="459" y="465"/>
                </a:lnTo>
                <a:lnTo>
                  <a:pt x="460" y="467"/>
                </a:lnTo>
                <a:lnTo>
                  <a:pt x="461" y="470"/>
                </a:lnTo>
                <a:lnTo>
                  <a:pt x="461" y="472"/>
                </a:lnTo>
                <a:lnTo>
                  <a:pt x="462" y="475"/>
                </a:lnTo>
                <a:lnTo>
                  <a:pt x="461" y="476"/>
                </a:lnTo>
                <a:lnTo>
                  <a:pt x="461" y="478"/>
                </a:lnTo>
                <a:lnTo>
                  <a:pt x="461" y="480"/>
                </a:lnTo>
                <a:lnTo>
                  <a:pt x="460" y="481"/>
                </a:lnTo>
                <a:lnTo>
                  <a:pt x="460" y="484"/>
                </a:lnTo>
                <a:lnTo>
                  <a:pt x="459" y="485"/>
                </a:lnTo>
                <a:lnTo>
                  <a:pt x="457" y="488"/>
                </a:lnTo>
                <a:lnTo>
                  <a:pt x="455" y="491"/>
                </a:lnTo>
                <a:lnTo>
                  <a:pt x="453" y="492"/>
                </a:lnTo>
                <a:lnTo>
                  <a:pt x="452" y="494"/>
                </a:lnTo>
                <a:lnTo>
                  <a:pt x="448" y="496"/>
                </a:lnTo>
                <a:lnTo>
                  <a:pt x="443" y="498"/>
                </a:lnTo>
                <a:lnTo>
                  <a:pt x="439" y="500"/>
                </a:lnTo>
                <a:lnTo>
                  <a:pt x="435" y="502"/>
                </a:lnTo>
                <a:lnTo>
                  <a:pt x="430" y="504"/>
                </a:lnTo>
                <a:lnTo>
                  <a:pt x="427" y="505"/>
                </a:lnTo>
                <a:lnTo>
                  <a:pt x="425" y="506"/>
                </a:lnTo>
                <a:lnTo>
                  <a:pt x="419" y="508"/>
                </a:lnTo>
                <a:lnTo>
                  <a:pt x="413" y="509"/>
                </a:lnTo>
                <a:lnTo>
                  <a:pt x="407" y="511"/>
                </a:lnTo>
                <a:lnTo>
                  <a:pt x="400" y="512"/>
                </a:lnTo>
                <a:lnTo>
                  <a:pt x="394" y="512"/>
                </a:lnTo>
                <a:lnTo>
                  <a:pt x="386" y="513"/>
                </a:lnTo>
                <a:lnTo>
                  <a:pt x="379" y="513"/>
                </a:lnTo>
                <a:lnTo>
                  <a:pt x="372" y="513"/>
                </a:lnTo>
                <a:lnTo>
                  <a:pt x="365" y="513"/>
                </a:lnTo>
                <a:lnTo>
                  <a:pt x="356" y="512"/>
                </a:lnTo>
                <a:lnTo>
                  <a:pt x="349" y="512"/>
                </a:lnTo>
                <a:lnTo>
                  <a:pt x="342" y="511"/>
                </a:lnTo>
                <a:lnTo>
                  <a:pt x="334" y="510"/>
                </a:lnTo>
                <a:lnTo>
                  <a:pt x="325" y="509"/>
                </a:lnTo>
                <a:lnTo>
                  <a:pt x="317" y="506"/>
                </a:lnTo>
                <a:lnTo>
                  <a:pt x="310" y="504"/>
                </a:lnTo>
                <a:lnTo>
                  <a:pt x="301" y="502"/>
                </a:lnTo>
                <a:lnTo>
                  <a:pt x="294" y="500"/>
                </a:lnTo>
                <a:lnTo>
                  <a:pt x="286" y="497"/>
                </a:lnTo>
                <a:lnTo>
                  <a:pt x="282" y="496"/>
                </a:lnTo>
                <a:lnTo>
                  <a:pt x="279" y="495"/>
                </a:lnTo>
                <a:lnTo>
                  <a:pt x="276" y="494"/>
                </a:lnTo>
                <a:lnTo>
                  <a:pt x="273" y="493"/>
                </a:lnTo>
                <a:lnTo>
                  <a:pt x="270" y="493"/>
                </a:lnTo>
                <a:lnTo>
                  <a:pt x="267" y="493"/>
                </a:lnTo>
                <a:lnTo>
                  <a:pt x="260" y="493"/>
                </a:lnTo>
                <a:lnTo>
                  <a:pt x="256" y="492"/>
                </a:lnTo>
                <a:lnTo>
                  <a:pt x="251" y="492"/>
                </a:lnTo>
                <a:lnTo>
                  <a:pt x="248" y="495"/>
                </a:lnTo>
                <a:lnTo>
                  <a:pt x="243" y="497"/>
                </a:lnTo>
                <a:lnTo>
                  <a:pt x="238" y="500"/>
                </a:lnTo>
                <a:lnTo>
                  <a:pt x="232" y="503"/>
                </a:lnTo>
                <a:lnTo>
                  <a:pt x="228" y="505"/>
                </a:lnTo>
                <a:lnTo>
                  <a:pt x="224" y="508"/>
                </a:lnTo>
                <a:lnTo>
                  <a:pt x="214" y="511"/>
                </a:lnTo>
                <a:lnTo>
                  <a:pt x="209" y="512"/>
                </a:lnTo>
                <a:lnTo>
                  <a:pt x="205" y="514"/>
                </a:lnTo>
                <a:lnTo>
                  <a:pt x="198" y="515"/>
                </a:lnTo>
                <a:lnTo>
                  <a:pt x="193" y="515"/>
                </a:lnTo>
                <a:lnTo>
                  <a:pt x="188" y="516"/>
                </a:lnTo>
                <a:lnTo>
                  <a:pt x="183" y="516"/>
                </a:lnTo>
                <a:lnTo>
                  <a:pt x="178" y="516"/>
                </a:lnTo>
                <a:lnTo>
                  <a:pt x="172" y="516"/>
                </a:lnTo>
                <a:lnTo>
                  <a:pt x="167" y="516"/>
                </a:lnTo>
                <a:lnTo>
                  <a:pt x="154" y="516"/>
                </a:lnTo>
                <a:lnTo>
                  <a:pt x="141" y="516"/>
                </a:lnTo>
                <a:lnTo>
                  <a:pt x="128" y="515"/>
                </a:lnTo>
                <a:lnTo>
                  <a:pt x="122" y="514"/>
                </a:lnTo>
                <a:lnTo>
                  <a:pt x="116" y="513"/>
                </a:lnTo>
                <a:lnTo>
                  <a:pt x="110" y="512"/>
                </a:lnTo>
                <a:lnTo>
                  <a:pt x="103" y="511"/>
                </a:lnTo>
                <a:lnTo>
                  <a:pt x="98" y="509"/>
                </a:lnTo>
                <a:lnTo>
                  <a:pt x="92" y="508"/>
                </a:lnTo>
                <a:lnTo>
                  <a:pt x="87" y="505"/>
                </a:lnTo>
                <a:lnTo>
                  <a:pt x="83" y="503"/>
                </a:lnTo>
                <a:lnTo>
                  <a:pt x="78" y="501"/>
                </a:lnTo>
                <a:lnTo>
                  <a:pt x="74" y="499"/>
                </a:lnTo>
                <a:lnTo>
                  <a:pt x="70" y="496"/>
                </a:lnTo>
                <a:lnTo>
                  <a:pt x="69" y="495"/>
                </a:lnTo>
                <a:lnTo>
                  <a:pt x="67" y="493"/>
                </a:lnTo>
                <a:lnTo>
                  <a:pt x="66" y="492"/>
                </a:lnTo>
                <a:lnTo>
                  <a:pt x="64" y="490"/>
                </a:lnTo>
                <a:lnTo>
                  <a:pt x="63" y="489"/>
                </a:lnTo>
                <a:lnTo>
                  <a:pt x="63" y="487"/>
                </a:lnTo>
                <a:lnTo>
                  <a:pt x="61" y="484"/>
                </a:lnTo>
                <a:lnTo>
                  <a:pt x="61" y="481"/>
                </a:lnTo>
                <a:lnTo>
                  <a:pt x="60" y="479"/>
                </a:lnTo>
                <a:lnTo>
                  <a:pt x="60" y="477"/>
                </a:lnTo>
                <a:lnTo>
                  <a:pt x="61" y="475"/>
                </a:lnTo>
                <a:lnTo>
                  <a:pt x="61" y="473"/>
                </a:lnTo>
                <a:lnTo>
                  <a:pt x="61" y="471"/>
                </a:lnTo>
                <a:lnTo>
                  <a:pt x="61" y="470"/>
                </a:lnTo>
                <a:lnTo>
                  <a:pt x="61" y="467"/>
                </a:lnTo>
                <a:lnTo>
                  <a:pt x="62" y="465"/>
                </a:lnTo>
                <a:lnTo>
                  <a:pt x="63" y="462"/>
                </a:lnTo>
                <a:lnTo>
                  <a:pt x="63" y="460"/>
                </a:lnTo>
                <a:lnTo>
                  <a:pt x="65" y="456"/>
                </a:lnTo>
                <a:lnTo>
                  <a:pt x="66" y="454"/>
                </a:lnTo>
                <a:lnTo>
                  <a:pt x="67" y="453"/>
                </a:lnTo>
                <a:lnTo>
                  <a:pt x="69" y="450"/>
                </a:lnTo>
                <a:lnTo>
                  <a:pt x="71" y="449"/>
                </a:lnTo>
                <a:lnTo>
                  <a:pt x="73" y="448"/>
                </a:lnTo>
                <a:lnTo>
                  <a:pt x="74" y="446"/>
                </a:lnTo>
                <a:lnTo>
                  <a:pt x="78" y="446"/>
                </a:lnTo>
                <a:lnTo>
                  <a:pt x="80" y="444"/>
                </a:lnTo>
                <a:lnTo>
                  <a:pt x="83" y="443"/>
                </a:lnTo>
                <a:lnTo>
                  <a:pt x="86" y="442"/>
                </a:lnTo>
                <a:lnTo>
                  <a:pt x="89" y="441"/>
                </a:lnTo>
                <a:lnTo>
                  <a:pt x="92" y="440"/>
                </a:lnTo>
                <a:lnTo>
                  <a:pt x="95" y="440"/>
                </a:lnTo>
                <a:lnTo>
                  <a:pt x="99" y="439"/>
                </a:lnTo>
                <a:lnTo>
                  <a:pt x="103" y="439"/>
                </a:lnTo>
                <a:lnTo>
                  <a:pt x="105" y="439"/>
                </a:lnTo>
                <a:lnTo>
                  <a:pt x="105" y="439"/>
                </a:lnTo>
                <a:lnTo>
                  <a:pt x="106" y="438"/>
                </a:lnTo>
                <a:lnTo>
                  <a:pt x="106" y="438"/>
                </a:lnTo>
                <a:lnTo>
                  <a:pt x="105" y="437"/>
                </a:lnTo>
                <a:lnTo>
                  <a:pt x="102" y="436"/>
                </a:lnTo>
                <a:lnTo>
                  <a:pt x="96" y="430"/>
                </a:lnTo>
                <a:lnTo>
                  <a:pt x="93" y="427"/>
                </a:lnTo>
                <a:lnTo>
                  <a:pt x="89" y="423"/>
                </a:lnTo>
                <a:lnTo>
                  <a:pt x="84" y="419"/>
                </a:lnTo>
                <a:lnTo>
                  <a:pt x="80" y="414"/>
                </a:lnTo>
                <a:lnTo>
                  <a:pt x="74" y="407"/>
                </a:lnTo>
                <a:lnTo>
                  <a:pt x="72" y="403"/>
                </a:lnTo>
                <a:lnTo>
                  <a:pt x="69" y="400"/>
                </a:lnTo>
                <a:lnTo>
                  <a:pt x="67" y="396"/>
                </a:lnTo>
                <a:lnTo>
                  <a:pt x="65" y="392"/>
                </a:lnTo>
                <a:lnTo>
                  <a:pt x="62" y="388"/>
                </a:lnTo>
                <a:lnTo>
                  <a:pt x="60" y="382"/>
                </a:lnTo>
                <a:lnTo>
                  <a:pt x="58" y="378"/>
                </a:lnTo>
                <a:lnTo>
                  <a:pt x="56" y="372"/>
                </a:lnTo>
                <a:lnTo>
                  <a:pt x="55" y="368"/>
                </a:lnTo>
                <a:lnTo>
                  <a:pt x="53" y="361"/>
                </a:lnTo>
                <a:lnTo>
                  <a:pt x="53" y="361"/>
                </a:lnTo>
                <a:lnTo>
                  <a:pt x="53" y="361"/>
                </a:lnTo>
                <a:lnTo>
                  <a:pt x="52" y="361"/>
                </a:lnTo>
                <a:lnTo>
                  <a:pt x="52" y="361"/>
                </a:lnTo>
                <a:lnTo>
                  <a:pt x="51" y="361"/>
                </a:lnTo>
                <a:lnTo>
                  <a:pt x="50" y="361"/>
                </a:lnTo>
                <a:lnTo>
                  <a:pt x="50" y="362"/>
                </a:lnTo>
                <a:lnTo>
                  <a:pt x="50" y="364"/>
                </a:lnTo>
                <a:lnTo>
                  <a:pt x="49" y="365"/>
                </a:lnTo>
                <a:lnTo>
                  <a:pt x="48" y="367"/>
                </a:lnTo>
                <a:lnTo>
                  <a:pt x="45" y="371"/>
                </a:lnTo>
                <a:lnTo>
                  <a:pt x="44" y="374"/>
                </a:lnTo>
                <a:lnTo>
                  <a:pt x="42" y="376"/>
                </a:lnTo>
                <a:lnTo>
                  <a:pt x="39" y="379"/>
                </a:lnTo>
                <a:lnTo>
                  <a:pt x="37" y="382"/>
                </a:lnTo>
                <a:lnTo>
                  <a:pt x="34" y="386"/>
                </a:lnTo>
                <a:lnTo>
                  <a:pt x="31" y="389"/>
                </a:lnTo>
                <a:lnTo>
                  <a:pt x="28" y="391"/>
                </a:lnTo>
                <a:lnTo>
                  <a:pt x="25" y="393"/>
                </a:lnTo>
                <a:lnTo>
                  <a:pt x="22" y="395"/>
                </a:lnTo>
                <a:lnTo>
                  <a:pt x="18" y="397"/>
                </a:lnTo>
                <a:lnTo>
                  <a:pt x="14" y="398"/>
                </a:lnTo>
                <a:lnTo>
                  <a:pt x="10" y="398"/>
                </a:lnTo>
                <a:lnTo>
                  <a:pt x="10" y="398"/>
                </a:lnTo>
                <a:lnTo>
                  <a:pt x="9" y="398"/>
                </a:lnTo>
                <a:lnTo>
                  <a:pt x="8" y="398"/>
                </a:lnTo>
                <a:lnTo>
                  <a:pt x="8" y="396"/>
                </a:lnTo>
                <a:lnTo>
                  <a:pt x="7" y="395"/>
                </a:lnTo>
                <a:lnTo>
                  <a:pt x="5" y="392"/>
                </a:lnTo>
                <a:lnTo>
                  <a:pt x="4" y="390"/>
                </a:lnTo>
                <a:lnTo>
                  <a:pt x="3" y="387"/>
                </a:lnTo>
                <a:lnTo>
                  <a:pt x="3" y="384"/>
                </a:lnTo>
                <a:lnTo>
                  <a:pt x="2" y="381"/>
                </a:lnTo>
                <a:lnTo>
                  <a:pt x="1" y="374"/>
                </a:lnTo>
                <a:lnTo>
                  <a:pt x="0" y="370"/>
                </a:lnTo>
                <a:lnTo>
                  <a:pt x="0" y="367"/>
                </a:lnTo>
                <a:lnTo>
                  <a:pt x="0" y="357"/>
                </a:lnTo>
                <a:lnTo>
                  <a:pt x="1" y="348"/>
                </a:lnTo>
                <a:lnTo>
                  <a:pt x="2" y="343"/>
                </a:lnTo>
                <a:lnTo>
                  <a:pt x="3" y="338"/>
                </a:lnTo>
                <a:lnTo>
                  <a:pt x="3" y="332"/>
                </a:lnTo>
                <a:lnTo>
                  <a:pt x="5" y="327"/>
                </a:lnTo>
                <a:lnTo>
                  <a:pt x="6" y="322"/>
                </a:lnTo>
                <a:lnTo>
                  <a:pt x="8" y="316"/>
                </a:lnTo>
                <a:lnTo>
                  <a:pt x="10" y="311"/>
                </a:lnTo>
                <a:lnTo>
                  <a:pt x="12" y="304"/>
                </a:lnTo>
                <a:lnTo>
                  <a:pt x="15" y="299"/>
                </a:lnTo>
                <a:lnTo>
                  <a:pt x="18" y="293"/>
                </a:lnTo>
                <a:lnTo>
                  <a:pt x="22" y="287"/>
                </a:lnTo>
                <a:lnTo>
                  <a:pt x="26" y="281"/>
                </a:lnTo>
                <a:lnTo>
                  <a:pt x="30" y="275"/>
                </a:lnTo>
                <a:lnTo>
                  <a:pt x="34" y="269"/>
                </a:lnTo>
                <a:lnTo>
                  <a:pt x="37" y="265"/>
                </a:lnTo>
                <a:lnTo>
                  <a:pt x="42" y="260"/>
                </a:lnTo>
                <a:lnTo>
                  <a:pt x="46" y="254"/>
                </a:lnTo>
                <a:lnTo>
                  <a:pt x="49" y="252"/>
                </a:lnTo>
                <a:lnTo>
                  <a:pt x="52" y="250"/>
                </a:lnTo>
                <a:lnTo>
                  <a:pt x="56" y="246"/>
                </a:lnTo>
                <a:lnTo>
                  <a:pt x="59" y="243"/>
                </a:lnTo>
                <a:lnTo>
                  <a:pt x="66" y="238"/>
                </a:lnTo>
                <a:lnTo>
                  <a:pt x="70" y="233"/>
                </a:lnTo>
                <a:lnTo>
                  <a:pt x="72" y="23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mn-ea"/>
            </a:endParaRPr>
          </a:p>
        </p:txBody>
      </p:sp>
      <p:grpSp>
        <p:nvGrpSpPr>
          <p:cNvPr id="63" name="组合 62"/>
          <p:cNvGrpSpPr/>
          <p:nvPr/>
        </p:nvGrpSpPr>
        <p:grpSpPr>
          <a:xfrm>
            <a:off x="3416894" y="4291008"/>
            <a:ext cx="340239" cy="484392"/>
            <a:chOff x="6826325" y="4065109"/>
            <a:chExt cx="226610" cy="328831"/>
          </a:xfrm>
        </p:grpSpPr>
        <p:sp>
          <p:nvSpPr>
            <p:cNvPr id="64" name="Freeform 1091"/>
            <p:cNvSpPr/>
            <p:nvPr/>
          </p:nvSpPr>
          <p:spPr bwMode="auto">
            <a:xfrm>
              <a:off x="6826325" y="4167330"/>
              <a:ext cx="224147" cy="226610"/>
            </a:xfrm>
            <a:custGeom>
              <a:avLst/>
              <a:gdLst>
                <a:gd name="T0" fmla="*/ 37 w 77"/>
                <a:gd name="T1" fmla="*/ 41 h 78"/>
                <a:gd name="T2" fmla="*/ 51 w 77"/>
                <a:gd name="T3" fmla="*/ 48 h 78"/>
                <a:gd name="T4" fmla="*/ 55 w 77"/>
                <a:gd name="T5" fmla="*/ 44 h 78"/>
                <a:gd name="T6" fmla="*/ 63 w 77"/>
                <a:gd name="T7" fmla="*/ 41 h 78"/>
                <a:gd name="T8" fmla="*/ 77 w 77"/>
                <a:gd name="T9" fmla="*/ 55 h 78"/>
                <a:gd name="T10" fmla="*/ 70 w 77"/>
                <a:gd name="T11" fmla="*/ 68 h 78"/>
                <a:gd name="T12" fmla="*/ 52 w 77"/>
                <a:gd name="T13" fmla="*/ 71 h 78"/>
                <a:gd name="T14" fmla="*/ 27 w 77"/>
                <a:gd name="T15" fmla="*/ 51 h 78"/>
                <a:gd name="T16" fmla="*/ 25 w 77"/>
                <a:gd name="T17" fmla="*/ 50 h 78"/>
                <a:gd name="T18" fmla="*/ 7 w 77"/>
                <a:gd name="T19" fmla="*/ 24 h 78"/>
                <a:gd name="T20" fmla="*/ 10 w 77"/>
                <a:gd name="T21" fmla="*/ 6 h 78"/>
                <a:gd name="T22" fmla="*/ 22 w 77"/>
                <a:gd name="T23" fmla="*/ 0 h 78"/>
                <a:gd name="T24" fmla="*/ 36 w 77"/>
                <a:gd name="T25" fmla="*/ 14 h 78"/>
                <a:gd name="T26" fmla="*/ 33 w 77"/>
                <a:gd name="T27" fmla="*/ 21 h 78"/>
                <a:gd name="T28" fmla="*/ 29 w 77"/>
                <a:gd name="T29" fmla="*/ 26 h 78"/>
                <a:gd name="T30" fmla="*/ 36 w 77"/>
                <a:gd name="T31" fmla="*/ 39 h 78"/>
                <a:gd name="T32" fmla="*/ 37 w 77"/>
                <a:gd name="T33" fmla="*/ 4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78">
                  <a:moveTo>
                    <a:pt x="37" y="41"/>
                  </a:moveTo>
                  <a:cubicBezTo>
                    <a:pt x="47" y="51"/>
                    <a:pt x="51" y="48"/>
                    <a:pt x="51" y="48"/>
                  </a:cubicBezTo>
                  <a:cubicBezTo>
                    <a:pt x="51" y="48"/>
                    <a:pt x="51" y="48"/>
                    <a:pt x="55" y="44"/>
                  </a:cubicBezTo>
                  <a:cubicBezTo>
                    <a:pt x="60" y="39"/>
                    <a:pt x="63" y="41"/>
                    <a:pt x="63" y="41"/>
                  </a:cubicBezTo>
                  <a:cubicBezTo>
                    <a:pt x="77" y="55"/>
                    <a:pt x="77" y="55"/>
                    <a:pt x="77" y="55"/>
                  </a:cubicBezTo>
                  <a:cubicBezTo>
                    <a:pt x="70" y="68"/>
                    <a:pt x="70" y="68"/>
                    <a:pt x="70" y="68"/>
                  </a:cubicBezTo>
                  <a:cubicBezTo>
                    <a:pt x="70" y="68"/>
                    <a:pt x="65" y="78"/>
                    <a:pt x="52" y="71"/>
                  </a:cubicBezTo>
                  <a:cubicBezTo>
                    <a:pt x="39" y="63"/>
                    <a:pt x="37" y="62"/>
                    <a:pt x="27" y="51"/>
                  </a:cubicBezTo>
                  <a:cubicBezTo>
                    <a:pt x="25" y="50"/>
                    <a:pt x="25" y="50"/>
                    <a:pt x="25" y="50"/>
                  </a:cubicBezTo>
                  <a:cubicBezTo>
                    <a:pt x="15" y="39"/>
                    <a:pt x="14" y="37"/>
                    <a:pt x="7" y="24"/>
                  </a:cubicBezTo>
                  <a:cubicBezTo>
                    <a:pt x="0" y="11"/>
                    <a:pt x="10" y="6"/>
                    <a:pt x="10" y="6"/>
                  </a:cubicBezTo>
                  <a:cubicBezTo>
                    <a:pt x="22" y="0"/>
                    <a:pt x="22" y="0"/>
                    <a:pt x="22" y="0"/>
                  </a:cubicBezTo>
                  <a:cubicBezTo>
                    <a:pt x="36" y="14"/>
                    <a:pt x="36" y="14"/>
                    <a:pt x="36" y="14"/>
                  </a:cubicBezTo>
                  <a:cubicBezTo>
                    <a:pt x="36" y="14"/>
                    <a:pt x="38" y="16"/>
                    <a:pt x="33" y="21"/>
                  </a:cubicBezTo>
                  <a:cubicBezTo>
                    <a:pt x="29" y="26"/>
                    <a:pt x="29" y="26"/>
                    <a:pt x="29" y="26"/>
                  </a:cubicBezTo>
                  <a:cubicBezTo>
                    <a:pt x="29" y="26"/>
                    <a:pt x="26" y="29"/>
                    <a:pt x="36" y="39"/>
                  </a:cubicBezTo>
                  <a:lnTo>
                    <a:pt x="37" y="4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mn-ea"/>
              </a:endParaRPr>
            </a:p>
          </p:txBody>
        </p:sp>
        <p:sp>
          <p:nvSpPr>
            <p:cNvPr id="65" name="Freeform 1092"/>
            <p:cNvSpPr/>
            <p:nvPr/>
          </p:nvSpPr>
          <p:spPr bwMode="auto">
            <a:xfrm>
              <a:off x="6892830" y="4065109"/>
              <a:ext cx="160105" cy="151484"/>
            </a:xfrm>
            <a:custGeom>
              <a:avLst/>
              <a:gdLst>
                <a:gd name="T0" fmla="*/ 55 w 55"/>
                <a:gd name="T1" fmla="*/ 52 h 52"/>
                <a:gd name="T2" fmla="*/ 46 w 55"/>
                <a:gd name="T3" fmla="*/ 52 h 52"/>
                <a:gd name="T4" fmla="*/ 0 w 55"/>
                <a:gd name="T5" fmla="*/ 10 h 52"/>
                <a:gd name="T6" fmla="*/ 0 w 55"/>
                <a:gd name="T7" fmla="*/ 1 h 52"/>
                <a:gd name="T8" fmla="*/ 55 w 55"/>
                <a:gd name="T9" fmla="*/ 52 h 52"/>
              </a:gdLst>
              <a:ahLst/>
              <a:cxnLst>
                <a:cxn ang="0">
                  <a:pos x="T0" y="T1"/>
                </a:cxn>
                <a:cxn ang="0">
                  <a:pos x="T2" y="T3"/>
                </a:cxn>
                <a:cxn ang="0">
                  <a:pos x="T4" y="T5"/>
                </a:cxn>
                <a:cxn ang="0">
                  <a:pos x="T6" y="T7"/>
                </a:cxn>
                <a:cxn ang="0">
                  <a:pos x="T8" y="T9"/>
                </a:cxn>
              </a:cxnLst>
              <a:rect l="0" t="0" r="r" b="b"/>
              <a:pathLst>
                <a:path w="55" h="52">
                  <a:moveTo>
                    <a:pt x="55" y="52"/>
                  </a:moveTo>
                  <a:cubicBezTo>
                    <a:pt x="46" y="52"/>
                    <a:pt x="46" y="52"/>
                    <a:pt x="46" y="52"/>
                  </a:cubicBezTo>
                  <a:cubicBezTo>
                    <a:pt x="45" y="28"/>
                    <a:pt x="25" y="9"/>
                    <a:pt x="0" y="10"/>
                  </a:cubicBezTo>
                  <a:cubicBezTo>
                    <a:pt x="0" y="1"/>
                    <a:pt x="0" y="1"/>
                    <a:pt x="0" y="1"/>
                  </a:cubicBezTo>
                  <a:cubicBezTo>
                    <a:pt x="29" y="0"/>
                    <a:pt x="53" y="23"/>
                    <a:pt x="55" y="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ndParaRPr>
            </a:p>
          </p:txBody>
        </p:sp>
        <p:sp>
          <p:nvSpPr>
            <p:cNvPr id="66" name="Freeform 1093"/>
            <p:cNvSpPr/>
            <p:nvPr/>
          </p:nvSpPr>
          <p:spPr bwMode="auto">
            <a:xfrm>
              <a:off x="6892830" y="4120531"/>
              <a:ext cx="104684" cy="99758"/>
            </a:xfrm>
            <a:custGeom>
              <a:avLst/>
              <a:gdLst>
                <a:gd name="T0" fmla="*/ 36 w 36"/>
                <a:gd name="T1" fmla="*/ 34 h 34"/>
                <a:gd name="T2" fmla="*/ 36 w 36"/>
                <a:gd name="T3" fmla="*/ 34 h 34"/>
                <a:gd name="T4" fmla="*/ 29 w 36"/>
                <a:gd name="T5" fmla="*/ 34 h 34"/>
                <a:gd name="T6" fmla="*/ 29 w 36"/>
                <a:gd name="T7" fmla="*/ 34 h 34"/>
                <a:gd name="T8" fmla="*/ 1 w 36"/>
                <a:gd name="T9" fmla="*/ 8 h 34"/>
                <a:gd name="T10" fmla="*/ 0 w 36"/>
                <a:gd name="T11" fmla="*/ 8 h 34"/>
                <a:gd name="T12" fmla="*/ 0 w 36"/>
                <a:gd name="T13" fmla="*/ 1 h 34"/>
                <a:gd name="T14" fmla="*/ 1 w 36"/>
                <a:gd name="T15" fmla="*/ 1 h 34"/>
                <a:gd name="T16" fmla="*/ 36 w 36"/>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4">
                  <a:moveTo>
                    <a:pt x="36" y="34"/>
                  </a:moveTo>
                  <a:cubicBezTo>
                    <a:pt x="36" y="34"/>
                    <a:pt x="36" y="34"/>
                    <a:pt x="36" y="34"/>
                  </a:cubicBezTo>
                  <a:cubicBezTo>
                    <a:pt x="29" y="34"/>
                    <a:pt x="29" y="34"/>
                    <a:pt x="29" y="34"/>
                  </a:cubicBezTo>
                  <a:cubicBezTo>
                    <a:pt x="29" y="34"/>
                    <a:pt x="29" y="34"/>
                    <a:pt x="29" y="34"/>
                  </a:cubicBezTo>
                  <a:cubicBezTo>
                    <a:pt x="28" y="19"/>
                    <a:pt x="16" y="7"/>
                    <a:pt x="1" y="8"/>
                  </a:cubicBezTo>
                  <a:cubicBezTo>
                    <a:pt x="1" y="8"/>
                    <a:pt x="0" y="8"/>
                    <a:pt x="0" y="8"/>
                  </a:cubicBezTo>
                  <a:cubicBezTo>
                    <a:pt x="0" y="1"/>
                    <a:pt x="0" y="1"/>
                    <a:pt x="0" y="1"/>
                  </a:cubicBezTo>
                  <a:cubicBezTo>
                    <a:pt x="0" y="1"/>
                    <a:pt x="0" y="1"/>
                    <a:pt x="1" y="1"/>
                  </a:cubicBezTo>
                  <a:cubicBezTo>
                    <a:pt x="20" y="0"/>
                    <a:pt x="35" y="15"/>
                    <a:pt x="36"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ndParaRPr>
            </a:p>
          </p:txBody>
        </p:sp>
      </p:grpSp>
      <p:sp>
        <p:nvSpPr>
          <p:cNvPr id="71" name="Oval 131"/>
          <p:cNvSpPr/>
          <p:nvPr/>
        </p:nvSpPr>
        <p:spPr>
          <a:xfrm>
            <a:off x="8300845" y="4365207"/>
            <a:ext cx="432860" cy="282667"/>
          </a:xfrm>
          <a:custGeom>
            <a:avLst/>
            <a:gdLst>
              <a:gd name="connsiteX0" fmla="*/ 218748 w 607427"/>
              <a:gd name="connsiteY0" fmla="*/ 211767 h 379713"/>
              <a:gd name="connsiteX1" fmla="*/ 303678 w 607427"/>
              <a:gd name="connsiteY1" fmla="*/ 286283 h 379713"/>
              <a:gd name="connsiteX2" fmla="*/ 388608 w 607427"/>
              <a:gd name="connsiteY2" fmla="*/ 211767 h 379713"/>
              <a:gd name="connsiteX3" fmla="*/ 580118 w 607427"/>
              <a:gd name="connsiteY3" fmla="*/ 379713 h 379713"/>
              <a:gd name="connsiteX4" fmla="*/ 27238 w 607427"/>
              <a:gd name="connsiteY4" fmla="*/ 379713 h 379713"/>
              <a:gd name="connsiteX5" fmla="*/ 607427 w 607427"/>
              <a:gd name="connsiteY5" fmla="*/ 19970 h 379713"/>
              <a:gd name="connsiteX6" fmla="*/ 607427 w 607427"/>
              <a:gd name="connsiteY6" fmla="*/ 359531 h 379713"/>
              <a:gd name="connsiteX7" fmla="*/ 413725 w 607427"/>
              <a:gd name="connsiteY7" fmla="*/ 189751 h 379713"/>
              <a:gd name="connsiteX8" fmla="*/ 0 w 607427"/>
              <a:gd name="connsiteY8" fmla="*/ 19970 h 379713"/>
              <a:gd name="connsiteX9" fmla="*/ 193561 w 607427"/>
              <a:gd name="connsiteY9" fmla="*/ 189751 h 379713"/>
              <a:gd name="connsiteX10" fmla="*/ 0 w 607427"/>
              <a:gd name="connsiteY10" fmla="*/ 359531 h 379713"/>
              <a:gd name="connsiteX11" fmla="*/ 27379 w 607427"/>
              <a:gd name="connsiteY11" fmla="*/ 0 h 379713"/>
              <a:gd name="connsiteX12" fmla="*/ 579906 w 607427"/>
              <a:gd name="connsiteY12" fmla="*/ 0 h 379713"/>
              <a:gd name="connsiteX13" fmla="*/ 303694 w 607427"/>
              <a:gd name="connsiteY13" fmla="*/ 242251 h 37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7427" h="379713">
                <a:moveTo>
                  <a:pt x="218748" y="211767"/>
                </a:moveTo>
                <a:lnTo>
                  <a:pt x="303678" y="286283"/>
                </a:lnTo>
                <a:lnTo>
                  <a:pt x="388608" y="211767"/>
                </a:lnTo>
                <a:lnTo>
                  <a:pt x="580118" y="379713"/>
                </a:lnTo>
                <a:lnTo>
                  <a:pt x="27238" y="379713"/>
                </a:lnTo>
                <a:close/>
                <a:moveTo>
                  <a:pt x="607427" y="19970"/>
                </a:moveTo>
                <a:lnTo>
                  <a:pt x="607427" y="359531"/>
                </a:lnTo>
                <a:lnTo>
                  <a:pt x="413725" y="189751"/>
                </a:lnTo>
                <a:close/>
                <a:moveTo>
                  <a:pt x="0" y="19970"/>
                </a:moveTo>
                <a:lnTo>
                  <a:pt x="193561" y="189751"/>
                </a:lnTo>
                <a:lnTo>
                  <a:pt x="0" y="359531"/>
                </a:lnTo>
                <a:close/>
                <a:moveTo>
                  <a:pt x="27379" y="0"/>
                </a:moveTo>
                <a:lnTo>
                  <a:pt x="579906" y="0"/>
                </a:lnTo>
                <a:lnTo>
                  <a:pt x="303694" y="24225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latin typeface="+mn-ea"/>
            </a:endParaRPr>
          </a:p>
        </p:txBody>
      </p:sp>
      <p:sp>
        <p:nvSpPr>
          <p:cNvPr id="74" name="TextBox 132"/>
          <p:cNvSpPr txBox="1"/>
          <p:nvPr/>
        </p:nvSpPr>
        <p:spPr>
          <a:xfrm>
            <a:off x="6980040" y="5059837"/>
            <a:ext cx="3071191" cy="646331"/>
          </a:xfrm>
          <a:prstGeom prst="rect">
            <a:avLst/>
          </a:prstGeom>
          <a:noFill/>
        </p:spPr>
        <p:txBody>
          <a:bodyPr wrap="square" rtlCol="0">
            <a:spAutoFit/>
          </a:bodyPr>
          <a:lstStyle/>
          <a:p>
            <a:pPr algn="ctr"/>
            <a:r>
              <a:rPr lang="zh-CN" altLang="en-US" b="1" dirty="0">
                <a:solidFill>
                  <a:schemeClr val="bg1"/>
                </a:solidFill>
                <a:latin typeface="STKaiti" panose="02010600040101010101" pitchFamily="2" charset="-122"/>
                <a:ea typeface="STKaiti" panose="02010600040101010101" pitchFamily="2" charset="-122"/>
                <a:cs typeface="Open Sans" panose="020B0606030504020204" pitchFamily="34" charset="0"/>
              </a:rPr>
              <a:t>电邮</a:t>
            </a:r>
            <a:endParaRPr lang="en-US" b="1" dirty="0">
              <a:solidFill>
                <a:schemeClr val="bg1"/>
              </a:solidFill>
              <a:latin typeface="STKaiti" panose="02010600040101010101" pitchFamily="2" charset="-122"/>
              <a:ea typeface="STKaiti" panose="02010600040101010101" pitchFamily="2" charset="-122"/>
              <a:cs typeface="Open Sans" panose="020B0606030504020204" pitchFamily="34" charset="0"/>
            </a:endParaRPr>
          </a:p>
          <a:p>
            <a:pPr algn="ctr"/>
            <a:r>
              <a:rPr lang="en-US" b="1" dirty="0" err="1">
                <a:solidFill>
                  <a:schemeClr val="bg1"/>
                </a:solidFill>
                <a:latin typeface="+mn-ea"/>
                <a:cs typeface="Open Sans" panose="020B0606030504020204" pitchFamily="34" charset="0"/>
              </a:rPr>
              <a:t>hwt@hdu.edu.cn</a:t>
            </a:r>
            <a:endParaRPr lang="en-US" b="1" dirty="0">
              <a:solidFill>
                <a:schemeClr val="bg1"/>
              </a:solidFill>
              <a:latin typeface="+mn-ea"/>
              <a:cs typeface="Open Sans" panose="020B0606030504020204" pitchFamily="34" charset="0"/>
            </a:endParaRPr>
          </a:p>
        </p:txBody>
      </p:sp>
      <p:sp>
        <p:nvSpPr>
          <p:cNvPr id="21" name="TextBox 132">
            <a:extLst>
              <a:ext uri="{FF2B5EF4-FFF2-40B4-BE49-F238E27FC236}">
                <a16:creationId xmlns:a16="http://schemas.microsoft.com/office/drawing/2014/main" id="{1510378A-DBC1-6D4F-B82E-AD45416079DB}"/>
              </a:ext>
            </a:extLst>
          </p:cNvPr>
          <p:cNvSpPr txBox="1"/>
          <p:nvPr/>
        </p:nvSpPr>
        <p:spPr>
          <a:xfrm>
            <a:off x="4915791" y="5033623"/>
            <a:ext cx="2004163" cy="646331"/>
          </a:xfrm>
          <a:prstGeom prst="rect">
            <a:avLst/>
          </a:prstGeom>
          <a:noFill/>
        </p:spPr>
        <p:txBody>
          <a:bodyPr wrap="square" rtlCol="0">
            <a:spAutoFit/>
          </a:bodyPr>
          <a:lstStyle/>
          <a:p>
            <a:pPr algn="ctr"/>
            <a:r>
              <a:rPr lang="en-US" altLang="zh-CN" b="1" dirty="0">
                <a:solidFill>
                  <a:schemeClr val="bg1"/>
                </a:solidFill>
                <a:latin typeface="STKaiti" panose="02010600040101010101" pitchFamily="2" charset="-122"/>
                <a:ea typeface="STKaiti" panose="02010600040101010101" pitchFamily="2" charset="-122"/>
                <a:cs typeface="Open Sans" panose="020B0606030504020204" pitchFamily="34" charset="0"/>
              </a:rPr>
              <a:t>QQ</a:t>
            </a:r>
          </a:p>
          <a:p>
            <a:pPr algn="ctr"/>
            <a:r>
              <a:rPr lang="en-US" b="1" dirty="0">
                <a:solidFill>
                  <a:schemeClr val="bg1"/>
                </a:solidFill>
                <a:latin typeface="STKaiti" panose="02010600040101010101" pitchFamily="2" charset="-122"/>
                <a:ea typeface="STKaiti" panose="02010600040101010101" pitchFamily="2" charset="-122"/>
                <a:cs typeface="Open Sans" panose="020B0606030504020204" pitchFamily="34" charset="0"/>
              </a:rPr>
              <a:t>375213863</a:t>
            </a:r>
          </a:p>
        </p:txBody>
      </p:sp>
    </p:spTree>
    <p:extLst>
      <p:ext uri="{BB962C8B-B14F-4D97-AF65-F5344CB8AC3E}">
        <p14:creationId xmlns:p14="http://schemas.microsoft.com/office/powerpoint/2010/main" val="3097137129"/>
      </p:ext>
    </p:extLst>
  </p:cSld>
  <p:clrMapOvr>
    <a:masterClrMapping/>
  </p:clrMapOvr>
  <mc:AlternateContent xmlns:mc="http://schemas.openxmlformats.org/markup-compatibility/2006" xmlns:p14="http://schemas.microsoft.com/office/powerpoint/2010/main">
    <mc:Choice Requires="p14">
      <p:transition spd="slow" p14:dur="2000" advTm="5956"/>
    </mc:Choice>
    <mc:Fallback xmlns="">
      <p:transition spd="slow" advTm="595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8</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396371" cy="481013"/>
          </a:xfrm>
          <a:prstGeom prst="rect">
            <a:avLst/>
          </a:prstGeom>
          <a:noFill/>
          <a:ln w="9525">
            <a:noFill/>
            <a:miter lim="800000"/>
            <a:headEnd/>
            <a:tailEnd/>
          </a:ln>
          <a:effectLst/>
        </p:spPr>
        <p:txBody>
          <a:bodyPr lIns="92075" tIns="46038" rIns="92075" bIns="46038" anchor="ctr"/>
          <a:lstStyle/>
          <a:p>
            <a:pPr>
              <a:defRPr/>
            </a:pPr>
            <a:r>
              <a:rPr lang="en-US" altLang="zh-CN" sz="4000" dirty="0">
                <a:solidFill>
                  <a:schemeClr val="bg1"/>
                </a:solidFill>
                <a:latin typeface="Microsoft YaHei" panose="020B0503020204020204" pitchFamily="34" charset="-122"/>
                <a:ea typeface="Microsoft YaHei" panose="020B0503020204020204" pitchFamily="34" charset="-122"/>
                <a:cs typeface="+mj-cs"/>
              </a:rPr>
              <a:t>1.2 </a:t>
            </a:r>
            <a:r>
              <a:rPr lang="zh-CN" altLang="en-US" sz="4000" dirty="0">
                <a:solidFill>
                  <a:schemeClr val="bg1"/>
                </a:solidFill>
                <a:latin typeface="Microsoft YaHei" panose="020B0503020204020204" pitchFamily="34" charset="-122"/>
                <a:ea typeface="Microsoft YaHei" panose="020B0503020204020204" pitchFamily="34" charset="-122"/>
                <a:cs typeface="+mj-cs"/>
              </a:rPr>
              <a:t>数据库在</a:t>
            </a:r>
            <a:r>
              <a:rPr lang="en-US" altLang="zh-CN" sz="4000" dirty="0">
                <a:solidFill>
                  <a:schemeClr val="bg1"/>
                </a:solidFill>
                <a:latin typeface="Microsoft YaHei" panose="020B0503020204020204" pitchFamily="34" charset="-122"/>
                <a:ea typeface="Microsoft YaHei" panose="020B0503020204020204" pitchFamily="34" charset="-122"/>
                <a:cs typeface="+mj-cs"/>
              </a:rPr>
              <a:t>Web</a:t>
            </a:r>
            <a:r>
              <a:rPr lang="zh-CN" altLang="en-US" sz="4000" dirty="0">
                <a:solidFill>
                  <a:schemeClr val="bg1"/>
                </a:solidFill>
                <a:latin typeface="Microsoft YaHei" panose="020B0503020204020204" pitchFamily="34" charset="-122"/>
                <a:ea typeface="Microsoft YaHei" panose="020B0503020204020204" pitchFamily="34" charset="-122"/>
                <a:cs typeface="+mj-cs"/>
              </a:rPr>
              <a:t>开发中的重要地位</a:t>
            </a:r>
          </a:p>
        </p:txBody>
      </p:sp>
      <p:sp>
        <p:nvSpPr>
          <p:cNvPr id="5" name="Rectangle 3">
            <a:extLst>
              <a:ext uri="{FF2B5EF4-FFF2-40B4-BE49-F238E27FC236}">
                <a16:creationId xmlns:a16="http://schemas.microsoft.com/office/drawing/2014/main" id="{9B59A4A1-8764-A547-B202-5AEA8CC0D25A}"/>
              </a:ext>
            </a:extLst>
          </p:cNvPr>
          <p:cNvSpPr txBox="1">
            <a:spLocks noChangeArrowheads="1"/>
          </p:cNvSpPr>
          <p:nvPr/>
        </p:nvSpPr>
        <p:spPr bwMode="auto">
          <a:xfrm>
            <a:off x="1753144" y="951698"/>
            <a:ext cx="9745049" cy="4954604"/>
          </a:xfrm>
          <a:prstGeom prst="rect">
            <a:avLst/>
          </a:prstGeom>
          <a:noFill/>
          <a:ln w="9525">
            <a:noFill/>
            <a:miter lim="800000"/>
          </a:ln>
        </p:spPr>
        <p:txBody>
          <a:bodyPr/>
          <a:lstStyle/>
          <a:p>
            <a:pPr indent="525780">
              <a:lnSpc>
                <a:spcPct val="160000"/>
              </a:lnSpc>
              <a:buClr>
                <a:schemeClr val="accent2"/>
              </a:buClr>
              <a:buSzPct val="75000"/>
            </a:pP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动态网站都是对数据进行操作，我们平时浏览网页时，会发现网页的内容会经常变化，而页面的主体结构框架没变，</a:t>
            </a:r>
            <a:r>
              <a:rPr lang="en-US" altLang="zh-CN" sz="2200" dirty="0">
                <a:solidFill>
                  <a:srgbClr val="292929"/>
                </a:solidFill>
                <a:latin typeface="Times New Roman" panose="02020603050405020304" pitchFamily="18" charset="0"/>
                <a:ea typeface="微软雅黑" pitchFamily="34" charset="-122"/>
                <a:cs typeface="Times New Roman" panose="02020603050405020304" pitchFamily="18" charset="0"/>
              </a:rPr>
              <a:t>Web</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系统的开发基本上都离不开数据库，</a:t>
            </a:r>
            <a:r>
              <a:rPr lang="zh-CN" altLang="en-US" sz="2200" b="1" u="sng" dirty="0">
                <a:solidFill>
                  <a:srgbClr val="292929"/>
                </a:solidFill>
                <a:latin typeface="Times New Roman" panose="02020603050405020304" pitchFamily="18" charset="0"/>
                <a:ea typeface="微软雅黑" pitchFamily="34" charset="-122"/>
                <a:cs typeface="Times New Roman" panose="02020603050405020304" pitchFamily="18" charset="0"/>
              </a:rPr>
              <a:t>因为任何东西</a:t>
            </a:r>
            <a:r>
              <a:rPr lang="zh-CN" altLang="en-US" sz="2200" b="1" u="sng" dirty="0">
                <a:solidFill>
                  <a:srgbClr val="FF0000"/>
                </a:solidFill>
                <a:latin typeface="Times New Roman" panose="02020603050405020304" pitchFamily="18" charset="0"/>
                <a:ea typeface="微软雅黑" pitchFamily="34" charset="-122"/>
                <a:cs typeface="Times New Roman" panose="02020603050405020304" pitchFamily="18" charset="0"/>
              </a:rPr>
              <a:t>都要存放在数据库</a:t>
            </a:r>
            <a:r>
              <a:rPr lang="zh-CN" altLang="en-US" sz="2200" b="1" u="sng" dirty="0">
                <a:solidFill>
                  <a:srgbClr val="292929"/>
                </a:solidFill>
                <a:latin typeface="Times New Roman" panose="02020603050405020304" pitchFamily="18" charset="0"/>
                <a:ea typeface="微软雅黑" pitchFamily="34" charset="-122"/>
                <a:cs typeface="Times New Roman" panose="02020603050405020304" pitchFamily="18" charset="0"/>
              </a:rPr>
              <a:t>中</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a:t>
            </a:r>
            <a:r>
              <a:rPr lang="zh-CN" altLang="en-US" sz="2200" u="sng" dirty="0">
                <a:solidFill>
                  <a:srgbClr val="292929"/>
                </a:solidFill>
                <a:latin typeface="Times New Roman" panose="02020603050405020304" pitchFamily="18" charset="0"/>
                <a:ea typeface="微软雅黑" pitchFamily="34" charset="-122"/>
                <a:cs typeface="Times New Roman" panose="02020603050405020304" pitchFamily="18" charset="0"/>
              </a:rPr>
              <a:t>所谓的动态网站就是</a:t>
            </a:r>
            <a:r>
              <a:rPr lang="zh-CN" altLang="en-US" sz="2200" b="1" u="sng" dirty="0">
                <a:solidFill>
                  <a:srgbClr val="292929"/>
                </a:solidFill>
                <a:latin typeface="Times New Roman" panose="02020603050405020304" pitchFamily="18" charset="0"/>
                <a:ea typeface="微软雅黑" pitchFamily="34" charset="-122"/>
                <a:cs typeface="Times New Roman" panose="02020603050405020304" pitchFamily="18" charset="0"/>
              </a:rPr>
              <a:t>基于数据库开发的系统</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，最重要的就是数据管理，或者说我们在开发时都是在围绕数据库写程序。我们再来回顾下</a:t>
            </a:r>
            <a:r>
              <a:rPr lang="en-US" altLang="zh-CN" sz="2200" dirty="0">
                <a:solidFill>
                  <a:srgbClr val="292929"/>
                </a:solidFill>
                <a:latin typeface="Times New Roman" panose="02020603050405020304" pitchFamily="18" charset="0"/>
                <a:ea typeface="微软雅黑" pitchFamily="34" charset="-122"/>
                <a:cs typeface="Times New Roman" panose="02020603050405020304" pitchFamily="18" charset="0"/>
              </a:rPr>
              <a:t>Web</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工作原理：</a:t>
            </a:r>
          </a:p>
        </p:txBody>
      </p:sp>
      <p:sp>
        <p:nvSpPr>
          <p:cNvPr id="6" name="矩形 1">
            <a:extLst>
              <a:ext uri="{FF2B5EF4-FFF2-40B4-BE49-F238E27FC236}">
                <a16:creationId xmlns:a16="http://schemas.microsoft.com/office/drawing/2014/main" id="{D4EEB427-79BD-7245-BAA7-3F90B9A603F1}"/>
              </a:ext>
            </a:extLst>
          </p:cNvPr>
          <p:cNvSpPr>
            <a:spLocks noChangeArrowheads="1"/>
          </p:cNvSpPr>
          <p:nvPr/>
        </p:nvSpPr>
        <p:spPr bwMode="auto">
          <a:xfrm>
            <a:off x="2203958" y="4786322"/>
            <a:ext cx="1439863" cy="936625"/>
          </a:xfrm>
          <a:prstGeom prst="rect">
            <a:avLst/>
          </a:prstGeom>
          <a:ln/>
        </p:spPr>
        <p:style>
          <a:lnRef idx="3">
            <a:schemeClr val="lt1"/>
          </a:lnRef>
          <a:fillRef idx="1">
            <a:schemeClr val="accent4"/>
          </a:fillRef>
          <a:effectRef idx="1">
            <a:schemeClr val="accent4"/>
          </a:effectRef>
          <a:fontRef idx="minor">
            <a:schemeClr val="lt1"/>
          </a:fontRef>
        </p:style>
        <p:txBody>
          <a:bodyPr anchor="ctr"/>
          <a:lstStyle/>
          <a:p>
            <a:pPr algn="ctr">
              <a:defRPr/>
            </a:pPr>
            <a:r>
              <a:rPr kumimoji="1" lang="en-US" altLang="zh-CN" dirty="0">
                <a:solidFill>
                  <a:srgbClr val="FF0000"/>
                </a:solidFill>
                <a:latin typeface="微软雅黑" pitchFamily="34" charset="-122"/>
                <a:ea typeface="微软雅黑" pitchFamily="34" charset="-122"/>
              </a:rPr>
              <a:t>Web</a:t>
            </a:r>
            <a:r>
              <a:rPr kumimoji="1" lang="zh-CN" altLang="en-US" dirty="0">
                <a:solidFill>
                  <a:srgbClr val="FF0000"/>
                </a:solidFill>
                <a:latin typeface="微软雅黑" pitchFamily="34" charset="-122"/>
                <a:ea typeface="微软雅黑" pitchFamily="34" charset="-122"/>
              </a:rPr>
              <a:t>浏览器</a:t>
            </a:r>
          </a:p>
        </p:txBody>
      </p:sp>
      <p:sp>
        <p:nvSpPr>
          <p:cNvPr id="8" name="文本框 7">
            <a:extLst>
              <a:ext uri="{FF2B5EF4-FFF2-40B4-BE49-F238E27FC236}">
                <a16:creationId xmlns:a16="http://schemas.microsoft.com/office/drawing/2014/main" id="{A22E66A4-24AA-3844-81CF-C6D03FEB26C9}"/>
              </a:ext>
            </a:extLst>
          </p:cNvPr>
          <p:cNvSpPr txBox="1">
            <a:spLocks noChangeArrowheads="1"/>
          </p:cNvSpPr>
          <p:nvPr/>
        </p:nvSpPr>
        <p:spPr bwMode="auto">
          <a:xfrm>
            <a:off x="3715258" y="4808547"/>
            <a:ext cx="1416050" cy="338138"/>
          </a:xfrm>
          <a:prstGeom prst="rect">
            <a:avLst/>
          </a:prstGeom>
          <a:noFill/>
          <a:ln w="9525">
            <a:noFill/>
            <a:miter lim="800000"/>
          </a:ln>
        </p:spPr>
        <p:txBody>
          <a:bodyPr wrap="none">
            <a:spAutoFit/>
          </a:bodyPr>
          <a:lstStyle/>
          <a:p>
            <a:r>
              <a:rPr kumimoji="1" lang="zh-CN" altLang="en-US" sz="1600">
                <a:solidFill>
                  <a:srgbClr val="FF0000"/>
                </a:solidFill>
                <a:latin typeface="微软雅黑" pitchFamily="34" charset="-122"/>
                <a:ea typeface="微软雅黑" pitchFamily="34" charset="-122"/>
              </a:rPr>
              <a:t>用户请求数据</a:t>
            </a:r>
          </a:p>
        </p:txBody>
      </p:sp>
      <p:sp>
        <p:nvSpPr>
          <p:cNvPr id="9" name="文本框 9">
            <a:extLst>
              <a:ext uri="{FF2B5EF4-FFF2-40B4-BE49-F238E27FC236}">
                <a16:creationId xmlns:a16="http://schemas.microsoft.com/office/drawing/2014/main" id="{DCD01A6D-A3AE-B541-9CDF-7D731C569675}"/>
              </a:ext>
            </a:extLst>
          </p:cNvPr>
          <p:cNvSpPr txBox="1">
            <a:spLocks noChangeArrowheads="1"/>
          </p:cNvSpPr>
          <p:nvPr/>
        </p:nvSpPr>
        <p:spPr bwMode="auto">
          <a:xfrm>
            <a:off x="3715258" y="5311785"/>
            <a:ext cx="1416050" cy="338137"/>
          </a:xfrm>
          <a:prstGeom prst="rect">
            <a:avLst/>
          </a:prstGeom>
          <a:noFill/>
          <a:ln w="9525">
            <a:noFill/>
            <a:miter lim="800000"/>
          </a:ln>
        </p:spPr>
        <p:txBody>
          <a:bodyPr wrap="none">
            <a:spAutoFit/>
          </a:bodyPr>
          <a:lstStyle/>
          <a:p>
            <a:r>
              <a:rPr kumimoji="1" lang="zh-CN" altLang="en-US" sz="1600">
                <a:solidFill>
                  <a:srgbClr val="FF0000"/>
                </a:solidFill>
                <a:latin typeface="微软雅黑" pitchFamily="34" charset="-122"/>
                <a:ea typeface="微软雅黑" pitchFamily="34" charset="-122"/>
              </a:rPr>
              <a:t>返回响应数据</a:t>
            </a:r>
          </a:p>
        </p:txBody>
      </p:sp>
      <p:sp>
        <p:nvSpPr>
          <p:cNvPr id="10" name="矩形 8">
            <a:extLst>
              <a:ext uri="{FF2B5EF4-FFF2-40B4-BE49-F238E27FC236}">
                <a16:creationId xmlns:a16="http://schemas.microsoft.com/office/drawing/2014/main" id="{9014B5FD-B153-3F45-A314-38CC1752FC12}"/>
              </a:ext>
            </a:extLst>
          </p:cNvPr>
          <p:cNvSpPr>
            <a:spLocks noChangeArrowheads="1"/>
          </p:cNvSpPr>
          <p:nvPr/>
        </p:nvSpPr>
        <p:spPr bwMode="auto">
          <a:xfrm>
            <a:off x="5156708" y="4857760"/>
            <a:ext cx="1800225" cy="7207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defRPr/>
            </a:pPr>
            <a:r>
              <a:rPr kumimoji="1" lang="en-US" altLang="zh-CN" dirty="0">
                <a:solidFill>
                  <a:srgbClr val="FF0000"/>
                </a:solidFill>
                <a:latin typeface="微软雅黑" pitchFamily="34" charset="-122"/>
                <a:ea typeface="微软雅黑" pitchFamily="34" charset="-122"/>
              </a:rPr>
              <a:t>PHP</a:t>
            </a:r>
            <a:r>
              <a:rPr kumimoji="1" lang="zh-CN" altLang="en-US" dirty="0">
                <a:solidFill>
                  <a:srgbClr val="FF0000"/>
                </a:solidFill>
                <a:latin typeface="微软雅黑" pitchFamily="34" charset="-122"/>
                <a:ea typeface="微软雅黑" pitchFamily="34" charset="-122"/>
              </a:rPr>
              <a:t>服务器脚本</a:t>
            </a:r>
          </a:p>
        </p:txBody>
      </p:sp>
      <p:sp>
        <p:nvSpPr>
          <p:cNvPr id="11" name="文本框 12">
            <a:extLst>
              <a:ext uri="{FF2B5EF4-FFF2-40B4-BE49-F238E27FC236}">
                <a16:creationId xmlns:a16="http://schemas.microsoft.com/office/drawing/2014/main" id="{F9465990-E293-C547-B805-C6D70FD5FFC4}"/>
              </a:ext>
            </a:extLst>
          </p:cNvPr>
          <p:cNvSpPr txBox="1">
            <a:spLocks noChangeArrowheads="1"/>
          </p:cNvSpPr>
          <p:nvPr/>
        </p:nvSpPr>
        <p:spPr bwMode="auto">
          <a:xfrm>
            <a:off x="6956933" y="4857760"/>
            <a:ext cx="1395413" cy="339725"/>
          </a:xfrm>
          <a:prstGeom prst="rect">
            <a:avLst/>
          </a:prstGeom>
          <a:noFill/>
          <a:ln w="9525">
            <a:noFill/>
            <a:miter lim="800000"/>
          </a:ln>
        </p:spPr>
        <p:txBody>
          <a:bodyPr wrap="none">
            <a:spAutoFit/>
          </a:bodyPr>
          <a:lstStyle/>
          <a:p>
            <a:r>
              <a:rPr kumimoji="1" lang="zh-CN" altLang="en-US" sz="1600" dirty="0">
                <a:solidFill>
                  <a:srgbClr val="FF0000"/>
                </a:solidFill>
                <a:latin typeface="微软雅黑" pitchFamily="34" charset="-122"/>
                <a:ea typeface="微软雅黑" pitchFamily="34" charset="-122"/>
              </a:rPr>
              <a:t>发送</a:t>
            </a:r>
            <a:r>
              <a:rPr kumimoji="1" lang="en-US" altLang="zh-CN" sz="1600" dirty="0">
                <a:solidFill>
                  <a:srgbClr val="FF0000"/>
                </a:solidFill>
                <a:latin typeface="微软雅黑" pitchFamily="34" charset="-122"/>
                <a:ea typeface="微软雅黑" pitchFamily="34" charset="-122"/>
              </a:rPr>
              <a:t>SQL</a:t>
            </a:r>
            <a:r>
              <a:rPr kumimoji="1" lang="zh-CN" altLang="en-US" sz="1600" dirty="0">
                <a:solidFill>
                  <a:srgbClr val="FF0000"/>
                </a:solidFill>
                <a:latin typeface="微软雅黑" pitchFamily="34" charset="-122"/>
                <a:ea typeface="微软雅黑" pitchFamily="34" charset="-122"/>
              </a:rPr>
              <a:t>查询</a:t>
            </a:r>
          </a:p>
        </p:txBody>
      </p:sp>
      <p:sp>
        <p:nvSpPr>
          <p:cNvPr id="12" name="文本框 13">
            <a:extLst>
              <a:ext uri="{FF2B5EF4-FFF2-40B4-BE49-F238E27FC236}">
                <a16:creationId xmlns:a16="http://schemas.microsoft.com/office/drawing/2014/main" id="{DC82CC00-1FCF-EB40-B4D7-DD9624BCF1FD}"/>
              </a:ext>
            </a:extLst>
          </p:cNvPr>
          <p:cNvSpPr txBox="1">
            <a:spLocks noChangeArrowheads="1"/>
          </p:cNvSpPr>
          <p:nvPr/>
        </p:nvSpPr>
        <p:spPr bwMode="auto">
          <a:xfrm>
            <a:off x="6956933" y="5311785"/>
            <a:ext cx="1414463" cy="338137"/>
          </a:xfrm>
          <a:prstGeom prst="rect">
            <a:avLst/>
          </a:prstGeom>
          <a:noFill/>
          <a:ln w="9525">
            <a:noFill/>
            <a:miter lim="800000"/>
          </a:ln>
        </p:spPr>
        <p:txBody>
          <a:bodyPr wrap="none">
            <a:spAutoFit/>
          </a:bodyPr>
          <a:lstStyle/>
          <a:p>
            <a:r>
              <a:rPr kumimoji="1" lang="zh-CN" altLang="en-US" sz="1600">
                <a:solidFill>
                  <a:srgbClr val="FF0000"/>
                </a:solidFill>
                <a:latin typeface="微软雅黑" pitchFamily="34" charset="-122"/>
                <a:ea typeface="微软雅黑" pitchFamily="34" charset="-122"/>
              </a:rPr>
              <a:t>返回查询结果</a:t>
            </a:r>
          </a:p>
        </p:txBody>
      </p:sp>
      <p:sp>
        <p:nvSpPr>
          <p:cNvPr id="14" name="罐形 10">
            <a:extLst>
              <a:ext uri="{FF2B5EF4-FFF2-40B4-BE49-F238E27FC236}">
                <a16:creationId xmlns:a16="http://schemas.microsoft.com/office/drawing/2014/main" id="{A927512D-4D57-1B47-B6B1-989049E1FBD1}"/>
              </a:ext>
            </a:extLst>
          </p:cNvPr>
          <p:cNvSpPr>
            <a:spLocks noChangeArrowheads="1"/>
          </p:cNvSpPr>
          <p:nvPr/>
        </p:nvSpPr>
        <p:spPr bwMode="auto">
          <a:xfrm>
            <a:off x="8468233" y="4786322"/>
            <a:ext cx="2016125" cy="863600"/>
          </a:xfrm>
          <a:prstGeom prst="can">
            <a:avLst>
              <a:gd name="adj"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r>
              <a:rPr kumimoji="1" lang="en-US" altLang="zh-CN">
                <a:solidFill>
                  <a:srgbClr val="FF0000"/>
                </a:solidFill>
                <a:latin typeface="微软雅黑" pitchFamily="34" charset="-122"/>
                <a:ea typeface="微软雅黑" pitchFamily="34" charset="-122"/>
              </a:rPr>
              <a:t>MySQL</a:t>
            </a:r>
            <a:r>
              <a:rPr kumimoji="1" lang="zh-CN" altLang="en-US">
                <a:solidFill>
                  <a:srgbClr val="FF0000"/>
                </a:solidFill>
                <a:latin typeface="微软雅黑" pitchFamily="34" charset="-122"/>
                <a:ea typeface="微软雅黑" pitchFamily="34" charset="-122"/>
              </a:rPr>
              <a:t>数据库管理系统</a:t>
            </a:r>
          </a:p>
        </p:txBody>
      </p:sp>
      <p:cxnSp>
        <p:nvCxnSpPr>
          <p:cNvPr id="15" name="直线箭头连接符 5">
            <a:extLst>
              <a:ext uri="{FF2B5EF4-FFF2-40B4-BE49-F238E27FC236}">
                <a16:creationId xmlns:a16="http://schemas.microsoft.com/office/drawing/2014/main" id="{85721DBA-AFAB-6F45-A4C3-EE3CBA3A6423}"/>
              </a:ext>
            </a:extLst>
          </p:cNvPr>
          <p:cNvCxnSpPr>
            <a:cxnSpLocks noChangeShapeType="1"/>
          </p:cNvCxnSpPr>
          <p:nvPr/>
        </p:nvCxnSpPr>
        <p:spPr bwMode="auto">
          <a:xfrm flipV="1">
            <a:off x="3643028" y="5236377"/>
            <a:ext cx="1512887" cy="36513"/>
          </a:xfrm>
          <a:prstGeom prst="straightConnector1">
            <a:avLst/>
          </a:prstGeom>
          <a:noFill/>
          <a:ln w="25400">
            <a:solidFill>
              <a:schemeClr val="accent2"/>
            </a:solidFill>
            <a:round/>
            <a:headEnd type="arrow" w="med" len="med"/>
            <a:tailEnd type="arrow" w="med" len="med"/>
          </a:ln>
          <a:effectLst>
            <a:outerShdw dist="20000" dir="5400000" rotWithShape="0">
              <a:srgbClr val="808080">
                <a:alpha val="37999"/>
              </a:srgbClr>
            </a:outerShdw>
          </a:effectLst>
        </p:spPr>
      </p:cxnSp>
      <p:cxnSp>
        <p:nvCxnSpPr>
          <p:cNvPr id="16" name="直线箭头连接符 11">
            <a:extLst>
              <a:ext uri="{FF2B5EF4-FFF2-40B4-BE49-F238E27FC236}">
                <a16:creationId xmlns:a16="http://schemas.microsoft.com/office/drawing/2014/main" id="{A56E9C9F-E5BD-CF45-B101-9574D0AE101D}"/>
              </a:ext>
            </a:extLst>
          </p:cNvPr>
          <p:cNvCxnSpPr>
            <a:cxnSpLocks noChangeShapeType="1"/>
          </p:cNvCxnSpPr>
          <p:nvPr/>
        </p:nvCxnSpPr>
        <p:spPr bwMode="auto">
          <a:xfrm flipV="1">
            <a:off x="6956933" y="5254633"/>
            <a:ext cx="1511300" cy="36513"/>
          </a:xfrm>
          <a:prstGeom prst="straightConnector1">
            <a:avLst/>
          </a:prstGeom>
          <a:noFill/>
          <a:ln w="25400">
            <a:solidFill>
              <a:schemeClr val="accent2"/>
            </a:solidFill>
            <a:round/>
            <a:headEnd type="arrow" w="med" len="med"/>
            <a:tailEnd type="arrow" w="med" len="med"/>
          </a:ln>
          <a:effectLst>
            <a:outerShdw dist="20000" dir="5400000" rotWithShape="0">
              <a:srgbClr val="808080">
                <a:alpha val="37999"/>
              </a:srgbClr>
            </a:outerShdw>
          </a:effectLst>
        </p:spPr>
      </p:cxnSp>
    </p:spTree>
    <p:extLst>
      <p:ext uri="{BB962C8B-B14F-4D97-AF65-F5344CB8AC3E}">
        <p14:creationId xmlns:p14="http://schemas.microsoft.com/office/powerpoint/2010/main" val="993017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9</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396371" cy="481013"/>
          </a:xfrm>
          <a:prstGeom prst="rect">
            <a:avLst/>
          </a:prstGeom>
          <a:noFill/>
          <a:ln w="9525">
            <a:noFill/>
            <a:miter lim="800000"/>
            <a:headEnd/>
            <a:tailEnd/>
          </a:ln>
          <a:effectLst/>
        </p:spPr>
        <p:txBody>
          <a:bodyPr lIns="92075" tIns="46038" rIns="92075" bIns="46038" anchor="ctr"/>
          <a:lstStyle/>
          <a:p>
            <a:pPr>
              <a:defRPr/>
            </a:pPr>
            <a:r>
              <a:rPr lang="en-US" altLang="zh-CN" sz="2800" dirty="0">
                <a:solidFill>
                  <a:schemeClr val="bg1"/>
                </a:solidFill>
                <a:latin typeface="Microsoft YaHei" panose="020B0503020204020204" pitchFamily="34" charset="-122"/>
                <a:ea typeface="Microsoft YaHei" panose="020B0503020204020204" pitchFamily="34" charset="-122"/>
                <a:cs typeface="+mj-cs"/>
              </a:rPr>
              <a:t>1.3</a:t>
            </a:r>
            <a:r>
              <a:rPr lang="zh-CN" altLang="en-US" sz="2800" dirty="0">
                <a:solidFill>
                  <a:schemeClr val="bg1"/>
                </a:solidFill>
                <a:latin typeface="Microsoft YaHei" panose="020B0503020204020204" pitchFamily="34" charset="-122"/>
                <a:ea typeface="Microsoft YaHei" panose="020B0503020204020204" pitchFamily="34" charset="-122"/>
                <a:cs typeface="+mj-cs"/>
              </a:rPr>
              <a:t> 为什么</a:t>
            </a:r>
            <a:r>
              <a:rPr lang="en-US" altLang="zh-CN" sz="2800" dirty="0">
                <a:solidFill>
                  <a:schemeClr val="bg1"/>
                </a:solidFill>
                <a:latin typeface="Microsoft YaHei" panose="020B0503020204020204" pitchFamily="34" charset="-122"/>
                <a:ea typeface="Microsoft YaHei" panose="020B0503020204020204" pitchFamily="34" charset="-122"/>
                <a:cs typeface="+mj-cs"/>
              </a:rPr>
              <a:t>PHP</a:t>
            </a:r>
            <a:r>
              <a:rPr lang="zh-CN" altLang="en-US" sz="2800" dirty="0">
                <a:solidFill>
                  <a:schemeClr val="bg1"/>
                </a:solidFill>
                <a:latin typeface="Microsoft YaHei" panose="020B0503020204020204" pitchFamily="34" charset="-122"/>
                <a:ea typeface="Microsoft YaHei" panose="020B0503020204020204" pitchFamily="34" charset="-122"/>
                <a:cs typeface="+mj-cs"/>
              </a:rPr>
              <a:t>会选择</a:t>
            </a:r>
            <a:r>
              <a:rPr lang="en-US" altLang="zh-CN" sz="2800" dirty="0">
                <a:solidFill>
                  <a:schemeClr val="bg1"/>
                </a:solidFill>
                <a:latin typeface="Microsoft YaHei" panose="020B0503020204020204" pitchFamily="34" charset="-122"/>
                <a:ea typeface="Microsoft YaHei" panose="020B0503020204020204" pitchFamily="34" charset="-122"/>
                <a:cs typeface="+mj-cs"/>
              </a:rPr>
              <a:t>MySQL</a:t>
            </a:r>
            <a:r>
              <a:rPr lang="zh-CN" altLang="en-US" sz="2800" dirty="0">
                <a:solidFill>
                  <a:schemeClr val="bg1"/>
                </a:solidFill>
                <a:latin typeface="Microsoft YaHei" panose="020B0503020204020204" pitchFamily="34" charset="-122"/>
                <a:ea typeface="Microsoft YaHei" panose="020B0503020204020204" pitchFamily="34" charset="-122"/>
                <a:cs typeface="+mj-cs"/>
              </a:rPr>
              <a:t>作为自己的黄金搭档</a:t>
            </a:r>
          </a:p>
        </p:txBody>
      </p:sp>
      <p:sp>
        <p:nvSpPr>
          <p:cNvPr id="17" name="Rectangle 3">
            <a:extLst>
              <a:ext uri="{FF2B5EF4-FFF2-40B4-BE49-F238E27FC236}">
                <a16:creationId xmlns:a16="http://schemas.microsoft.com/office/drawing/2014/main" id="{C76CF933-81A2-D148-AB16-927B8B5CDE5C}"/>
              </a:ext>
            </a:extLst>
          </p:cNvPr>
          <p:cNvSpPr txBox="1">
            <a:spLocks noChangeArrowheads="1"/>
          </p:cNvSpPr>
          <p:nvPr/>
        </p:nvSpPr>
        <p:spPr bwMode="auto">
          <a:xfrm>
            <a:off x="1137771" y="1237465"/>
            <a:ext cx="9916457" cy="3739602"/>
          </a:xfrm>
          <a:prstGeom prst="rect">
            <a:avLst/>
          </a:prstGeom>
          <a:noFill/>
          <a:ln w="9525">
            <a:noFill/>
            <a:miter lim="800000"/>
          </a:ln>
        </p:spPr>
        <p:txBody>
          <a:bodyPr/>
          <a:lstStyle/>
          <a:p>
            <a:pPr indent="525780">
              <a:lnSpc>
                <a:spcPct val="150000"/>
              </a:lnSpc>
              <a:buClr>
                <a:schemeClr val="accent2"/>
              </a:buClr>
              <a:buSzPct val="75000"/>
            </a:pPr>
            <a:r>
              <a:rPr lang="en-US" altLang="zh-CN" sz="2200" dirty="0">
                <a:solidFill>
                  <a:srgbClr val="292929"/>
                </a:solidFill>
                <a:latin typeface="Times New Roman" panose="02020603050405020304" pitchFamily="18" charset="0"/>
                <a:ea typeface="微软雅黑" pitchFamily="34" charset="-122"/>
                <a:cs typeface="Times New Roman" panose="02020603050405020304" pitchFamily="18" charset="0"/>
              </a:rPr>
              <a:t>PHP</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几乎可以使用现有的其他数据库系统，</a:t>
            </a:r>
            <a:r>
              <a:rPr lang="en-US" altLang="zh-CN" sz="2200" dirty="0" err="1">
                <a:solidFill>
                  <a:srgbClr val="292929"/>
                </a:solidFill>
                <a:latin typeface="Times New Roman" panose="02020603050405020304" pitchFamily="18" charset="0"/>
                <a:ea typeface="微软雅黑" pitchFamily="34" charset="-122"/>
                <a:cs typeface="Times New Roman" panose="02020603050405020304" pitchFamily="18" charset="0"/>
              </a:rPr>
              <a:t>MySQL</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与其他的大型数据库（如：</a:t>
            </a:r>
            <a:r>
              <a:rPr lang="en-US" altLang="zh-CN" sz="2200" dirty="0">
                <a:solidFill>
                  <a:srgbClr val="292929"/>
                </a:solidFill>
                <a:latin typeface="Times New Roman" panose="02020603050405020304" pitchFamily="18" charset="0"/>
                <a:ea typeface="微软雅黑" pitchFamily="34" charset="-122"/>
                <a:cs typeface="Times New Roman" panose="02020603050405020304" pitchFamily="18" charset="0"/>
              </a:rPr>
              <a:t>Oracle</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a:t>
            </a:r>
            <a:r>
              <a:rPr lang="en-US" altLang="zh-CN" sz="2200" dirty="0">
                <a:solidFill>
                  <a:srgbClr val="292929"/>
                </a:solidFill>
                <a:latin typeface="Times New Roman" panose="02020603050405020304" pitchFamily="18" charset="0"/>
                <a:ea typeface="微软雅黑" pitchFamily="34" charset="-122"/>
                <a:cs typeface="Times New Roman" panose="02020603050405020304" pitchFamily="18" charset="0"/>
              </a:rPr>
              <a:t>DB2</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a:t>
            </a:r>
            <a:r>
              <a:rPr lang="en-US" altLang="zh-CN" sz="2200" dirty="0">
                <a:solidFill>
                  <a:srgbClr val="292929"/>
                </a:solidFill>
                <a:latin typeface="Times New Roman" panose="02020603050405020304" pitchFamily="18" charset="0"/>
                <a:ea typeface="微软雅黑" pitchFamily="34" charset="-122"/>
                <a:cs typeface="Times New Roman" panose="02020603050405020304" pitchFamily="18" charset="0"/>
              </a:rPr>
              <a:t>SQL Server</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等）相比，自有它的不足之处，如规模小、功能有限，但是丝毫没有影响它受欢迎的程度。</a:t>
            </a:r>
            <a:r>
              <a:rPr lang="zh-CN" altLang="en-US" sz="2200" b="1" dirty="0">
                <a:solidFill>
                  <a:srgbClr val="292929"/>
                </a:solidFill>
                <a:latin typeface="Times New Roman" panose="02020603050405020304" pitchFamily="18" charset="0"/>
                <a:ea typeface="微软雅黑" pitchFamily="34" charset="-122"/>
                <a:cs typeface="Times New Roman" panose="02020603050405020304" pitchFamily="18" charset="0"/>
              </a:rPr>
              <a:t>对于一般的个人使用者和中小型企业来说，</a:t>
            </a:r>
            <a:r>
              <a:rPr lang="en-US" altLang="zh-CN" sz="2200" b="1" dirty="0" err="1">
                <a:solidFill>
                  <a:srgbClr val="292929"/>
                </a:solidFill>
                <a:latin typeface="Times New Roman" panose="02020603050405020304" pitchFamily="18" charset="0"/>
                <a:ea typeface="微软雅黑" pitchFamily="34" charset="-122"/>
                <a:cs typeface="Times New Roman" panose="02020603050405020304" pitchFamily="18" charset="0"/>
              </a:rPr>
              <a:t>MySQL</a:t>
            </a:r>
            <a:r>
              <a:rPr lang="zh-CN" altLang="en-US" sz="2200" b="1" dirty="0">
                <a:solidFill>
                  <a:srgbClr val="292929"/>
                </a:solidFill>
                <a:latin typeface="Times New Roman" panose="02020603050405020304" pitchFamily="18" charset="0"/>
                <a:ea typeface="微软雅黑" pitchFamily="34" charset="-122"/>
                <a:cs typeface="Times New Roman" panose="02020603050405020304" pitchFamily="18" charset="0"/>
              </a:rPr>
              <a:t>提供的功能已经绰绰有余</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，而且由于</a:t>
            </a:r>
            <a:r>
              <a:rPr lang="en-US" altLang="zh-CN" sz="2200" dirty="0" err="1">
                <a:solidFill>
                  <a:srgbClr val="292929"/>
                </a:solidFill>
                <a:latin typeface="Times New Roman" panose="02020603050405020304" pitchFamily="18" charset="0"/>
                <a:ea typeface="微软雅黑" pitchFamily="34" charset="-122"/>
                <a:cs typeface="Times New Roman" panose="02020603050405020304" pitchFamily="18" charset="0"/>
              </a:rPr>
              <a:t>MySQL</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是</a:t>
            </a:r>
            <a:r>
              <a:rPr lang="zh-CN" altLang="en-US" sz="2200" dirty="0">
                <a:solidFill>
                  <a:srgbClr val="FF0000"/>
                </a:solidFill>
                <a:latin typeface="Times New Roman" panose="02020603050405020304" pitchFamily="18" charset="0"/>
                <a:ea typeface="微软雅黑" pitchFamily="34" charset="-122"/>
                <a:cs typeface="Times New Roman" panose="02020603050405020304" pitchFamily="18" charset="0"/>
              </a:rPr>
              <a:t>开源软件</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，因此可以大大降低总体拥有成本。</a:t>
            </a:r>
            <a:r>
              <a:rPr lang="en-US" altLang="zh-CN" sz="2200" dirty="0">
                <a:solidFill>
                  <a:srgbClr val="292929"/>
                </a:solidFill>
                <a:latin typeface="Times New Roman" panose="02020603050405020304" pitchFamily="18" charset="0"/>
                <a:ea typeface="微软雅黑" pitchFamily="34" charset="-122"/>
                <a:cs typeface="Times New Roman" panose="02020603050405020304" pitchFamily="18" charset="0"/>
              </a:rPr>
              <a:t>LAMP</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和</a:t>
            </a:r>
            <a:r>
              <a:rPr lang="en-US" altLang="zh-CN" sz="2200" dirty="0">
                <a:solidFill>
                  <a:srgbClr val="292929"/>
                </a:solidFill>
                <a:latin typeface="Times New Roman" panose="02020603050405020304" pitchFamily="18" charset="0"/>
                <a:ea typeface="微软雅黑" pitchFamily="34" charset="-122"/>
                <a:cs typeface="Times New Roman" panose="02020603050405020304" pitchFamily="18" charset="0"/>
              </a:rPr>
              <a:t>LNMP</a:t>
            </a:r>
            <a:r>
              <a:rPr lang="zh-CN" altLang="en-US" sz="2200" dirty="0">
                <a:solidFill>
                  <a:srgbClr val="292929"/>
                </a:solidFill>
                <a:latin typeface="Times New Roman" panose="02020603050405020304" pitchFamily="18" charset="0"/>
                <a:ea typeface="微软雅黑" pitchFamily="34" charset="-122"/>
                <a:cs typeface="Times New Roman" panose="02020603050405020304" pitchFamily="18" charset="0"/>
              </a:rPr>
              <a:t>中的其他三个软件也都是开源免费的，所以我们可以不花一分钱就可以建立起一个稳定、免费的网站系统。</a:t>
            </a:r>
          </a:p>
        </p:txBody>
      </p:sp>
    </p:spTree>
    <p:extLst>
      <p:ext uri="{BB962C8B-B14F-4D97-AF65-F5344CB8AC3E}">
        <p14:creationId xmlns:p14="http://schemas.microsoft.com/office/powerpoint/2010/main" val="12684973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ne&quot;,&quot;Name&quot;:&quot;无&quot;,&quot;HeaderHeight&quot;:0.0,&quot;FooterHeight&quot;:0.0,&quot;SideMargin&quot;:0.0,&quot;TopMargin&quot;:0.0,&quot;BottomMargin&quot;:0.0,&quot;IntervalMargin&quot;: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3356</TotalTime>
  <Words>5962</Words>
  <Application>Microsoft Macintosh PowerPoint</Application>
  <PresentationFormat>Widescreen</PresentationFormat>
  <Paragraphs>694</Paragraphs>
  <Slides>72</Slides>
  <Notes>70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72</vt:i4>
      </vt:variant>
    </vt:vector>
  </HeadingPairs>
  <TitlesOfParts>
    <vt:vector size="83" baseType="lpstr">
      <vt:lpstr>等线</vt:lpstr>
      <vt:lpstr>微软雅黑</vt:lpstr>
      <vt:lpstr>微软雅黑</vt:lpstr>
      <vt:lpstr>宋体</vt:lpstr>
      <vt:lpstr>华文楷体</vt:lpstr>
      <vt:lpstr>华文楷体</vt:lpstr>
      <vt:lpstr>Arial</vt:lpstr>
      <vt:lpstr>Corbel</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 Hu</dc:creator>
  <cp:lastModifiedBy>Will Hu</cp:lastModifiedBy>
  <cp:revision>175</cp:revision>
  <dcterms:created xsi:type="dcterms:W3CDTF">2020-02-20T23:48:22Z</dcterms:created>
  <dcterms:modified xsi:type="dcterms:W3CDTF">2021-04-06T05:27:12Z</dcterms:modified>
</cp:coreProperties>
</file>